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media/image39.jp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6"/>
  </p:notesMasterIdLst>
  <p:sldIdLst>
    <p:sldId id="256" r:id="rId2"/>
    <p:sldId id="257" r:id="rId3"/>
    <p:sldId id="258" r:id="rId4"/>
    <p:sldId id="381"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391" r:id="rId23"/>
    <p:sldId id="276" r:id="rId24"/>
    <p:sldId id="277" r:id="rId25"/>
    <p:sldId id="278" r:id="rId26"/>
    <p:sldId id="279" r:id="rId27"/>
    <p:sldId id="401" r:id="rId28"/>
    <p:sldId id="400" r:id="rId29"/>
    <p:sldId id="392" r:id="rId30"/>
    <p:sldId id="393" r:id="rId31"/>
    <p:sldId id="394" r:id="rId32"/>
    <p:sldId id="395" r:id="rId33"/>
    <p:sldId id="396" r:id="rId34"/>
    <p:sldId id="397" r:id="rId35"/>
    <p:sldId id="398" r:id="rId36"/>
    <p:sldId id="282" r:id="rId37"/>
    <p:sldId id="399"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312" r:id="rId68"/>
    <p:sldId id="313" r:id="rId69"/>
    <p:sldId id="314" r:id="rId70"/>
    <p:sldId id="315" r:id="rId71"/>
    <p:sldId id="316" r:id="rId72"/>
    <p:sldId id="317" r:id="rId73"/>
    <p:sldId id="318" r:id="rId74"/>
    <p:sldId id="319" r:id="rId75"/>
    <p:sldId id="320" r:id="rId76"/>
    <p:sldId id="321" r:id="rId77"/>
    <p:sldId id="322" r:id="rId78"/>
    <p:sldId id="323" r:id="rId79"/>
    <p:sldId id="324" r:id="rId80"/>
    <p:sldId id="325" r:id="rId81"/>
    <p:sldId id="326" r:id="rId82"/>
    <p:sldId id="327" r:id="rId83"/>
    <p:sldId id="328" r:id="rId84"/>
    <p:sldId id="329" r:id="rId85"/>
    <p:sldId id="330" r:id="rId86"/>
    <p:sldId id="331" r:id="rId87"/>
    <p:sldId id="332" r:id="rId88"/>
    <p:sldId id="333" r:id="rId89"/>
    <p:sldId id="334" r:id="rId90"/>
    <p:sldId id="335" r:id="rId91"/>
    <p:sldId id="336" r:id="rId92"/>
    <p:sldId id="337" r:id="rId93"/>
    <p:sldId id="338" r:id="rId94"/>
    <p:sldId id="339" r:id="rId95"/>
    <p:sldId id="340" r:id="rId96"/>
    <p:sldId id="341" r:id="rId97"/>
    <p:sldId id="342" r:id="rId98"/>
    <p:sldId id="343" r:id="rId99"/>
    <p:sldId id="344" r:id="rId100"/>
    <p:sldId id="345" r:id="rId101"/>
    <p:sldId id="346" r:id="rId102"/>
    <p:sldId id="347" r:id="rId103"/>
    <p:sldId id="348" r:id="rId104"/>
    <p:sldId id="349" r:id="rId105"/>
    <p:sldId id="350" r:id="rId106"/>
    <p:sldId id="351" r:id="rId107"/>
    <p:sldId id="352" r:id="rId108"/>
    <p:sldId id="353" r:id="rId109"/>
    <p:sldId id="354" r:id="rId110"/>
    <p:sldId id="355" r:id="rId111"/>
    <p:sldId id="356" r:id="rId112"/>
    <p:sldId id="357" r:id="rId113"/>
    <p:sldId id="358" r:id="rId114"/>
    <p:sldId id="359" r:id="rId115"/>
    <p:sldId id="360" r:id="rId116"/>
    <p:sldId id="361" r:id="rId117"/>
    <p:sldId id="362" r:id="rId118"/>
    <p:sldId id="363" r:id="rId119"/>
    <p:sldId id="364" r:id="rId120"/>
    <p:sldId id="365" r:id="rId121"/>
    <p:sldId id="366" r:id="rId122"/>
    <p:sldId id="367" r:id="rId123"/>
    <p:sldId id="368" r:id="rId124"/>
    <p:sldId id="369" r:id="rId125"/>
    <p:sldId id="370" r:id="rId126"/>
    <p:sldId id="371" r:id="rId127"/>
    <p:sldId id="372" r:id="rId128"/>
    <p:sldId id="373" r:id="rId129"/>
    <p:sldId id="374" r:id="rId130"/>
    <p:sldId id="375" r:id="rId131"/>
    <p:sldId id="376" r:id="rId132"/>
    <p:sldId id="377" r:id="rId133"/>
    <p:sldId id="378" r:id="rId134"/>
    <p:sldId id="379" r:id="rId135"/>
    <p:sldId id="380" r:id="rId136"/>
    <p:sldId id="382" r:id="rId137"/>
    <p:sldId id="385" r:id="rId138"/>
    <p:sldId id="383" r:id="rId139"/>
    <p:sldId id="384" r:id="rId140"/>
    <p:sldId id="386" r:id="rId141"/>
    <p:sldId id="387" r:id="rId142"/>
    <p:sldId id="388" r:id="rId143"/>
    <p:sldId id="389" r:id="rId144"/>
    <p:sldId id="390" r:id="rId1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065" autoAdjust="0"/>
  </p:normalViewPr>
  <p:slideViewPr>
    <p:cSldViewPr snapToGrid="0" snapToObjects="1">
      <p:cViewPr varScale="1">
        <p:scale>
          <a:sx n="143" d="100"/>
          <a:sy n="143" d="100"/>
        </p:scale>
        <p:origin x="-104" y="-74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150" Type="http://schemas.openxmlformats.org/officeDocument/2006/relationships/theme" Target="theme/theme1.xml"/><Relationship Id="rId15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notesMaster" Target="notesMasters/notesMaster1.xml"/><Relationship Id="rId147" Type="http://schemas.openxmlformats.org/officeDocument/2006/relationships/printerSettings" Target="printerSettings/printerSettings1.bin"/><Relationship Id="rId148" Type="http://schemas.openxmlformats.org/officeDocument/2006/relationships/presProps" Target="presProps.xml"/><Relationship Id="rId14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648FE07-C41E-EA49-8D8C-4CCBD0D39C3B}" type="datetimeFigureOut">
              <a:rPr lang="en-US" smtClean="0"/>
              <a:t>1/28/13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F76F433-0667-8F45-9451-D63E262166B2}" type="slidenum">
              <a:rPr lang="en-US" smtClean="0"/>
              <a:t>‹#›</a:t>
            </a:fld>
            <a:endParaRPr lang="en-US"/>
          </a:p>
        </p:txBody>
      </p:sp>
    </p:spTree>
    <p:extLst>
      <p:ext uri="{BB962C8B-B14F-4D97-AF65-F5344CB8AC3E}">
        <p14:creationId xmlns:p14="http://schemas.microsoft.com/office/powerpoint/2010/main" val="369697444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 Id="rId3" Type="http://schemas.openxmlformats.org/officeDocument/2006/relationships/hyperlink" Target="https://github.com/Miciah/origin-server/blob/cartridge-docs/node/README.md"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15"/>
          <p:cNvSpPr>
            <a:spLocks noGrp="1" noChangeArrowheads="1"/>
          </p:cNvSpPr>
          <p:nvPr>
            <p:ph type="sldNum"/>
          </p:nvPr>
        </p:nvSpPr>
        <p:spPr>
          <a:ln/>
        </p:spPr>
        <p:txBody>
          <a:bodyPr/>
          <a:lstStyle/>
          <a:p>
            <a:fld id="{B8C245D8-782E-9D45-BB74-E7E6C3DDD715}" type="slidenum">
              <a:rPr lang="en-US"/>
              <a:pPr/>
              <a:t>34</a:t>
            </a:fld>
            <a:endParaRPr lang="en-US"/>
          </a:p>
        </p:txBody>
      </p:sp>
      <p:sp>
        <p:nvSpPr>
          <p:cNvPr id="57345" name="Text Box 1"/>
          <p:cNvSpPr txBox="1">
            <a:spLocks noChangeArrowheads="1"/>
          </p:cNvSpPr>
          <p:nvPr>
            <p:ph type="sldImg"/>
          </p:nvPr>
        </p:nvSpPr>
        <p:spPr bwMode="auto">
          <a:xfrm>
            <a:off x="1146175" y="693738"/>
            <a:ext cx="4552950" cy="34163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57346" name="Text Box 2"/>
          <p:cNvSpPr txBox="1">
            <a:spLocks noChangeArrowheads="1"/>
          </p:cNvSpPr>
          <p:nvPr>
            <p:ph type="body" idx="1"/>
          </p:nvPr>
        </p:nvSpPr>
        <p:spPr bwMode="auto">
          <a:xfrm>
            <a:off x="686361" y="4342535"/>
            <a:ext cx="5485279" cy="411306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a:spcBef>
                <a:spcPts val="404"/>
              </a:spcBef>
            </a:pPr>
            <a:r>
              <a:rPr lang="en-US">
                <a:ea typeface="宋体" charset="0"/>
                <a:cs typeface="宋体" charset="0"/>
              </a:rPr>
              <a:t>So, once the Gear is fully configured and Cartridges are installed, the Developer can then begin coding.  As code is completed, the Developer pushes the code to OpenShift via the Git protocol.  Git is a popular Source Code Control system used in the Open Source development world.  A Git repository is created in the Gear and the Developer uses the Git “Push” command, or the IDE, to push the latest code into the repository over an SSH encrypted channel using the Git protocol.</a:t>
            </a:r>
          </a:p>
          <a:p>
            <a:pPr>
              <a:spcBef>
                <a:spcPts val="404"/>
              </a:spcBef>
            </a:pPr>
            <a:endParaRPr lang="en-US">
              <a:ea typeface="宋体" charset="0"/>
              <a:cs typeface="宋体" charset="0"/>
            </a:endParaRPr>
          </a:p>
          <a:p>
            <a:pPr>
              <a:spcBef>
                <a:spcPts val="404"/>
              </a:spcBef>
            </a:pPr>
            <a:r>
              <a:rPr lang="en-US">
                <a:ea typeface="宋体" charset="0"/>
                <a:cs typeface="宋体" charset="0"/>
              </a:rPr>
              <a:t>Depending on the programming language, once the code is pushed, the application will show the updates immediately.  This accelerates the Application Development Lifecycle by providing immediate feedback on application changes.</a:t>
            </a:r>
          </a:p>
          <a:p>
            <a:pPr>
              <a:spcBef>
                <a:spcPts val="404"/>
              </a:spcBef>
            </a:pPr>
            <a:endParaRPr lang="en-US">
              <a:ea typeface="宋体" charset="0"/>
              <a:cs typeface="宋体" charset="0"/>
            </a:endParaRPr>
          </a:p>
          <a:p>
            <a:pPr>
              <a:spcBef>
                <a:spcPts val="404"/>
              </a:spcBef>
            </a:pPr>
            <a:r>
              <a:rPr lang="en-US">
                <a:ea typeface="宋体" charset="0"/>
                <a:cs typeface="宋体" charset="0"/>
              </a:rPr>
              <a:t>&lt;next slide&gt;</a:t>
            </a:r>
          </a:p>
          <a:p>
            <a:pPr>
              <a:spcBef>
                <a:spcPts val="404"/>
              </a:spcBef>
            </a:pPr>
            <a:endParaRPr lang="en-US">
              <a:ea typeface="宋体" charset="0"/>
              <a:cs typeface="宋体" charset="0"/>
            </a:endParaRPr>
          </a:p>
        </p:txBody>
      </p:sp>
      <p:sp>
        <p:nvSpPr>
          <p:cNvPr id="57347" name="Text Box 3"/>
          <p:cNvSpPr txBox="1">
            <a:spLocks noChangeArrowheads="1"/>
          </p:cNvSpPr>
          <p:nvPr/>
        </p:nvSpPr>
        <p:spPr bwMode="auto">
          <a:xfrm>
            <a:off x="3881438" y="8686512"/>
            <a:ext cx="2975162" cy="456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algn="r">
              <a:buClrTx/>
              <a:buFontTx/>
              <a:buNone/>
            </a:pPr>
            <a:fld id="{A22AD583-EB8F-1B43-945D-A1A71D11F69A}" type="slidenum">
              <a:rPr lang="en-US" sz="1300">
                <a:latin typeface="Times New Roman" charset="0"/>
              </a:rPr>
              <a:pPr algn="r">
                <a:buClrTx/>
                <a:buFontTx/>
                <a:buNone/>
              </a:pPr>
              <a:t>34</a:t>
            </a:fld>
            <a:endParaRPr lang="en-US" sz="1300">
              <a:latin typeface="Times New Roman"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15"/>
          <p:cNvSpPr>
            <a:spLocks noGrp="1" noChangeArrowheads="1"/>
          </p:cNvSpPr>
          <p:nvPr>
            <p:ph type="sldNum"/>
          </p:nvPr>
        </p:nvSpPr>
        <p:spPr>
          <a:ln/>
        </p:spPr>
        <p:txBody>
          <a:bodyPr/>
          <a:lstStyle/>
          <a:p>
            <a:fld id="{E22999FB-928F-DC44-8347-CAA0F816BBFF}" type="slidenum">
              <a:rPr lang="en-US"/>
              <a:pPr/>
              <a:t>142</a:t>
            </a:fld>
            <a:endParaRPr lang="en-US"/>
          </a:p>
        </p:txBody>
      </p:sp>
      <p:sp>
        <p:nvSpPr>
          <p:cNvPr id="21505" name="Text Box 1"/>
          <p:cNvSpPr txBox="1">
            <a:spLocks noChangeArrowheads="1"/>
          </p:cNvSpPr>
          <p:nvPr/>
        </p:nvSpPr>
        <p:spPr bwMode="auto">
          <a:xfrm>
            <a:off x="3881438" y="8686512"/>
            <a:ext cx="2973761" cy="4546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algn="r" hangingPunct="1">
              <a:buClrTx/>
              <a:buFontTx/>
              <a:buNone/>
            </a:pPr>
            <a:fld id="{4FF310A2-D4A8-144D-B16F-C0EDE27ACE49}" type="slidenum">
              <a:rPr lang="en-US" sz="1300">
                <a:latin typeface="Times New Roman" charset="0"/>
              </a:rPr>
              <a:pPr algn="r" hangingPunct="1">
                <a:buClrTx/>
                <a:buFontTx/>
                <a:buNone/>
              </a:pPr>
              <a:t>142</a:t>
            </a:fld>
            <a:endParaRPr lang="en-US" sz="1300">
              <a:latin typeface="Times New Roman" charset="0"/>
            </a:endParaRPr>
          </a:p>
        </p:txBody>
      </p:sp>
      <p:sp>
        <p:nvSpPr>
          <p:cNvPr id="21506" name="Text Box 2"/>
          <p:cNvSpPr txBox="1">
            <a:spLocks noChangeArrowheads="1"/>
          </p:cNvSpPr>
          <p:nvPr/>
        </p:nvSpPr>
        <p:spPr bwMode="auto">
          <a:xfrm>
            <a:off x="3881438" y="8686512"/>
            <a:ext cx="2975162" cy="456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algn="r" hangingPunct="1">
              <a:buClrTx/>
              <a:buFontTx/>
              <a:buNone/>
            </a:pPr>
            <a:fld id="{6E78795E-25DB-B64F-8F31-B6E0C15E2BC0}" type="slidenum">
              <a:rPr lang="en-US" sz="1300">
                <a:latin typeface="Times New Roman" charset="0"/>
              </a:rPr>
              <a:pPr algn="r" hangingPunct="1">
                <a:buClrTx/>
                <a:buFontTx/>
                <a:buNone/>
              </a:pPr>
              <a:t>142</a:t>
            </a:fld>
            <a:endParaRPr lang="en-US" sz="1300">
              <a:latin typeface="Times New Roman" charset="0"/>
            </a:endParaRPr>
          </a:p>
        </p:txBody>
      </p:sp>
      <p:sp>
        <p:nvSpPr>
          <p:cNvPr id="21507" name="Text Box 3"/>
          <p:cNvSpPr txBox="1">
            <a:spLocks noChangeArrowheads="1"/>
          </p:cNvSpPr>
          <p:nvPr>
            <p:ph type="sldImg"/>
          </p:nvPr>
        </p:nvSpPr>
        <p:spPr bwMode="auto">
          <a:xfrm>
            <a:off x="1210236" y="694171"/>
            <a:ext cx="4437529"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1508" name="Text Box 4"/>
          <p:cNvSpPr txBox="1">
            <a:spLocks noChangeArrowheads="1"/>
          </p:cNvSpPr>
          <p:nvPr>
            <p:ph type="body" idx="1"/>
          </p:nvPr>
        </p:nvSpPr>
        <p:spPr bwMode="auto">
          <a:xfrm>
            <a:off x="686360" y="4342535"/>
            <a:ext cx="5486681" cy="435985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a:spcBef>
                <a:spcPts val="404"/>
              </a:spcBef>
            </a:pPr>
            <a:endParaRPr lang="en-US" sz="2300">
              <a:cs typeface="ＭＳ Ｐゴシック"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15"/>
          <p:cNvSpPr>
            <a:spLocks noGrp="1" noChangeArrowheads="1"/>
          </p:cNvSpPr>
          <p:nvPr>
            <p:ph type="sldNum"/>
          </p:nvPr>
        </p:nvSpPr>
        <p:spPr>
          <a:ln/>
        </p:spPr>
        <p:txBody>
          <a:bodyPr/>
          <a:lstStyle/>
          <a:p>
            <a:fld id="{9E734FC2-DE65-ED41-9346-F5646025374E}" type="slidenum">
              <a:rPr lang="en-US"/>
              <a:pPr/>
              <a:t>143</a:t>
            </a:fld>
            <a:endParaRPr lang="en-US"/>
          </a:p>
        </p:txBody>
      </p:sp>
      <p:sp>
        <p:nvSpPr>
          <p:cNvPr id="22529" name="Text Box 1"/>
          <p:cNvSpPr txBox="1">
            <a:spLocks noChangeArrowheads="1"/>
          </p:cNvSpPr>
          <p:nvPr/>
        </p:nvSpPr>
        <p:spPr bwMode="auto">
          <a:xfrm>
            <a:off x="3881438" y="8686512"/>
            <a:ext cx="2973761" cy="4546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algn="r" hangingPunct="1">
              <a:buClrTx/>
              <a:buFontTx/>
              <a:buNone/>
            </a:pPr>
            <a:fld id="{BB7DE79F-0CF2-FA48-A0AF-AFD5B3F56CCA}" type="slidenum">
              <a:rPr lang="en-US" sz="1300">
                <a:latin typeface="Times New Roman" charset="0"/>
              </a:rPr>
              <a:pPr algn="r" hangingPunct="1">
                <a:buClrTx/>
                <a:buFontTx/>
                <a:buNone/>
              </a:pPr>
              <a:t>143</a:t>
            </a:fld>
            <a:endParaRPr lang="en-US" sz="1300">
              <a:latin typeface="Times New Roman" charset="0"/>
            </a:endParaRPr>
          </a:p>
        </p:txBody>
      </p:sp>
      <p:sp>
        <p:nvSpPr>
          <p:cNvPr id="22530" name="Text Box 2"/>
          <p:cNvSpPr txBox="1">
            <a:spLocks noChangeArrowheads="1"/>
          </p:cNvSpPr>
          <p:nvPr/>
        </p:nvSpPr>
        <p:spPr bwMode="auto">
          <a:xfrm>
            <a:off x="3881438" y="8686512"/>
            <a:ext cx="2975162" cy="456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algn="r" hangingPunct="1">
              <a:buClrTx/>
              <a:buFontTx/>
              <a:buNone/>
            </a:pPr>
            <a:fld id="{2978EAA8-9DEF-654B-AB07-593D3D3A6E34}" type="slidenum">
              <a:rPr lang="en-US" sz="1300">
                <a:latin typeface="Times New Roman" charset="0"/>
              </a:rPr>
              <a:pPr algn="r" hangingPunct="1">
                <a:buClrTx/>
                <a:buFontTx/>
                <a:buNone/>
              </a:pPr>
              <a:t>143</a:t>
            </a:fld>
            <a:endParaRPr lang="en-US" sz="1300">
              <a:latin typeface="Times New Roman" charset="0"/>
            </a:endParaRPr>
          </a:p>
        </p:txBody>
      </p:sp>
      <p:sp>
        <p:nvSpPr>
          <p:cNvPr id="22531" name="Text Box 3"/>
          <p:cNvSpPr txBox="1">
            <a:spLocks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2532" name="Text Box 4"/>
          <p:cNvSpPr txBox="1">
            <a:spLocks noChangeArrowheads="1"/>
          </p:cNvSpPr>
          <p:nvPr>
            <p:ph type="body" idx="1"/>
          </p:nvPr>
        </p:nvSpPr>
        <p:spPr bwMode="auto">
          <a:xfrm>
            <a:off x="686360" y="4342535"/>
            <a:ext cx="5486681" cy="435985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a:spcBef>
                <a:spcPts val="404"/>
              </a:spcBef>
            </a:pPr>
            <a:endParaRPr lang="en-US" sz="2300">
              <a:cs typeface="ＭＳ Ｐゴシック"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15"/>
          <p:cNvSpPr>
            <a:spLocks noGrp="1" noChangeArrowheads="1"/>
          </p:cNvSpPr>
          <p:nvPr>
            <p:ph type="sldNum"/>
          </p:nvPr>
        </p:nvSpPr>
        <p:spPr>
          <a:ln/>
        </p:spPr>
        <p:txBody>
          <a:bodyPr/>
          <a:lstStyle/>
          <a:p>
            <a:fld id="{1C5558FE-2B42-044A-8C7F-620680A60553}" type="slidenum">
              <a:rPr lang="en-US"/>
              <a:pPr/>
              <a:t>144</a:t>
            </a:fld>
            <a:endParaRPr lang="en-US"/>
          </a:p>
        </p:txBody>
      </p:sp>
      <p:sp>
        <p:nvSpPr>
          <p:cNvPr id="23553" name="Text Box 1"/>
          <p:cNvSpPr txBox="1">
            <a:spLocks noChangeArrowheads="1"/>
          </p:cNvSpPr>
          <p:nvPr/>
        </p:nvSpPr>
        <p:spPr bwMode="auto">
          <a:xfrm>
            <a:off x="3881438" y="8686512"/>
            <a:ext cx="2973761" cy="4546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algn="r" hangingPunct="1">
              <a:buClrTx/>
              <a:buFontTx/>
              <a:buNone/>
            </a:pPr>
            <a:fld id="{DC70DFCC-908B-C54F-A28F-5E0A89A43CE2}" type="slidenum">
              <a:rPr lang="en-US" sz="1300">
                <a:latin typeface="Times New Roman" charset="0"/>
              </a:rPr>
              <a:pPr algn="r" hangingPunct="1">
                <a:buClrTx/>
                <a:buFontTx/>
                <a:buNone/>
              </a:pPr>
              <a:t>144</a:t>
            </a:fld>
            <a:endParaRPr lang="en-US" sz="1300">
              <a:latin typeface="Times New Roman" charset="0"/>
            </a:endParaRPr>
          </a:p>
        </p:txBody>
      </p:sp>
      <p:sp>
        <p:nvSpPr>
          <p:cNvPr id="23554" name="Text Box 2"/>
          <p:cNvSpPr txBox="1">
            <a:spLocks noChangeArrowheads="1"/>
          </p:cNvSpPr>
          <p:nvPr/>
        </p:nvSpPr>
        <p:spPr bwMode="auto">
          <a:xfrm>
            <a:off x="3881438" y="8686512"/>
            <a:ext cx="2975162" cy="456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algn="r" hangingPunct="1">
              <a:buClrTx/>
              <a:buFontTx/>
              <a:buNone/>
            </a:pPr>
            <a:fld id="{4DD20C8D-79BC-5042-AF77-8F1196DAC637}" type="slidenum">
              <a:rPr lang="en-US" sz="1300">
                <a:latin typeface="Times New Roman" charset="0"/>
              </a:rPr>
              <a:pPr algn="r" hangingPunct="1">
                <a:buClrTx/>
                <a:buFontTx/>
                <a:buNone/>
              </a:pPr>
              <a:t>144</a:t>
            </a:fld>
            <a:endParaRPr lang="en-US" sz="1300">
              <a:latin typeface="Times New Roman" charset="0"/>
            </a:endParaRPr>
          </a:p>
        </p:txBody>
      </p:sp>
      <p:sp>
        <p:nvSpPr>
          <p:cNvPr id="23555" name="Text Box 3"/>
          <p:cNvSpPr txBox="1">
            <a:spLocks noChangeArrowheads="1"/>
          </p:cNvSpPr>
          <p:nvPr>
            <p:ph type="sldImg"/>
          </p:nvPr>
        </p:nvSpPr>
        <p:spPr bwMode="auto">
          <a:xfrm>
            <a:off x="1210236" y="694171"/>
            <a:ext cx="4437529"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3556" name="Text Box 4"/>
          <p:cNvSpPr txBox="1">
            <a:spLocks noChangeArrowheads="1"/>
          </p:cNvSpPr>
          <p:nvPr>
            <p:ph type="body" idx="1"/>
          </p:nvPr>
        </p:nvSpPr>
        <p:spPr bwMode="auto">
          <a:xfrm>
            <a:off x="686360" y="4342535"/>
            <a:ext cx="5486681" cy="435985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a:spcBef>
                <a:spcPts val="404"/>
              </a:spcBef>
            </a:pPr>
            <a:endParaRPr lang="en-US" sz="2300">
              <a:cs typeface="ＭＳ Ｐゴシック"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15"/>
          <p:cNvSpPr>
            <a:spLocks noGrp="1" noChangeArrowheads="1"/>
          </p:cNvSpPr>
          <p:nvPr>
            <p:ph type="sldNum"/>
          </p:nvPr>
        </p:nvSpPr>
        <p:spPr>
          <a:ln/>
        </p:spPr>
        <p:txBody>
          <a:bodyPr/>
          <a:lstStyle/>
          <a:p>
            <a:fld id="{4ADBB31B-72C9-5240-AC85-0404FFBF97D8}" type="slidenum">
              <a:rPr lang="en-US"/>
              <a:pPr/>
              <a:t>35</a:t>
            </a:fld>
            <a:endParaRPr lang="en-US"/>
          </a:p>
        </p:txBody>
      </p:sp>
      <p:sp>
        <p:nvSpPr>
          <p:cNvPr id="59393" name="Text Box 1"/>
          <p:cNvSpPr txBox="1">
            <a:spLocks noChangeArrowheads="1"/>
          </p:cNvSpPr>
          <p:nvPr>
            <p:ph type="sldImg"/>
          </p:nvPr>
        </p:nvSpPr>
        <p:spPr bwMode="auto">
          <a:xfrm>
            <a:off x="1146175" y="693738"/>
            <a:ext cx="4552950" cy="34163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59394" name="Text Box 2"/>
          <p:cNvSpPr txBox="1">
            <a:spLocks noChangeArrowheads="1"/>
          </p:cNvSpPr>
          <p:nvPr>
            <p:ph type="body" idx="1"/>
          </p:nvPr>
        </p:nvSpPr>
        <p:spPr bwMode="auto">
          <a:xfrm>
            <a:off x="686361" y="4342535"/>
            <a:ext cx="5485279" cy="466580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a:spcBef>
                <a:spcPts val="404"/>
              </a:spcBef>
            </a:pPr>
            <a:r>
              <a:rPr lang="en-US">
                <a:ea typeface="宋体" charset="0"/>
                <a:cs typeface="宋体" charset="0"/>
              </a:rPr>
              <a:t>And, once the application is launched within the OpenShift PaaS, OpenShift provides the elasticity expected in a Cloud Application Platform by automatically scaling the application as needed to meet demand.</a:t>
            </a:r>
          </a:p>
          <a:p>
            <a:pPr>
              <a:spcBef>
                <a:spcPts val="404"/>
              </a:spcBef>
            </a:pPr>
            <a:endParaRPr lang="en-US">
              <a:ea typeface="宋体" charset="0"/>
              <a:cs typeface="宋体" charset="0"/>
            </a:endParaRPr>
          </a:p>
          <a:p>
            <a:pPr>
              <a:spcBef>
                <a:spcPts val="404"/>
              </a:spcBef>
            </a:pPr>
            <a:r>
              <a:rPr lang="en-US">
                <a:ea typeface="宋体" charset="0"/>
                <a:cs typeface="宋体" charset="0"/>
              </a:rPr>
              <a:t>When created, applications can be flagged as “Scalable” (some apps may not want to be scaled).  When OpenShift sees this flag, it creates an additional Gear and places an HA-Proxy software load-balancer in front of the application.  The HA-Proxy then monitors the incoming traffic to the application.  When the number of connections to the application crosses a certain pre-defined threshold, OpenShift will then horizontally scale the application by replicating the application code tier of the application across multiple Gears.</a:t>
            </a:r>
          </a:p>
          <a:p>
            <a:pPr>
              <a:spcBef>
                <a:spcPts val="404"/>
              </a:spcBef>
            </a:pPr>
            <a:endParaRPr lang="en-US">
              <a:ea typeface="宋体" charset="0"/>
              <a:cs typeface="宋体" charset="0"/>
            </a:endParaRPr>
          </a:p>
          <a:p>
            <a:pPr>
              <a:spcBef>
                <a:spcPts val="404"/>
              </a:spcBef>
            </a:pPr>
            <a:r>
              <a:rPr lang="en-US">
                <a:ea typeface="宋体" charset="0"/>
                <a:cs typeface="宋体" charset="0"/>
              </a:rPr>
              <a:t>For JBoss applications, OpenShift will scale the application using JBoss Clustering which allows stateful or stateless applications to be scaled gracefully.  For Ruby, PHP, Python, and other script-oriented languages, the application will need to be designed for stateless scaling where the application container is replicated across multiple gears.  The Database tier is not scaled in OpenShift today.</a:t>
            </a:r>
          </a:p>
          <a:p>
            <a:pPr>
              <a:spcBef>
                <a:spcPts val="404"/>
              </a:spcBef>
            </a:pPr>
            <a:endParaRPr lang="en-US">
              <a:ea typeface="宋体" charset="0"/>
              <a:cs typeface="宋体" charset="0"/>
            </a:endParaRPr>
          </a:p>
          <a:p>
            <a:pPr>
              <a:spcBef>
                <a:spcPts val="404"/>
              </a:spcBef>
            </a:pPr>
            <a:r>
              <a:rPr lang="en-US">
                <a:ea typeface="宋体" charset="0"/>
                <a:cs typeface="宋体" charset="0"/>
              </a:rPr>
              <a:t>Automatic application scaling is a feature that is unique to OpenShift among the popular PaaS offerings that are out there.</a:t>
            </a:r>
          </a:p>
          <a:p>
            <a:pPr>
              <a:spcBef>
                <a:spcPts val="404"/>
              </a:spcBef>
            </a:pPr>
            <a:endParaRPr lang="en-US">
              <a:ea typeface="宋体" charset="0"/>
              <a:cs typeface="宋体" charset="0"/>
            </a:endParaRPr>
          </a:p>
          <a:p>
            <a:pPr>
              <a:spcBef>
                <a:spcPts val="404"/>
              </a:spcBef>
            </a:pPr>
            <a:r>
              <a:rPr lang="en-US">
                <a:ea typeface="宋体" charset="0"/>
                <a:cs typeface="宋体" charset="0"/>
              </a:rPr>
              <a:t>Automatic scaling of production applications is another example of how OpenShift applies automation technologies and a cloud architecture to make life better for both IT Operations and Development.</a:t>
            </a:r>
          </a:p>
          <a:p>
            <a:pPr>
              <a:spcBef>
                <a:spcPts val="404"/>
              </a:spcBef>
            </a:pPr>
            <a:endParaRPr lang="en-US">
              <a:ea typeface="宋体" charset="0"/>
              <a:cs typeface="宋体" charset="0"/>
            </a:endParaRPr>
          </a:p>
          <a:p>
            <a:pPr>
              <a:spcBef>
                <a:spcPts val="404"/>
              </a:spcBef>
            </a:pPr>
            <a:r>
              <a:rPr lang="en-US">
                <a:ea typeface="宋体" charset="0"/>
                <a:cs typeface="宋体" charset="0"/>
              </a:rPr>
              <a:t>&lt;next slide&gt;</a:t>
            </a:r>
          </a:p>
        </p:txBody>
      </p:sp>
      <p:sp>
        <p:nvSpPr>
          <p:cNvPr id="59395" name="Text Box 3"/>
          <p:cNvSpPr txBox="1">
            <a:spLocks noChangeArrowheads="1"/>
          </p:cNvSpPr>
          <p:nvPr/>
        </p:nvSpPr>
        <p:spPr bwMode="auto">
          <a:xfrm>
            <a:off x="3881438" y="8686512"/>
            <a:ext cx="2975162" cy="456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algn="r">
              <a:buClrTx/>
              <a:buFontTx/>
              <a:buNone/>
            </a:pPr>
            <a:fld id="{A7413324-91F5-EE44-B830-A967F67DE6C0}" type="slidenum">
              <a:rPr lang="en-US" sz="1300">
                <a:latin typeface="Times New Roman" charset="0"/>
              </a:rPr>
              <a:pPr algn="r">
                <a:buClrTx/>
                <a:buFontTx/>
                <a:buNone/>
              </a:pPr>
              <a:t>35</a:t>
            </a:fld>
            <a:endParaRPr lang="en-US" sz="1300">
              <a:latin typeface="Times New Roman"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latin typeface="+mn-lt"/>
                <a:ea typeface="+mn-ea"/>
                <a:cs typeface="+mn-cs"/>
              </a:rPr>
              <a:t>OpenShift Origin - Port Proxy</a:t>
            </a:r>
          </a:p>
          <a:p>
            <a:r>
              <a:rPr lang="en-US" sz="1200" b="0" kern="1200" dirty="0" smtClean="0">
                <a:solidFill>
                  <a:schemeClr val="tx1"/>
                </a:solidFill>
                <a:latin typeface="+mn-lt"/>
                <a:ea typeface="+mn-ea"/>
                <a:cs typeface="+mn-cs"/>
              </a:rPr>
              <a:t>Linux handles the loopback interface's 127.0.0.0/8 address block specially: A request from an address in this block can only go to an address in the same block (put another way, a connection on the loopback interface is confined to the loopback interface). OpenShift uses this fact to contain hosted applications: a gear is prohibited by </a:t>
            </a:r>
            <a:r>
              <a:rPr lang="en-US" sz="1200" b="0" kern="1200" dirty="0" err="1" smtClean="0">
                <a:solidFill>
                  <a:schemeClr val="tx1"/>
                </a:solidFill>
                <a:latin typeface="+mn-lt"/>
                <a:ea typeface="+mn-ea"/>
                <a:cs typeface="+mn-cs"/>
              </a:rPr>
              <a:t>iptables</a:t>
            </a:r>
            <a:r>
              <a:rPr lang="en-US" sz="1200" b="0" kern="1200" dirty="0" smtClean="0">
                <a:solidFill>
                  <a:schemeClr val="tx1"/>
                </a:solidFill>
                <a:latin typeface="+mn-lt"/>
                <a:ea typeface="+mn-ea"/>
                <a:cs typeface="+mn-cs"/>
              </a:rPr>
              <a:t> from listening on an external network interface, and so a given gear can only respond to connections that come from processes on the same node.</a:t>
            </a:r>
          </a:p>
          <a:p>
            <a:r>
              <a:rPr lang="en-US" sz="1200" b="0" kern="1200" dirty="0" smtClean="0">
                <a:solidFill>
                  <a:schemeClr val="tx1"/>
                </a:solidFill>
                <a:latin typeface="+mn-lt"/>
                <a:ea typeface="+mn-ea"/>
                <a:cs typeface="+mn-cs"/>
              </a:rPr>
              <a:t>For the common case of Web connections, the system Apache instance acts as a reverse proxy, forwarding requests that come in on the external interface to the appropriate 127.x.y.z address; see </a:t>
            </a:r>
            <a:r>
              <a:rPr lang="en-US" sz="1200" b="0" u="sng" kern="1200" dirty="0" smtClean="0">
                <a:solidFill>
                  <a:schemeClr val="tx1"/>
                </a:solidFill>
                <a:latin typeface="+mn-lt"/>
                <a:ea typeface="+mn-ea"/>
                <a:cs typeface="+mn-cs"/>
                <a:hlinkClick r:id="rId3"/>
              </a:rPr>
              <a:t>the documentation on the node component.</a:t>
            </a:r>
          </a:p>
          <a:p>
            <a:r>
              <a:rPr lang="en-US" sz="1200" b="0" kern="1200" dirty="0" smtClean="0">
                <a:solidFill>
                  <a:schemeClr val="tx1"/>
                </a:solidFill>
                <a:latin typeface="+mn-lt"/>
                <a:ea typeface="+mn-ea"/>
                <a:cs typeface="+mn-cs"/>
              </a:rPr>
              <a:t>However, sometimes gears need to accept other types of connections. The two most common such scenarios are the following:</a:t>
            </a:r>
          </a:p>
          <a:p>
            <a:r>
              <a:rPr lang="en-US" sz="1200" b="0" kern="1200" dirty="0" smtClean="0">
                <a:solidFill>
                  <a:schemeClr val="tx1"/>
                </a:solidFill>
                <a:latin typeface="+mn-lt"/>
                <a:ea typeface="+mn-ea"/>
                <a:cs typeface="+mn-cs"/>
              </a:rPr>
              <a:t>A gear needs to connect to another gear (which may be on the same node or another node).</a:t>
            </a:r>
          </a:p>
          <a:p>
            <a:r>
              <a:rPr lang="en-US" sz="1200" b="0" kern="1200" dirty="0" smtClean="0">
                <a:solidFill>
                  <a:schemeClr val="tx1"/>
                </a:solidFill>
                <a:latin typeface="+mn-lt"/>
                <a:ea typeface="+mn-ea"/>
                <a:cs typeface="+mn-cs"/>
              </a:rPr>
              <a:t>A gear needs to listen for connections on a public interface besides HTTP connections to port 80.</a:t>
            </a:r>
          </a:p>
          <a:p>
            <a:r>
              <a:rPr lang="en-US" sz="1200" b="0" kern="1200" dirty="0" smtClean="0">
                <a:solidFill>
                  <a:schemeClr val="tx1"/>
                </a:solidFill>
                <a:latin typeface="+mn-lt"/>
                <a:ea typeface="+mn-ea"/>
                <a:cs typeface="+mn-cs"/>
              </a:rPr>
              <a:t>For example, a game server needs to expose a port to receive incoming connections from clients, and a database needs to </a:t>
            </a:r>
            <a:r>
              <a:rPr lang="en-US" sz="1200" b="0" kern="1200" dirty="0" err="1" smtClean="0">
                <a:solidFill>
                  <a:schemeClr val="tx1"/>
                </a:solidFill>
                <a:latin typeface="+mn-lt"/>
                <a:ea typeface="+mn-ea"/>
                <a:cs typeface="+mn-cs"/>
              </a:rPr>
              <a:t>expost</a:t>
            </a:r>
            <a:r>
              <a:rPr lang="en-US" sz="1200" b="0" kern="1200" dirty="0" smtClean="0">
                <a:solidFill>
                  <a:schemeClr val="tx1"/>
                </a:solidFill>
                <a:latin typeface="+mn-lt"/>
                <a:ea typeface="+mn-ea"/>
                <a:cs typeface="+mn-cs"/>
              </a:rPr>
              <a:t> a port so that other gears can connect to it.</a:t>
            </a:r>
          </a:p>
          <a:p>
            <a:r>
              <a:rPr lang="en-US" sz="1200" b="0" kern="1200" dirty="0" smtClean="0">
                <a:solidFill>
                  <a:schemeClr val="tx1"/>
                </a:solidFill>
                <a:latin typeface="+mn-lt"/>
                <a:ea typeface="+mn-ea"/>
                <a:cs typeface="+mn-cs"/>
              </a:rPr>
              <a:t>To meet these needs, OpenShift uses </a:t>
            </a:r>
            <a:r>
              <a:rPr lang="en-US" sz="1200" b="0" kern="1200" dirty="0" err="1" smtClean="0">
                <a:solidFill>
                  <a:schemeClr val="tx1"/>
                </a:solidFill>
                <a:latin typeface="+mn-lt"/>
                <a:ea typeface="+mn-ea"/>
                <a:cs typeface="+mn-cs"/>
              </a:rPr>
              <a:t>haproxy</a:t>
            </a:r>
            <a:r>
              <a:rPr lang="en-US" sz="1200" b="0" kern="1200" dirty="0" smtClean="0">
                <a:solidFill>
                  <a:schemeClr val="tx1"/>
                </a:solidFill>
                <a:latin typeface="+mn-lt"/>
                <a:ea typeface="+mn-ea"/>
                <a:cs typeface="+mn-cs"/>
              </a:rPr>
              <a:t> to proxy TCP connections between an external-facing network interface and the loopback interface. Each gear is assigned five exposable ports, and the gear may establish a forwarding rule for each of these ports to forward connections on the the port on the external interface to an arbitrary port on the gear's assigned loopback address.</a:t>
            </a:r>
          </a:p>
          <a:p>
            <a:r>
              <a:rPr lang="en-US" sz="1200" b="0" kern="1200" dirty="0" smtClean="0">
                <a:solidFill>
                  <a:schemeClr val="tx1"/>
                </a:solidFill>
                <a:latin typeface="+mn-lt"/>
                <a:ea typeface="+mn-ea"/>
                <a:cs typeface="+mn-cs"/>
              </a:rPr>
              <a:t>To provide </a:t>
            </a:r>
            <a:r>
              <a:rPr lang="en-US" sz="1200" b="0" kern="1200" dirty="0" err="1" smtClean="0">
                <a:solidFill>
                  <a:schemeClr val="tx1"/>
                </a:solidFill>
                <a:latin typeface="+mn-lt"/>
                <a:ea typeface="+mn-ea"/>
                <a:cs typeface="+mn-cs"/>
              </a:rPr>
              <a:t>haproxy</a:t>
            </a:r>
            <a:r>
              <a:rPr lang="en-US" sz="1200" b="0" kern="1200" dirty="0" smtClean="0">
                <a:solidFill>
                  <a:schemeClr val="tx1"/>
                </a:solidFill>
                <a:latin typeface="+mn-lt"/>
                <a:ea typeface="+mn-ea"/>
                <a:cs typeface="+mn-cs"/>
              </a:rPr>
              <a:t> with adequate ports, we shift the ephemeral port range down to 15000-35530, so that Linux will not use ports outside of this range for connections for which no port is given explicitly. This means that ports 35531-65535 will be available for </a:t>
            </a:r>
            <a:r>
              <a:rPr lang="en-US" sz="1200" b="0" kern="1200" dirty="0" err="1" smtClean="0">
                <a:solidFill>
                  <a:schemeClr val="tx1"/>
                </a:solidFill>
                <a:latin typeface="+mn-lt"/>
                <a:ea typeface="+mn-ea"/>
                <a:cs typeface="+mn-cs"/>
              </a:rPr>
              <a:t>haproxy's</a:t>
            </a:r>
            <a:r>
              <a:rPr lang="en-US" sz="1200" b="0" kern="1200" dirty="0" smtClean="0">
                <a:solidFill>
                  <a:schemeClr val="tx1"/>
                </a:solidFill>
                <a:latin typeface="+mn-lt"/>
                <a:ea typeface="+mn-ea"/>
                <a:cs typeface="+mn-cs"/>
              </a:rPr>
              <a:t> exclusive use.</a:t>
            </a:r>
          </a:p>
          <a:p>
            <a:r>
              <a:rPr lang="en-US" sz="1200" b="0" kern="1200" dirty="0" smtClean="0">
                <a:solidFill>
                  <a:schemeClr val="tx1"/>
                </a:solidFill>
                <a:latin typeface="+mn-lt"/>
                <a:ea typeface="+mn-ea"/>
                <a:cs typeface="+mn-cs"/>
              </a:rPr>
              <a:t>Note: Given that each gear is assigned 5 ports, this imposes a limit of 6000 gears per node.</a:t>
            </a:r>
          </a:p>
          <a:p>
            <a:r>
              <a:rPr lang="en-US" sz="1200" b="0" kern="1200" dirty="0" smtClean="0">
                <a:solidFill>
                  <a:schemeClr val="tx1"/>
                </a:solidFill>
                <a:latin typeface="+mn-lt"/>
                <a:ea typeface="+mn-ea"/>
                <a:cs typeface="+mn-cs"/>
              </a:rPr>
              <a:t>The interaction with </a:t>
            </a:r>
            <a:r>
              <a:rPr lang="en-US" sz="1200" b="0" kern="1200" dirty="0" err="1" smtClean="0">
                <a:solidFill>
                  <a:schemeClr val="tx1"/>
                </a:solidFill>
                <a:latin typeface="+mn-lt"/>
                <a:ea typeface="+mn-ea"/>
                <a:cs typeface="+mn-cs"/>
              </a:rPr>
              <a:t>haproxy</a:t>
            </a:r>
            <a:r>
              <a:rPr lang="en-US" sz="1200" b="0" kern="1200" dirty="0" smtClean="0">
                <a:solidFill>
                  <a:schemeClr val="tx1"/>
                </a:solidFill>
                <a:latin typeface="+mn-lt"/>
                <a:ea typeface="+mn-ea"/>
                <a:cs typeface="+mn-cs"/>
              </a:rPr>
              <a:t> is implemented on the cartridge side in cartridges/</a:t>
            </a:r>
            <a:r>
              <a:rPr lang="en-US" sz="1200" b="0" kern="1200" dirty="0" err="1" smtClean="0">
                <a:solidFill>
                  <a:schemeClr val="tx1"/>
                </a:solidFill>
                <a:latin typeface="+mn-lt"/>
                <a:ea typeface="+mn-ea"/>
                <a:cs typeface="+mn-cs"/>
              </a:rPr>
              <a:t>openshift</a:t>
            </a:r>
            <a:r>
              <a:rPr lang="en-US" sz="1200" b="0" kern="1200" dirty="0" smtClean="0">
                <a:solidFill>
                  <a:schemeClr val="tx1"/>
                </a:solidFill>
                <a:latin typeface="+mn-lt"/>
                <a:ea typeface="+mn-ea"/>
                <a:cs typeface="+mn-cs"/>
              </a:rPr>
              <a:t>-origin-cartridge-abstract/abstract/info/lib/network</a:t>
            </a:r>
          </a:p>
          <a:p>
            <a:endParaRPr lang="en-US" sz="1200" b="0" kern="1200" dirty="0" smtClean="0">
              <a:solidFill>
                <a:schemeClr val="tx1"/>
              </a:solidFill>
              <a:latin typeface="+mn-lt"/>
              <a:ea typeface="+mn-ea"/>
              <a:cs typeface="+mn-cs"/>
            </a:endParaRPr>
          </a:p>
          <a:p>
            <a:r>
              <a:rPr lang="en-US" sz="1200" b="0" kern="1200" dirty="0" smtClean="0">
                <a:solidFill>
                  <a:schemeClr val="tx1"/>
                </a:solidFill>
                <a:latin typeface="+mn-lt"/>
                <a:ea typeface="+mn-ea"/>
                <a:cs typeface="+mn-cs"/>
              </a:rPr>
              <a:t>and:</a:t>
            </a:r>
          </a:p>
          <a:p>
            <a:endParaRPr lang="en-US" sz="1200" b="0"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OpenShift Origin - Node Component</a:t>
            </a:r>
          </a:p>
          <a:p>
            <a:r>
              <a:rPr lang="en-US" sz="1200" b="0" kern="1200" dirty="0" smtClean="0">
                <a:solidFill>
                  <a:schemeClr val="tx1"/>
                </a:solidFill>
                <a:latin typeface="+mn-lt"/>
                <a:ea typeface="+mn-ea"/>
                <a:cs typeface="+mn-cs"/>
              </a:rPr>
              <a:t>Hosted applications are run in containers called "gears." These gears are run on hosts (which can be physical hosts or virtual machines) called "nodes."</a:t>
            </a:r>
          </a:p>
          <a:p>
            <a:r>
              <a:rPr lang="en-US" sz="1200" b="0" kern="1200" dirty="0" smtClean="0">
                <a:solidFill>
                  <a:schemeClr val="tx1"/>
                </a:solidFill>
                <a:latin typeface="+mn-lt"/>
                <a:ea typeface="+mn-ea"/>
                <a:cs typeface="+mn-cs"/>
              </a:rPr>
              <a:t>Each node runs a system Apache instance with </a:t>
            </a:r>
            <a:r>
              <a:rPr lang="en-US" sz="1200" b="0" kern="1200" dirty="0" err="1" smtClean="0">
                <a:solidFill>
                  <a:schemeClr val="tx1"/>
                </a:solidFill>
                <a:latin typeface="+mn-lt"/>
                <a:ea typeface="+mn-ea"/>
                <a:cs typeface="+mn-cs"/>
              </a:rPr>
              <a:t>mod_proxy</a:t>
            </a:r>
            <a:r>
              <a:rPr lang="en-US" sz="1200" b="0" kern="1200" dirty="0" smtClean="0">
                <a:solidFill>
                  <a:schemeClr val="tx1"/>
                </a:solidFill>
                <a:latin typeface="+mn-lt"/>
                <a:ea typeface="+mn-ea"/>
                <a:cs typeface="+mn-cs"/>
              </a:rPr>
              <a:t> that listens on port 80 on a public-facing network interface. Each gear is assigned an address in the 127.0.0.0/8 block, and a hosted Web application listens on port 8080 on its assigned private 127.x.y.z address.</a:t>
            </a:r>
          </a:p>
          <a:p>
            <a:r>
              <a:rPr lang="en-US" sz="1200" b="0" kern="1200" dirty="0" smtClean="0">
                <a:solidFill>
                  <a:schemeClr val="tx1"/>
                </a:solidFill>
                <a:latin typeface="+mn-lt"/>
                <a:ea typeface="+mn-ea"/>
                <a:cs typeface="+mn-cs"/>
              </a:rPr>
              <a:t>When a Web client requests a URL for a hosted Web application, the request goes to the node's system Apache instance. The system Apache instance examines the virtual-host header (the "Host:" HTTP header) and dispatches the request to the 127.x.y.z:8080 private address of the appropriate gear.</a:t>
            </a:r>
          </a:p>
          <a:p>
            <a:r>
              <a:rPr lang="en-US" sz="1200" b="0" kern="1200" dirty="0" smtClean="0">
                <a:solidFill>
                  <a:schemeClr val="tx1"/>
                </a:solidFill>
                <a:latin typeface="+mn-lt"/>
                <a:ea typeface="+mn-ea"/>
                <a:cs typeface="+mn-cs"/>
              </a:rPr>
              <a:t>For an explanation of how connections other than regular HTTP connections are handled, see </a:t>
            </a:r>
            <a:r>
              <a:rPr lang="en-US" sz="1200" b="0" u="sng" kern="1200" dirty="0" smtClean="0">
                <a:solidFill>
                  <a:schemeClr val="tx1"/>
                </a:solidFill>
                <a:latin typeface="+mn-lt"/>
                <a:ea typeface="+mn-ea"/>
                <a:cs typeface="+mn-cs"/>
              </a:rPr>
              <a:t>the documentation on the port-proxy.</a:t>
            </a:r>
            <a:endParaRPr lang="en-US" dirty="0"/>
          </a:p>
        </p:txBody>
      </p:sp>
      <p:sp>
        <p:nvSpPr>
          <p:cNvPr id="4" name="Slide Number Placeholder 3"/>
          <p:cNvSpPr>
            <a:spLocks noGrp="1"/>
          </p:cNvSpPr>
          <p:nvPr>
            <p:ph type="sldNum" sz="quarter" idx="10"/>
          </p:nvPr>
        </p:nvSpPr>
        <p:spPr/>
        <p:txBody>
          <a:bodyPr/>
          <a:lstStyle/>
          <a:p>
            <a:fld id="{2F76F433-0667-8F45-9451-D63E262166B2}" type="slidenum">
              <a:rPr lang="en-US" smtClean="0"/>
              <a:t>37</a:t>
            </a:fld>
            <a:endParaRPr lang="en-US"/>
          </a:p>
        </p:txBody>
      </p:sp>
    </p:spTree>
    <p:extLst>
      <p:ext uri="{BB962C8B-B14F-4D97-AF65-F5344CB8AC3E}">
        <p14:creationId xmlns:p14="http://schemas.microsoft.com/office/powerpoint/2010/main" val="2617764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15"/>
          <p:cNvSpPr>
            <a:spLocks noGrp="1" noChangeArrowheads="1"/>
          </p:cNvSpPr>
          <p:nvPr>
            <p:ph type="sldNum"/>
          </p:nvPr>
        </p:nvSpPr>
        <p:spPr>
          <a:ln/>
        </p:spPr>
        <p:txBody>
          <a:bodyPr/>
          <a:lstStyle/>
          <a:p>
            <a:fld id="{8C26C27E-7BA8-5A4F-8229-96BE5F742196}" type="slidenum">
              <a:rPr lang="en-US"/>
              <a:pPr/>
              <a:t>136</a:t>
            </a:fld>
            <a:endParaRPr lang="en-US"/>
          </a:p>
        </p:txBody>
      </p:sp>
      <p:sp>
        <p:nvSpPr>
          <p:cNvPr id="15361" name="Text Box 1"/>
          <p:cNvSpPr txBox="1">
            <a:spLocks noChangeArrowheads="1"/>
          </p:cNvSpPr>
          <p:nvPr>
            <p:ph type="sldImg"/>
          </p:nvPr>
        </p:nvSpPr>
        <p:spPr bwMode="auto">
          <a:xfrm>
            <a:off x="1146175" y="693738"/>
            <a:ext cx="4552950" cy="34163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5362" name="Text Box 2"/>
          <p:cNvSpPr txBox="1">
            <a:spLocks noChangeArrowheads="1"/>
          </p:cNvSpPr>
          <p:nvPr>
            <p:ph type="body" idx="1"/>
          </p:nvPr>
        </p:nvSpPr>
        <p:spPr bwMode="auto">
          <a:xfrm>
            <a:off x="686361" y="4342535"/>
            <a:ext cx="5485279" cy="411306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a:spcBef>
                <a:spcPts val="404"/>
              </a:spcBef>
              <a:buSzPct val="45000"/>
            </a:pPr>
            <a:r>
              <a:rPr lang="en-US">
                <a:ea typeface="宋体" charset="0"/>
                <a:cs typeface="宋体" charset="0"/>
              </a:rPr>
              <a:t>OpenShift Origin is the name of the public open source project for the PaaS management and automation system that has been running OpenShift.com since April 2011.</a:t>
            </a:r>
          </a:p>
          <a:p>
            <a:pPr>
              <a:spcBef>
                <a:spcPts val="404"/>
              </a:spcBef>
              <a:buSzPct val="45000"/>
            </a:pPr>
            <a:endParaRPr lang="en-US">
              <a:ea typeface="宋体" charset="0"/>
              <a:cs typeface="宋体" charset="0"/>
            </a:endParaRPr>
          </a:p>
          <a:p>
            <a:pPr>
              <a:spcBef>
                <a:spcPts val="404"/>
              </a:spcBef>
              <a:buSzPct val="45000"/>
            </a:pPr>
            <a:r>
              <a:rPr lang="en-US">
                <a:ea typeface="宋体" charset="0"/>
                <a:cs typeface="宋体" charset="0"/>
              </a:rPr>
              <a:t>OpenShift Origin is licensed under the Apache 2.0 license which makes it “business friendly” and it is available as Source code, RPMs, and a .ISO or LiveCD for standing up an Origin PaaS instance on your PC.</a:t>
            </a:r>
          </a:p>
          <a:p>
            <a:pPr>
              <a:spcBef>
                <a:spcPts val="404"/>
              </a:spcBef>
              <a:buSzPct val="45000"/>
            </a:pPr>
            <a:endParaRPr lang="en-US">
              <a:ea typeface="宋体" charset="0"/>
              <a:cs typeface="宋体" charset="0"/>
            </a:endParaRPr>
          </a:p>
          <a:p>
            <a:pPr>
              <a:spcBef>
                <a:spcPts val="404"/>
              </a:spcBef>
              <a:buSzPct val="45000"/>
            </a:pPr>
            <a:r>
              <a:rPr lang="en-US">
                <a:ea typeface="宋体" charset="0"/>
                <a:cs typeface="宋体" charset="0"/>
              </a:rPr>
              <a:t>OpenShift Origin has a vibrant user community accessible via IRC, Email, and online discussion forums.</a:t>
            </a:r>
          </a:p>
          <a:p>
            <a:pPr>
              <a:spcBef>
                <a:spcPts val="404"/>
              </a:spcBef>
              <a:buSzPct val="45000"/>
            </a:pPr>
            <a:endParaRPr lang="en-US">
              <a:ea typeface="宋体" charset="0"/>
              <a:cs typeface="宋体" charset="0"/>
            </a:endParaRPr>
          </a:p>
          <a:p>
            <a:pPr>
              <a:spcBef>
                <a:spcPts val="404"/>
              </a:spcBef>
              <a:buSzPct val="45000"/>
            </a:pPr>
            <a:r>
              <a:rPr lang="en-US">
                <a:ea typeface="宋体" charset="0"/>
                <a:cs typeface="宋体" charset="0"/>
              </a:rPr>
              <a:t>For Red Hat, OpenShift Origin is the “Upstream” project for both OpenShift Enterprise and OpenShift OnLine.  This means that Red Hat takes the stable builds of the open source project and tests and packages them as a commercially supported offering.</a:t>
            </a:r>
          </a:p>
          <a:p>
            <a:pPr>
              <a:spcBef>
                <a:spcPts val="404"/>
              </a:spcBef>
              <a:buSzPct val="45000"/>
            </a:pPr>
            <a:endParaRPr lang="en-US">
              <a:ea typeface="宋体" charset="0"/>
              <a:cs typeface="宋体" charset="0"/>
            </a:endParaRPr>
          </a:p>
          <a:p>
            <a:pPr>
              <a:spcBef>
                <a:spcPts val="404"/>
              </a:spcBef>
              <a:buSzPct val="45000"/>
            </a:pPr>
            <a:r>
              <a:rPr lang="en-US">
                <a:ea typeface="宋体" charset="0"/>
                <a:cs typeface="宋体" charset="0"/>
              </a:rPr>
              <a:t>OpenShift Origin is to OpenShift Enterprise as Fedora is to RHEL.</a:t>
            </a:r>
          </a:p>
          <a:p>
            <a:pPr>
              <a:spcBef>
                <a:spcPts val="404"/>
              </a:spcBef>
              <a:buSzPct val="45000"/>
            </a:pPr>
            <a:endParaRPr lang="en-US">
              <a:ea typeface="宋体" charset="0"/>
              <a:cs typeface="宋体" charset="0"/>
            </a:endParaRPr>
          </a:p>
          <a:p>
            <a:pPr>
              <a:spcBef>
                <a:spcPts val="404"/>
              </a:spcBef>
              <a:buSzPct val="45000"/>
            </a:pPr>
            <a:r>
              <a:rPr lang="en-US">
                <a:ea typeface="宋体" charset="0"/>
                <a:cs typeface="宋体" charset="0"/>
              </a:rPr>
              <a:t>&lt;next slide&gt;</a:t>
            </a:r>
          </a:p>
        </p:txBody>
      </p:sp>
      <p:sp>
        <p:nvSpPr>
          <p:cNvPr id="15363" name="Text Box 3"/>
          <p:cNvSpPr txBox="1">
            <a:spLocks noChangeArrowheads="1"/>
          </p:cNvSpPr>
          <p:nvPr/>
        </p:nvSpPr>
        <p:spPr bwMode="auto">
          <a:xfrm>
            <a:off x="3881438" y="8686512"/>
            <a:ext cx="2975162" cy="456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algn="r">
              <a:buClrTx/>
              <a:buFontTx/>
              <a:buNone/>
            </a:pPr>
            <a:fld id="{5D16F467-7F1D-F549-A00D-DD795E7B8F23}" type="slidenum">
              <a:rPr lang="en-US" sz="1300">
                <a:latin typeface="Times New Roman" charset="0"/>
              </a:rPr>
              <a:pPr algn="r">
                <a:buClrTx/>
                <a:buFontTx/>
                <a:buNone/>
              </a:pPr>
              <a:t>136</a:t>
            </a:fld>
            <a:endParaRPr lang="en-US" sz="1300">
              <a:latin typeface="Times New Roman"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15"/>
          <p:cNvSpPr>
            <a:spLocks noGrp="1" noChangeArrowheads="1"/>
          </p:cNvSpPr>
          <p:nvPr>
            <p:ph type="sldNum"/>
          </p:nvPr>
        </p:nvSpPr>
        <p:spPr>
          <a:ln/>
        </p:spPr>
        <p:txBody>
          <a:bodyPr/>
          <a:lstStyle/>
          <a:p>
            <a:fld id="{EB084B32-5AA0-9D49-98A9-C02D9A899AC9}" type="slidenum">
              <a:rPr lang="en-US"/>
              <a:pPr/>
              <a:t>137</a:t>
            </a:fld>
            <a:endParaRPr lang="en-US"/>
          </a:p>
        </p:txBody>
      </p:sp>
      <p:sp>
        <p:nvSpPr>
          <p:cNvPr id="18433" name="Text Box 1"/>
          <p:cNvSpPr txBox="1">
            <a:spLocks noChangeArrowheads="1"/>
          </p:cNvSpPr>
          <p:nvPr/>
        </p:nvSpPr>
        <p:spPr bwMode="auto">
          <a:xfrm>
            <a:off x="0" y="0"/>
            <a:ext cx="1401" cy="1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0766" tIns="40383" rIns="80766" bIns="4038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a:buClrTx/>
              <a:buFontTx/>
              <a:buNone/>
            </a:pPr>
            <a:fld id="{FEC002B4-28AC-6F44-A628-BA02D2CF0A3B}" type="slidenum">
              <a:rPr lang="en-US" sz="1300">
                <a:cs typeface="ＭＳ Ｐゴシック" charset="0"/>
              </a:rPr>
              <a:pPr>
                <a:buClrTx/>
                <a:buFontTx/>
                <a:buNone/>
              </a:pPr>
              <a:t>137</a:t>
            </a:fld>
            <a:endParaRPr lang="en-US" sz="1300">
              <a:cs typeface="ＭＳ Ｐゴシック" charset="0"/>
            </a:endParaRPr>
          </a:p>
        </p:txBody>
      </p:sp>
      <p:sp>
        <p:nvSpPr>
          <p:cNvPr id="18434" name="Text Box 2"/>
          <p:cNvSpPr txBox="1">
            <a:spLocks noChangeArrowheads="1"/>
          </p:cNvSpPr>
          <p:nvPr>
            <p:ph type="sldImg"/>
          </p:nvPr>
        </p:nvSpPr>
        <p:spPr bwMode="auto">
          <a:xfrm>
            <a:off x="1210236" y="694171"/>
            <a:ext cx="4437529"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8435" name="Text Box 3"/>
          <p:cNvSpPr txBox="1">
            <a:spLocks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0766" tIns="10984" rIns="80766" bIns="4038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a:lnSpc>
                <a:spcPct val="93000"/>
              </a:lnSpc>
              <a:spcBef>
                <a:spcPct val="0"/>
              </a:spcBef>
              <a:buClrTx/>
              <a:buFontTx/>
              <a:buNone/>
            </a:pPr>
            <a:r>
              <a:rPr lang="en-US" sz="1300">
                <a:latin typeface="Arial" charset="0"/>
                <a:cs typeface="ＭＳ Ｐゴシック" charset="0"/>
              </a:rPr>
              <a:t>So, what you need is the ease of use and access of a SaaS application, but </a:t>
            </a:r>
            <a:r>
              <a:rPr lang="en-US" sz="1300">
                <a:latin typeface="Arial" charset="0"/>
                <a:ea typeface="SimSun" charset="0"/>
                <a:cs typeface="SimSun" charset="0"/>
              </a:rPr>
              <a:t>you need it with your purpose-built, mission-critical, applications.</a:t>
            </a:r>
          </a:p>
          <a:p>
            <a:pPr eaLnBrk="1">
              <a:lnSpc>
                <a:spcPct val="93000"/>
              </a:lnSpc>
              <a:spcBef>
                <a:spcPct val="0"/>
              </a:spcBef>
              <a:buClrTx/>
              <a:buFontTx/>
              <a:buNone/>
            </a:pPr>
            <a:endParaRPr lang="en-US" sz="1300">
              <a:latin typeface="Arial" charset="0"/>
              <a:ea typeface="SimSun" charset="0"/>
              <a:cs typeface="SimSun" charset="0"/>
            </a:endParaRPr>
          </a:p>
          <a:p>
            <a:pPr eaLnBrk="1">
              <a:lnSpc>
                <a:spcPct val="93000"/>
              </a:lnSpc>
              <a:spcBef>
                <a:spcPct val="0"/>
              </a:spcBef>
              <a:buClrTx/>
              <a:buFontTx/>
              <a:buNone/>
            </a:pPr>
            <a:r>
              <a:rPr lang="en-US" sz="1300">
                <a:latin typeface="Arial" charset="0"/>
                <a:ea typeface="SimSun" charset="0"/>
                <a:cs typeface="SimSun" charset="0"/>
              </a:rPr>
              <a:t>PaaS gives you just that.  It allows you to quickly and easily build the application that YOU need.  Whether this is for your group, your enterprise, or your next BIG IDEA, you can build it and launch your specific code on a PaaS and not have to deal with the underlying infrastructure, middleware, and management headaches.</a:t>
            </a:r>
          </a:p>
          <a:p>
            <a:pPr eaLnBrk="1">
              <a:lnSpc>
                <a:spcPct val="93000"/>
              </a:lnSpc>
              <a:spcBef>
                <a:spcPct val="0"/>
              </a:spcBef>
              <a:buClrTx/>
              <a:buFontTx/>
              <a:buNone/>
            </a:pPr>
            <a:endParaRPr lang="en-US" sz="1300">
              <a:latin typeface="Arial" charset="0"/>
              <a:ea typeface="SimSun" charset="0"/>
              <a:cs typeface="SimSun" charset="0"/>
            </a:endParaRPr>
          </a:p>
          <a:p>
            <a:pPr eaLnBrk="1">
              <a:lnSpc>
                <a:spcPct val="93000"/>
              </a:lnSpc>
              <a:spcBef>
                <a:spcPct val="0"/>
              </a:spcBef>
              <a:buClrTx/>
              <a:buFontTx/>
              <a:buNone/>
            </a:pPr>
            <a:r>
              <a:rPr lang="en-US" sz="1300">
                <a:latin typeface="Arial" charset="0"/>
                <a:ea typeface="SimSun" charset="0"/>
                <a:cs typeface="SimSun" charset="0"/>
              </a:rPr>
              <a:t>Because of the built-in auto-scaling and elasticity provided by the PaaS infrastructure, PaaS's are ideal for modern data-hungry Big Data, Mobile, and Social applications.</a:t>
            </a:r>
          </a:p>
          <a:p>
            <a:pPr eaLnBrk="1">
              <a:lnSpc>
                <a:spcPct val="93000"/>
              </a:lnSpc>
              <a:spcBef>
                <a:spcPct val="0"/>
              </a:spcBef>
              <a:buClrTx/>
              <a:buFontTx/>
              <a:buNone/>
            </a:pPr>
            <a:endParaRPr lang="en-US" sz="1300">
              <a:latin typeface="Arial" charset="0"/>
              <a:ea typeface="SimSun" charset="0"/>
              <a:cs typeface="SimSun" charset="0"/>
            </a:endParaRPr>
          </a:p>
          <a:p>
            <a:pPr eaLnBrk="1">
              <a:lnSpc>
                <a:spcPct val="93000"/>
              </a:lnSpc>
              <a:spcBef>
                <a:spcPct val="0"/>
              </a:spcBef>
              <a:buClrTx/>
              <a:buFontTx/>
              <a:buNone/>
            </a:pPr>
            <a:r>
              <a:rPr lang="en-US" sz="1300">
                <a:latin typeface="Arial" charset="0"/>
                <a:ea typeface="SimSun" charset="0"/>
                <a:cs typeface="SimSun" charset="0"/>
              </a:rPr>
              <a:t>With a PaaS, you can focus on what you should be focused on... your application code.</a:t>
            </a:r>
          </a:p>
          <a:p>
            <a:pPr eaLnBrk="1">
              <a:lnSpc>
                <a:spcPct val="93000"/>
              </a:lnSpc>
              <a:spcBef>
                <a:spcPct val="0"/>
              </a:spcBef>
              <a:buClrTx/>
              <a:buFontTx/>
              <a:buNone/>
            </a:pPr>
            <a:endParaRPr lang="en-US" sz="1300">
              <a:latin typeface="Arial" charset="0"/>
              <a:ea typeface="SimSun" charset="0"/>
              <a:cs typeface="SimSun" charset="0"/>
            </a:endParaRPr>
          </a:p>
          <a:p>
            <a:pPr eaLnBrk="1">
              <a:lnSpc>
                <a:spcPct val="93000"/>
              </a:lnSpc>
              <a:spcBef>
                <a:spcPct val="0"/>
              </a:spcBef>
              <a:buClrTx/>
              <a:buFontTx/>
              <a:buNone/>
            </a:pPr>
            <a:r>
              <a:rPr lang="en-US" sz="1300">
                <a:latin typeface="Arial" charset="0"/>
                <a:ea typeface="SimSun" charset="0"/>
                <a:cs typeface="SimSun" charset="0"/>
              </a:rPr>
              <a:t>And let the Cloud provide what it is suppose to:  Ease, Scale and Power</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15"/>
          <p:cNvSpPr>
            <a:spLocks noGrp="1" noChangeArrowheads="1"/>
          </p:cNvSpPr>
          <p:nvPr>
            <p:ph type="sldNum"/>
          </p:nvPr>
        </p:nvSpPr>
        <p:spPr>
          <a:ln/>
        </p:spPr>
        <p:txBody>
          <a:bodyPr/>
          <a:lstStyle/>
          <a:p>
            <a:fld id="{5B76EE19-6062-E04A-A2A7-69B0B09659CC}" type="slidenum">
              <a:rPr lang="en-US"/>
              <a:pPr/>
              <a:t>138</a:t>
            </a:fld>
            <a:endParaRPr lang="en-US"/>
          </a:p>
        </p:txBody>
      </p:sp>
      <p:sp>
        <p:nvSpPr>
          <p:cNvPr id="16385" name="Text Box 1"/>
          <p:cNvSpPr txBox="1">
            <a:spLocks noChangeArrowheads="1"/>
          </p:cNvSpPr>
          <p:nvPr/>
        </p:nvSpPr>
        <p:spPr bwMode="auto">
          <a:xfrm>
            <a:off x="0" y="0"/>
            <a:ext cx="1401" cy="1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0766" tIns="40383" rIns="80766" bIns="4038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a:buClrTx/>
              <a:buFontTx/>
              <a:buNone/>
            </a:pPr>
            <a:fld id="{35B42982-3926-D141-B6B3-81EC0488C8ED}" type="slidenum">
              <a:rPr lang="en-US" sz="1300">
                <a:cs typeface="ＭＳ Ｐゴシック" charset="0"/>
              </a:rPr>
              <a:pPr>
                <a:buClrTx/>
                <a:buFontTx/>
                <a:buNone/>
              </a:pPr>
              <a:t>138</a:t>
            </a:fld>
            <a:endParaRPr lang="en-US" sz="1300">
              <a:cs typeface="ＭＳ Ｐゴシック" charset="0"/>
            </a:endParaRPr>
          </a:p>
        </p:txBody>
      </p:sp>
      <p:sp>
        <p:nvSpPr>
          <p:cNvPr id="16386" name="Text Box 2"/>
          <p:cNvSpPr txBox="1">
            <a:spLocks noChangeArrowheads="1"/>
          </p:cNvSpPr>
          <p:nvPr>
            <p:ph type="sldImg"/>
          </p:nvPr>
        </p:nvSpPr>
        <p:spPr bwMode="auto">
          <a:xfrm>
            <a:off x="1210236" y="694171"/>
            <a:ext cx="4437529"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6387" name="Text Box 3"/>
          <p:cNvSpPr txBox="1">
            <a:spLocks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0766" tIns="10984" rIns="80766" bIns="4038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a:lnSpc>
                <a:spcPct val="93000"/>
              </a:lnSpc>
              <a:spcBef>
                <a:spcPct val="0"/>
              </a:spcBef>
              <a:buClrTx/>
              <a:buFontTx/>
              <a:buNone/>
            </a:pPr>
            <a:r>
              <a:rPr lang="en-US" sz="1300">
                <a:latin typeface="Arial" charset="0"/>
                <a:cs typeface="ＭＳ Ｐゴシック" charset="0"/>
              </a:rPr>
              <a:t>So, what you need is the ease of use and access of a SaaS application, but </a:t>
            </a:r>
            <a:r>
              <a:rPr lang="en-US" sz="1300">
                <a:latin typeface="Arial" charset="0"/>
                <a:ea typeface="SimSun" charset="0"/>
                <a:cs typeface="SimSun" charset="0"/>
              </a:rPr>
              <a:t>you need it with your purpose-built, mission-critical, applications.</a:t>
            </a:r>
          </a:p>
          <a:p>
            <a:pPr eaLnBrk="1">
              <a:lnSpc>
                <a:spcPct val="93000"/>
              </a:lnSpc>
              <a:spcBef>
                <a:spcPct val="0"/>
              </a:spcBef>
              <a:buClrTx/>
              <a:buFontTx/>
              <a:buNone/>
            </a:pPr>
            <a:endParaRPr lang="en-US" sz="1300">
              <a:latin typeface="Arial" charset="0"/>
              <a:ea typeface="SimSun" charset="0"/>
              <a:cs typeface="SimSun" charset="0"/>
            </a:endParaRPr>
          </a:p>
          <a:p>
            <a:pPr eaLnBrk="1">
              <a:lnSpc>
                <a:spcPct val="93000"/>
              </a:lnSpc>
              <a:spcBef>
                <a:spcPct val="0"/>
              </a:spcBef>
              <a:buClrTx/>
              <a:buFontTx/>
              <a:buNone/>
            </a:pPr>
            <a:r>
              <a:rPr lang="en-US" sz="1300">
                <a:latin typeface="Arial" charset="0"/>
                <a:ea typeface="SimSun" charset="0"/>
                <a:cs typeface="SimSun" charset="0"/>
              </a:rPr>
              <a:t>PaaS gives you just that.  It allows you to quickly and easily build the application that YOU need.  Whether this is for your group, your enterprise, or your next BIG IDEA, you can build it and launch your specific code on a PaaS and not have to deal with the underlying infrastructure, middleware, and management headaches.</a:t>
            </a:r>
          </a:p>
          <a:p>
            <a:pPr eaLnBrk="1">
              <a:lnSpc>
                <a:spcPct val="93000"/>
              </a:lnSpc>
              <a:spcBef>
                <a:spcPct val="0"/>
              </a:spcBef>
              <a:buClrTx/>
              <a:buFontTx/>
              <a:buNone/>
            </a:pPr>
            <a:endParaRPr lang="en-US" sz="1300">
              <a:latin typeface="Arial" charset="0"/>
              <a:ea typeface="SimSun" charset="0"/>
              <a:cs typeface="SimSun" charset="0"/>
            </a:endParaRPr>
          </a:p>
          <a:p>
            <a:pPr eaLnBrk="1">
              <a:lnSpc>
                <a:spcPct val="93000"/>
              </a:lnSpc>
              <a:spcBef>
                <a:spcPct val="0"/>
              </a:spcBef>
              <a:buClrTx/>
              <a:buFontTx/>
              <a:buNone/>
            </a:pPr>
            <a:r>
              <a:rPr lang="en-US" sz="1300">
                <a:latin typeface="Arial" charset="0"/>
                <a:ea typeface="SimSun" charset="0"/>
                <a:cs typeface="SimSun" charset="0"/>
              </a:rPr>
              <a:t>Because of the built-in auto-scaling and elasticity provided by the PaaS infrastructure, PaaS's are ideal for modern data-hungry Big Data, Mobile, and Social applications.</a:t>
            </a:r>
          </a:p>
          <a:p>
            <a:pPr eaLnBrk="1">
              <a:lnSpc>
                <a:spcPct val="93000"/>
              </a:lnSpc>
              <a:spcBef>
                <a:spcPct val="0"/>
              </a:spcBef>
              <a:buClrTx/>
              <a:buFontTx/>
              <a:buNone/>
            </a:pPr>
            <a:endParaRPr lang="en-US" sz="1300">
              <a:latin typeface="Arial" charset="0"/>
              <a:ea typeface="SimSun" charset="0"/>
              <a:cs typeface="SimSun" charset="0"/>
            </a:endParaRPr>
          </a:p>
          <a:p>
            <a:pPr eaLnBrk="1">
              <a:lnSpc>
                <a:spcPct val="93000"/>
              </a:lnSpc>
              <a:spcBef>
                <a:spcPct val="0"/>
              </a:spcBef>
              <a:buClrTx/>
              <a:buFontTx/>
              <a:buNone/>
            </a:pPr>
            <a:r>
              <a:rPr lang="en-US" sz="1300">
                <a:latin typeface="Arial" charset="0"/>
                <a:ea typeface="SimSun" charset="0"/>
                <a:cs typeface="SimSun" charset="0"/>
              </a:rPr>
              <a:t>With a PaaS, you can focus on what you should be focused on... your application code.</a:t>
            </a:r>
          </a:p>
          <a:p>
            <a:pPr eaLnBrk="1">
              <a:lnSpc>
                <a:spcPct val="93000"/>
              </a:lnSpc>
              <a:spcBef>
                <a:spcPct val="0"/>
              </a:spcBef>
              <a:buClrTx/>
              <a:buFontTx/>
              <a:buNone/>
            </a:pPr>
            <a:endParaRPr lang="en-US" sz="1300">
              <a:latin typeface="Arial" charset="0"/>
              <a:ea typeface="SimSun" charset="0"/>
              <a:cs typeface="SimSun" charset="0"/>
            </a:endParaRPr>
          </a:p>
          <a:p>
            <a:pPr eaLnBrk="1">
              <a:lnSpc>
                <a:spcPct val="93000"/>
              </a:lnSpc>
              <a:spcBef>
                <a:spcPct val="0"/>
              </a:spcBef>
              <a:buClrTx/>
              <a:buFontTx/>
              <a:buNone/>
            </a:pPr>
            <a:r>
              <a:rPr lang="en-US" sz="1300">
                <a:latin typeface="Arial" charset="0"/>
                <a:ea typeface="SimSun" charset="0"/>
                <a:cs typeface="SimSun" charset="0"/>
              </a:rPr>
              <a:t>And let the Cloud provide what it is suppose to:  Ease, Scale and Power</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15"/>
          <p:cNvSpPr>
            <a:spLocks noGrp="1" noChangeArrowheads="1"/>
          </p:cNvSpPr>
          <p:nvPr>
            <p:ph type="sldNum"/>
          </p:nvPr>
        </p:nvSpPr>
        <p:spPr>
          <a:ln/>
        </p:spPr>
        <p:txBody>
          <a:bodyPr/>
          <a:lstStyle/>
          <a:p>
            <a:fld id="{0F9BB19F-99C9-F34F-84F5-2B8DF84B40E7}" type="slidenum">
              <a:rPr lang="en-US"/>
              <a:pPr/>
              <a:t>139</a:t>
            </a:fld>
            <a:endParaRPr lang="en-US"/>
          </a:p>
        </p:txBody>
      </p:sp>
      <p:sp>
        <p:nvSpPr>
          <p:cNvPr id="17409" name="Text Box 1"/>
          <p:cNvSpPr txBox="1">
            <a:spLocks noChangeArrowheads="1"/>
          </p:cNvSpPr>
          <p:nvPr/>
        </p:nvSpPr>
        <p:spPr bwMode="auto">
          <a:xfrm>
            <a:off x="0" y="0"/>
            <a:ext cx="1401" cy="1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0766" tIns="40383" rIns="80766" bIns="4038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a:buClrTx/>
              <a:buFontTx/>
              <a:buNone/>
            </a:pPr>
            <a:fld id="{E70DBDD9-2C20-AC4E-A323-1A789438D9B0}" type="slidenum">
              <a:rPr lang="en-US" sz="1300">
                <a:cs typeface="ＭＳ Ｐゴシック" charset="0"/>
              </a:rPr>
              <a:pPr>
                <a:buClrTx/>
                <a:buFontTx/>
                <a:buNone/>
              </a:pPr>
              <a:t>139</a:t>
            </a:fld>
            <a:endParaRPr lang="en-US" sz="1300">
              <a:cs typeface="ＭＳ Ｐゴシック" charset="0"/>
            </a:endParaRPr>
          </a:p>
        </p:txBody>
      </p:sp>
      <p:sp>
        <p:nvSpPr>
          <p:cNvPr id="17410" name="Text Box 2"/>
          <p:cNvSpPr txBox="1">
            <a:spLocks noChangeArrowheads="1"/>
          </p:cNvSpPr>
          <p:nvPr>
            <p:ph type="sldImg"/>
          </p:nvPr>
        </p:nvSpPr>
        <p:spPr bwMode="auto">
          <a:xfrm>
            <a:off x="1210236" y="694171"/>
            <a:ext cx="4437529"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7411" name="Text Box 3"/>
          <p:cNvSpPr txBox="1">
            <a:spLocks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0766" tIns="10984" rIns="80766" bIns="4038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a:lnSpc>
                <a:spcPct val="93000"/>
              </a:lnSpc>
              <a:spcBef>
                <a:spcPct val="0"/>
              </a:spcBef>
              <a:buClrTx/>
              <a:buFontTx/>
              <a:buNone/>
            </a:pPr>
            <a:r>
              <a:rPr lang="en-US" sz="1300">
                <a:latin typeface="Arial" charset="0"/>
                <a:cs typeface="ＭＳ Ｐゴシック" charset="0"/>
              </a:rPr>
              <a:t>So, what you need is the ease of use and access of a SaaS application, but </a:t>
            </a:r>
            <a:r>
              <a:rPr lang="en-US" sz="1300">
                <a:latin typeface="Arial" charset="0"/>
                <a:ea typeface="SimSun" charset="0"/>
                <a:cs typeface="SimSun" charset="0"/>
              </a:rPr>
              <a:t>you need it with your purpose-built, mission-critical, applications.</a:t>
            </a:r>
          </a:p>
          <a:p>
            <a:pPr eaLnBrk="1">
              <a:lnSpc>
                <a:spcPct val="93000"/>
              </a:lnSpc>
              <a:spcBef>
                <a:spcPct val="0"/>
              </a:spcBef>
              <a:buClrTx/>
              <a:buFontTx/>
              <a:buNone/>
            </a:pPr>
            <a:endParaRPr lang="en-US" sz="1300">
              <a:latin typeface="Arial" charset="0"/>
              <a:ea typeface="SimSun" charset="0"/>
              <a:cs typeface="SimSun" charset="0"/>
            </a:endParaRPr>
          </a:p>
          <a:p>
            <a:pPr eaLnBrk="1">
              <a:lnSpc>
                <a:spcPct val="93000"/>
              </a:lnSpc>
              <a:spcBef>
                <a:spcPct val="0"/>
              </a:spcBef>
              <a:buClrTx/>
              <a:buFontTx/>
              <a:buNone/>
            </a:pPr>
            <a:r>
              <a:rPr lang="en-US" sz="1300">
                <a:latin typeface="Arial" charset="0"/>
                <a:ea typeface="SimSun" charset="0"/>
                <a:cs typeface="SimSun" charset="0"/>
              </a:rPr>
              <a:t>PaaS gives you just that.  It allows you to quickly and easily build the application that YOU need.  Whether this is for your group, your enterprise, or your next BIG IDEA, you can build it and launch your specific code on a PaaS and not have to deal with the underlying infrastructure, middleware, and management headaches.</a:t>
            </a:r>
          </a:p>
          <a:p>
            <a:pPr eaLnBrk="1">
              <a:lnSpc>
                <a:spcPct val="93000"/>
              </a:lnSpc>
              <a:spcBef>
                <a:spcPct val="0"/>
              </a:spcBef>
              <a:buClrTx/>
              <a:buFontTx/>
              <a:buNone/>
            </a:pPr>
            <a:endParaRPr lang="en-US" sz="1300">
              <a:latin typeface="Arial" charset="0"/>
              <a:ea typeface="SimSun" charset="0"/>
              <a:cs typeface="SimSun" charset="0"/>
            </a:endParaRPr>
          </a:p>
          <a:p>
            <a:pPr eaLnBrk="1">
              <a:lnSpc>
                <a:spcPct val="93000"/>
              </a:lnSpc>
              <a:spcBef>
                <a:spcPct val="0"/>
              </a:spcBef>
              <a:buClrTx/>
              <a:buFontTx/>
              <a:buNone/>
            </a:pPr>
            <a:r>
              <a:rPr lang="en-US" sz="1300">
                <a:latin typeface="Arial" charset="0"/>
                <a:ea typeface="SimSun" charset="0"/>
                <a:cs typeface="SimSun" charset="0"/>
              </a:rPr>
              <a:t>Because of the built-in auto-scaling and elasticity provided by the PaaS infrastructure, PaaS's are ideal for modern data-hungry Big Data, Mobile, and Social applications.</a:t>
            </a:r>
          </a:p>
          <a:p>
            <a:pPr eaLnBrk="1">
              <a:lnSpc>
                <a:spcPct val="93000"/>
              </a:lnSpc>
              <a:spcBef>
                <a:spcPct val="0"/>
              </a:spcBef>
              <a:buClrTx/>
              <a:buFontTx/>
              <a:buNone/>
            </a:pPr>
            <a:endParaRPr lang="en-US" sz="1300">
              <a:latin typeface="Arial" charset="0"/>
              <a:ea typeface="SimSun" charset="0"/>
              <a:cs typeface="SimSun" charset="0"/>
            </a:endParaRPr>
          </a:p>
          <a:p>
            <a:pPr eaLnBrk="1">
              <a:lnSpc>
                <a:spcPct val="93000"/>
              </a:lnSpc>
              <a:spcBef>
                <a:spcPct val="0"/>
              </a:spcBef>
              <a:buClrTx/>
              <a:buFontTx/>
              <a:buNone/>
            </a:pPr>
            <a:r>
              <a:rPr lang="en-US" sz="1300">
                <a:latin typeface="Arial" charset="0"/>
                <a:ea typeface="SimSun" charset="0"/>
                <a:cs typeface="SimSun" charset="0"/>
              </a:rPr>
              <a:t>With a PaaS, you can focus on what you should be focused on... your application code.</a:t>
            </a:r>
          </a:p>
          <a:p>
            <a:pPr eaLnBrk="1">
              <a:lnSpc>
                <a:spcPct val="93000"/>
              </a:lnSpc>
              <a:spcBef>
                <a:spcPct val="0"/>
              </a:spcBef>
              <a:buClrTx/>
              <a:buFontTx/>
              <a:buNone/>
            </a:pPr>
            <a:endParaRPr lang="en-US" sz="1300">
              <a:latin typeface="Arial" charset="0"/>
              <a:ea typeface="SimSun" charset="0"/>
              <a:cs typeface="SimSun" charset="0"/>
            </a:endParaRPr>
          </a:p>
          <a:p>
            <a:pPr eaLnBrk="1">
              <a:lnSpc>
                <a:spcPct val="93000"/>
              </a:lnSpc>
              <a:spcBef>
                <a:spcPct val="0"/>
              </a:spcBef>
              <a:buClrTx/>
              <a:buFontTx/>
              <a:buNone/>
            </a:pPr>
            <a:r>
              <a:rPr lang="en-US" sz="1300">
                <a:latin typeface="Arial" charset="0"/>
                <a:ea typeface="SimSun" charset="0"/>
                <a:cs typeface="SimSun" charset="0"/>
              </a:rPr>
              <a:t>And let the Cloud provide what it is suppose to:  Ease, Scale and Power</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5"/>
          <p:cNvSpPr>
            <a:spLocks noGrp="1" noChangeArrowheads="1"/>
          </p:cNvSpPr>
          <p:nvPr>
            <p:ph type="sldNum"/>
          </p:nvPr>
        </p:nvSpPr>
        <p:spPr>
          <a:ln/>
        </p:spPr>
        <p:txBody>
          <a:bodyPr/>
          <a:lstStyle/>
          <a:p>
            <a:fld id="{A3A04CAE-FBA0-B842-8022-C68810E6C6DC}" type="slidenum">
              <a:rPr lang="en-US"/>
              <a:pPr/>
              <a:t>140</a:t>
            </a:fld>
            <a:endParaRPr lang="en-US"/>
          </a:p>
        </p:txBody>
      </p:sp>
      <p:sp>
        <p:nvSpPr>
          <p:cNvPr id="19457" name="Text Box 1"/>
          <p:cNvSpPr txBox="1">
            <a:spLocks noChangeArrowheads="1"/>
          </p:cNvSpPr>
          <p:nvPr>
            <p:ph type="sldImg"/>
          </p:nvPr>
        </p:nvSpPr>
        <p:spPr bwMode="auto">
          <a:xfrm>
            <a:off x="1144588" y="693738"/>
            <a:ext cx="4565650" cy="342582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9458" name="Text Box 2"/>
          <p:cNvSpPr txBox="1">
            <a:spLocks noChangeArrowheads="1"/>
          </p:cNvSpPr>
          <p:nvPr>
            <p:ph type="body" idx="1"/>
          </p:nvPr>
        </p:nvSpPr>
        <p:spPr bwMode="auto">
          <a:xfrm>
            <a:off x="686361" y="4342535"/>
            <a:ext cx="5483879" cy="41116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15"/>
          <p:cNvSpPr>
            <a:spLocks noGrp="1" noChangeArrowheads="1"/>
          </p:cNvSpPr>
          <p:nvPr>
            <p:ph type="sldNum"/>
          </p:nvPr>
        </p:nvSpPr>
        <p:spPr>
          <a:ln/>
        </p:spPr>
        <p:txBody>
          <a:bodyPr/>
          <a:lstStyle/>
          <a:p>
            <a:fld id="{C0AB3E75-CAE8-1947-A55B-7817EAC73903}" type="slidenum">
              <a:rPr lang="en-US"/>
              <a:pPr/>
              <a:t>141</a:t>
            </a:fld>
            <a:endParaRPr lang="en-US"/>
          </a:p>
        </p:txBody>
      </p:sp>
      <p:sp>
        <p:nvSpPr>
          <p:cNvPr id="20481" name="Text Box 1"/>
          <p:cNvSpPr txBox="1">
            <a:spLocks noChangeArrowheads="1"/>
          </p:cNvSpPr>
          <p:nvPr/>
        </p:nvSpPr>
        <p:spPr bwMode="auto">
          <a:xfrm>
            <a:off x="3881438" y="8686512"/>
            <a:ext cx="2973761" cy="4546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algn="r" hangingPunct="1">
              <a:buClrTx/>
              <a:buFontTx/>
              <a:buNone/>
            </a:pPr>
            <a:fld id="{5921DAD3-F9D3-B94E-814D-CD3AFA9149B6}" type="slidenum">
              <a:rPr lang="en-US" sz="1300">
                <a:latin typeface="Times New Roman" charset="0"/>
              </a:rPr>
              <a:pPr algn="r" hangingPunct="1">
                <a:buClrTx/>
                <a:buFontTx/>
                <a:buNone/>
              </a:pPr>
              <a:t>141</a:t>
            </a:fld>
            <a:endParaRPr lang="en-US" sz="1300">
              <a:latin typeface="Times New Roman" charset="0"/>
            </a:endParaRPr>
          </a:p>
        </p:txBody>
      </p:sp>
      <p:sp>
        <p:nvSpPr>
          <p:cNvPr id="20482" name="Text Box 2"/>
          <p:cNvSpPr txBox="1">
            <a:spLocks noChangeArrowheads="1"/>
          </p:cNvSpPr>
          <p:nvPr/>
        </p:nvSpPr>
        <p:spPr bwMode="auto">
          <a:xfrm>
            <a:off x="3881438" y="8686512"/>
            <a:ext cx="2975162" cy="456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algn="r" hangingPunct="1">
              <a:buClrTx/>
              <a:buFontTx/>
              <a:buNone/>
            </a:pPr>
            <a:fld id="{A83B66EB-D342-8246-BCD3-0B077E8C3DC7}" type="slidenum">
              <a:rPr lang="en-US" sz="1300">
                <a:latin typeface="Times New Roman" charset="0"/>
              </a:rPr>
              <a:pPr algn="r" hangingPunct="1">
                <a:buClrTx/>
                <a:buFontTx/>
                <a:buNone/>
              </a:pPr>
              <a:t>141</a:t>
            </a:fld>
            <a:endParaRPr lang="en-US" sz="1300">
              <a:latin typeface="Times New Roman" charset="0"/>
            </a:endParaRPr>
          </a:p>
        </p:txBody>
      </p:sp>
      <p:sp>
        <p:nvSpPr>
          <p:cNvPr id="20483" name="Text Box 3"/>
          <p:cNvSpPr txBox="1">
            <a:spLocks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0484" name="Text Box 4"/>
          <p:cNvSpPr txBox="1">
            <a:spLocks noChangeArrowheads="1"/>
          </p:cNvSpPr>
          <p:nvPr>
            <p:ph type="body" idx="1"/>
          </p:nvPr>
        </p:nvSpPr>
        <p:spPr bwMode="auto">
          <a:xfrm>
            <a:off x="686360" y="4342535"/>
            <a:ext cx="5486681" cy="435985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a:spcBef>
                <a:spcPts val="404"/>
              </a:spcBef>
            </a:pPr>
            <a:endParaRPr lang="en-US" sz="2300">
              <a:cs typeface="ＭＳ Ｐゴシック"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3112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ED9D73C-9D58-A04B-8648-5D034698C0C3}" type="datetimeFigureOut">
              <a:rPr lang="en-US" smtClean="0"/>
              <a:t>1/28/13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716F33D1-E2CD-0741-B1DB-A40A204514AE}" type="slidenum">
              <a:rPr lang="en-US" smtClean="0"/>
              <a:t>‹#›</a:t>
            </a:fld>
            <a:endParaRPr lang="en-US"/>
          </a:p>
        </p:txBody>
      </p:sp>
    </p:spTree>
    <p:extLst>
      <p:ext uri="{BB962C8B-B14F-4D97-AF65-F5344CB8AC3E}">
        <p14:creationId xmlns:p14="http://schemas.microsoft.com/office/powerpoint/2010/main" val="1880738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ED9D73C-9D58-A04B-8648-5D034698C0C3}" type="datetimeFigureOut">
              <a:rPr lang="en-US" smtClean="0"/>
              <a:t>1/28/13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716F33D1-E2CD-0741-B1DB-A40A204514AE}" type="slidenum">
              <a:rPr lang="en-US" smtClean="0"/>
              <a:t>‹#›</a:t>
            </a:fld>
            <a:endParaRPr lang="en-US"/>
          </a:p>
        </p:txBody>
      </p:sp>
    </p:spTree>
    <p:extLst>
      <p:ext uri="{BB962C8B-B14F-4D97-AF65-F5344CB8AC3E}">
        <p14:creationId xmlns:p14="http://schemas.microsoft.com/office/powerpoint/2010/main" val="34391753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6480" y="720075"/>
            <a:ext cx="8212320" cy="1021068"/>
          </a:xfrm>
          <a:prstGeom prst="rect">
            <a:avLst/>
          </a:prstGeom>
        </p:spPr>
        <p:txBody>
          <a:bodyPr lIns="82945" tIns="41473" rIns="82945" bIns="41473"/>
          <a:lstStyle/>
          <a:p>
            <a:r>
              <a:rPr lang="en-US" smtClean="0"/>
              <a:t>Click to edit Master title style</a:t>
            </a:r>
            <a:endParaRPr lang="en-US"/>
          </a:p>
        </p:txBody>
      </p:sp>
    </p:spTree>
    <p:extLst>
      <p:ext uri="{BB962C8B-B14F-4D97-AF65-F5344CB8AC3E}">
        <p14:creationId xmlns:p14="http://schemas.microsoft.com/office/powerpoint/2010/main" val="12723614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6480" y="720075"/>
            <a:ext cx="8212320" cy="1021068"/>
          </a:xfrm>
          <a:prstGeom prst="rect">
            <a:avLst/>
          </a:prstGeom>
        </p:spPr>
        <p:txBody>
          <a:bodyPr lIns="82945" tIns="41473" rIns="82945" bIns="41473"/>
          <a:lstStyle/>
          <a:p>
            <a:r>
              <a:rPr lang="en-US" smtClean="0"/>
              <a:t>Click to edit Master title style</a:t>
            </a:r>
            <a:endParaRPr lang="en-US"/>
          </a:p>
        </p:txBody>
      </p:sp>
      <p:sp>
        <p:nvSpPr>
          <p:cNvPr id="3" name="Content Placeholder 2"/>
          <p:cNvSpPr>
            <a:spLocks noGrp="1"/>
          </p:cNvSpPr>
          <p:nvPr>
            <p:ph idx="1"/>
          </p:nvPr>
        </p:nvSpPr>
        <p:spPr>
          <a:xfrm>
            <a:off x="480961" y="1670575"/>
            <a:ext cx="8212320" cy="3976258"/>
          </a:xfrm>
          <a:prstGeom prst="rect">
            <a:avLst/>
          </a:prstGeom>
        </p:spPr>
        <p:txBody>
          <a:bodyPr lIns="82945" tIns="41473" rIns="82945" bIns="41473"/>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92148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828170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ED9D73C-9D58-A04B-8648-5D034698C0C3}" type="datetimeFigureOut">
              <a:rPr lang="en-US" smtClean="0"/>
              <a:t>1/28/13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716F33D1-E2CD-0741-B1DB-A40A204514AE}" type="slidenum">
              <a:rPr lang="en-US" smtClean="0"/>
              <a:t>‹#›</a:t>
            </a:fld>
            <a:endParaRPr lang="en-US"/>
          </a:p>
        </p:txBody>
      </p:sp>
    </p:spTree>
    <p:extLst>
      <p:ext uri="{BB962C8B-B14F-4D97-AF65-F5344CB8AC3E}">
        <p14:creationId xmlns:p14="http://schemas.microsoft.com/office/powerpoint/2010/main" val="3612871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ED9D73C-9D58-A04B-8648-5D034698C0C3}" type="datetimeFigureOut">
              <a:rPr lang="en-US" smtClean="0"/>
              <a:t>1/28/13</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716F33D1-E2CD-0741-B1DB-A40A204514AE}" type="slidenum">
              <a:rPr lang="en-US" smtClean="0"/>
              <a:t>‹#›</a:t>
            </a:fld>
            <a:endParaRPr lang="en-US"/>
          </a:p>
        </p:txBody>
      </p:sp>
    </p:spTree>
    <p:extLst>
      <p:ext uri="{BB962C8B-B14F-4D97-AF65-F5344CB8AC3E}">
        <p14:creationId xmlns:p14="http://schemas.microsoft.com/office/powerpoint/2010/main" val="3911053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4ED9D73C-9D58-A04B-8648-5D034698C0C3}" type="datetimeFigureOut">
              <a:rPr lang="en-US" smtClean="0"/>
              <a:t>1/28/13</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716F33D1-E2CD-0741-B1DB-A40A204514AE}" type="slidenum">
              <a:rPr lang="en-US" smtClean="0"/>
              <a:t>‹#›</a:t>
            </a:fld>
            <a:endParaRPr lang="en-US"/>
          </a:p>
        </p:txBody>
      </p:sp>
    </p:spTree>
    <p:extLst>
      <p:ext uri="{BB962C8B-B14F-4D97-AF65-F5344CB8AC3E}">
        <p14:creationId xmlns:p14="http://schemas.microsoft.com/office/powerpoint/2010/main" val="1847210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4ED9D73C-9D58-A04B-8648-5D034698C0C3}" type="datetimeFigureOut">
              <a:rPr lang="en-US" smtClean="0"/>
              <a:t>1/28/13</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716F33D1-E2CD-0741-B1DB-A40A204514AE}" type="slidenum">
              <a:rPr lang="en-US" smtClean="0"/>
              <a:t>‹#›</a:t>
            </a:fld>
            <a:endParaRPr lang="en-US"/>
          </a:p>
        </p:txBody>
      </p:sp>
    </p:spTree>
    <p:extLst>
      <p:ext uri="{BB962C8B-B14F-4D97-AF65-F5344CB8AC3E}">
        <p14:creationId xmlns:p14="http://schemas.microsoft.com/office/powerpoint/2010/main" val="11350282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4ED9D73C-9D58-A04B-8648-5D034698C0C3}" type="datetimeFigureOut">
              <a:rPr lang="en-US" smtClean="0"/>
              <a:t>1/28/13</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716F33D1-E2CD-0741-B1DB-A40A204514AE}" type="slidenum">
              <a:rPr lang="en-US" smtClean="0"/>
              <a:t>‹#›</a:t>
            </a:fld>
            <a:endParaRPr lang="en-US"/>
          </a:p>
        </p:txBody>
      </p:sp>
    </p:spTree>
    <p:extLst>
      <p:ext uri="{BB962C8B-B14F-4D97-AF65-F5344CB8AC3E}">
        <p14:creationId xmlns:p14="http://schemas.microsoft.com/office/powerpoint/2010/main" val="1776069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ED9D73C-9D58-A04B-8648-5D034698C0C3}" type="datetimeFigureOut">
              <a:rPr lang="en-US" smtClean="0"/>
              <a:t>1/28/13</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716F33D1-E2CD-0741-B1DB-A40A204514AE}" type="slidenum">
              <a:rPr lang="en-US" smtClean="0"/>
              <a:t>‹#›</a:t>
            </a:fld>
            <a:endParaRPr lang="en-US"/>
          </a:p>
        </p:txBody>
      </p:sp>
    </p:spTree>
    <p:extLst>
      <p:ext uri="{BB962C8B-B14F-4D97-AF65-F5344CB8AC3E}">
        <p14:creationId xmlns:p14="http://schemas.microsoft.com/office/powerpoint/2010/main" val="2580956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ED9D73C-9D58-A04B-8648-5D034698C0C3}" type="datetimeFigureOut">
              <a:rPr lang="en-US" smtClean="0"/>
              <a:t>1/28/13</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716F33D1-E2CD-0741-B1DB-A40A204514AE}" type="slidenum">
              <a:rPr lang="en-US" smtClean="0"/>
              <a:t>‹#›</a:t>
            </a:fld>
            <a:endParaRPr lang="en-US"/>
          </a:p>
        </p:txBody>
      </p:sp>
    </p:spTree>
    <p:extLst>
      <p:ext uri="{BB962C8B-B14F-4D97-AF65-F5344CB8AC3E}">
        <p14:creationId xmlns:p14="http://schemas.microsoft.com/office/powerpoint/2010/main" val="7940323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 Id="rId16"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1"/>
            <a:ext cx="9144000" cy="368443"/>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Screen Shot 2013-01-14 at 6.20.22 PM.png"/>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96149" y="59649"/>
            <a:ext cx="1017086" cy="249295"/>
          </a:xfrm>
          <a:prstGeom prst="rect">
            <a:avLst/>
          </a:prstGeom>
        </p:spPr>
      </p:pic>
      <p:pic>
        <p:nvPicPr>
          <p:cNvPr id="8" name="Picture 7" descr="redhat.png"/>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8263473" y="54875"/>
            <a:ext cx="692837" cy="227337"/>
          </a:xfrm>
          <a:prstGeom prst="rect">
            <a:avLst/>
          </a:prstGeom>
        </p:spPr>
      </p:pic>
    </p:spTree>
    <p:extLst>
      <p:ext uri="{BB962C8B-B14F-4D97-AF65-F5344CB8AC3E}">
        <p14:creationId xmlns:p14="http://schemas.microsoft.com/office/powerpoint/2010/main" val="36661900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iming>
    <p:tnLst>
      <p:par>
        <p:cTn xmlns:p14="http://schemas.microsoft.com/office/powerpoint/2010/mai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9.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9.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71.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9.jp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9.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7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9.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9.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7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1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9.jp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7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9.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9.jp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7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9.jp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9.jp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76.jp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9.jp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20.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77.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9.jp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9.jp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7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9.jp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9.jp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79.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9.jp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9.jp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8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2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9.jp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9.jp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81.jp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9.jp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9.jp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82.jp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37.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22.jp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26.jpg"/><Relationship Id="rId1" Type="http://schemas.openxmlformats.org/officeDocument/2006/relationships/slideLayout" Target="../slideLayouts/slideLayout2.xml"/><Relationship Id="rId2" Type="http://schemas.openxmlformats.org/officeDocument/2006/relationships/image" Target="../media/image25.jpe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4.png"/><Relationship Id="rId6" Type="http://schemas.openxmlformats.org/officeDocument/2006/relationships/image" Target="../media/image30.jpg"/><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32.jp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3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10.jp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wmf"/><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wmf"/><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38.png"/><Relationship Id="rId5" Type="http://schemas.openxmlformats.org/officeDocument/2006/relationships/image" Target="../media/image42.png"/><Relationship Id="rId6" Type="http://schemas.openxmlformats.org/officeDocument/2006/relationships/image" Target="../media/image44.wmf"/><Relationship Id="rId7"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44.wmf"/><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46.jp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1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9.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9.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0.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9.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9.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9.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9.jpg"/></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1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9.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9.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9.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9.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9.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9.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13.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9.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9.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8.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9.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9.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9.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9.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60.jp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4.png"/><Relationship Id="rId1" Type="http://schemas.openxmlformats.org/officeDocument/2006/relationships/themeOverride" Target="../theme/themeOverride1.xml"/><Relationship Id="rId2"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9.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9.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61.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9.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9.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6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9.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9.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6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9.jp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5.png"/><Relationship Id="rId1" Type="http://schemas.openxmlformats.org/officeDocument/2006/relationships/themeOverride" Target="../theme/themeOverride2.xml"/><Relationship Id="rId2"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9.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64.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9.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9.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65.gi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9.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9.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6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9.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1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6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9.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9.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6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9.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9.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69.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9.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9.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7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57252" y="2023202"/>
            <a:ext cx="7772400" cy="110251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smtClean="0">
                <a:solidFill>
                  <a:srgbClr val="FFFFFF"/>
                </a:solidFill>
                <a:latin typeface="Helvetica"/>
                <a:cs typeface="Helvetica"/>
              </a:rPr>
              <a:t>OPEN</a:t>
            </a:r>
            <a:r>
              <a:rPr lang="en-US" dirty="0" smtClean="0">
                <a:solidFill>
                  <a:srgbClr val="FFFFFF"/>
                </a:solidFill>
                <a:latin typeface="Helvetica"/>
                <a:cs typeface="Helvetica"/>
              </a:rPr>
              <a:t>SHIFT</a:t>
            </a:r>
            <a:r>
              <a:rPr lang="en-US" dirty="0" smtClean="0">
                <a:solidFill>
                  <a:srgbClr val="FFFFFF"/>
                </a:solidFill>
                <a:latin typeface="Overpass-Rehinted Bold"/>
                <a:cs typeface="Overpass-Rehinted Bold"/>
              </a:rPr>
              <a:t> ENTERPRISE</a:t>
            </a:r>
            <a:endParaRPr lang="en-US" dirty="0">
              <a:solidFill>
                <a:srgbClr val="FFFFFF"/>
              </a:solidFill>
              <a:latin typeface="Helvetica"/>
              <a:cs typeface="Helvetica"/>
            </a:endParaRPr>
          </a:p>
        </p:txBody>
      </p:sp>
      <p:pic>
        <p:nvPicPr>
          <p:cNvPr id="5" name="Picture 3" descr="C:\Documents and Settings\Mimmo\Desktop\Vintage Slides\Main\Main\Assets\ribbon_dark.png"/>
          <p:cNvPicPr>
            <a:picLocks noChangeAspect="1" noChangeArrowheads="1"/>
          </p:cNvPicPr>
          <p:nvPr/>
        </p:nvPicPr>
        <p:blipFill>
          <a:blip r:embed="rId2"/>
          <a:srcRect/>
          <a:stretch>
            <a:fillRect/>
          </a:stretch>
        </p:blipFill>
        <p:spPr bwMode="auto">
          <a:xfrm>
            <a:off x="685800" y="2997132"/>
            <a:ext cx="7715304" cy="659116"/>
          </a:xfrm>
          <a:prstGeom prst="rect">
            <a:avLst/>
          </a:prstGeom>
          <a:noFill/>
        </p:spPr>
      </p:pic>
      <p:sp>
        <p:nvSpPr>
          <p:cNvPr id="6" name="CasellaDiTesto 15"/>
          <p:cNvSpPr txBox="1"/>
          <p:nvPr/>
        </p:nvSpPr>
        <p:spPr>
          <a:xfrm>
            <a:off x="3186130" y="3055714"/>
            <a:ext cx="2714644" cy="353943"/>
          </a:xfrm>
          <a:prstGeom prst="rect">
            <a:avLst/>
          </a:prstGeom>
          <a:noFill/>
          <a:effectLst/>
        </p:spPr>
        <p:txBody>
          <a:bodyPr wrap="square" rtlCol="0">
            <a:spAutoFit/>
          </a:bodyPr>
          <a:lstStyle/>
          <a:p>
            <a:pPr algn="ctr"/>
            <a:r>
              <a:rPr lang="en-US" sz="1700" b="1" dirty="0" smtClean="0">
                <a:solidFill>
                  <a:srgbClr val="FFFFFF"/>
                </a:solidFill>
                <a:latin typeface="Helvetica Neue"/>
                <a:cs typeface="Helvetica Neue"/>
              </a:rPr>
              <a:t>TRAINING</a:t>
            </a:r>
            <a:endParaRPr lang="en-US" sz="1700" b="1" dirty="0">
              <a:solidFill>
                <a:srgbClr val="FFFFFF"/>
              </a:solidFill>
              <a:latin typeface="Helvetica Neue"/>
              <a:cs typeface="Helvetica Neue"/>
            </a:endParaRPr>
          </a:p>
        </p:txBody>
      </p:sp>
      <p:pic>
        <p:nvPicPr>
          <p:cNvPr id="7" name="Picture 6" descr="panda-plugged-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7946" y="476328"/>
            <a:ext cx="908939" cy="705698"/>
          </a:xfrm>
          <a:prstGeom prst="rect">
            <a:avLst/>
          </a:prstGeom>
        </p:spPr>
      </p:pic>
      <p:sp>
        <p:nvSpPr>
          <p:cNvPr id="8" name="CasellaDiTesto 6"/>
          <p:cNvSpPr txBox="1"/>
          <p:nvPr/>
        </p:nvSpPr>
        <p:spPr>
          <a:xfrm>
            <a:off x="3186130" y="3837910"/>
            <a:ext cx="2714644" cy="553998"/>
          </a:xfrm>
          <a:prstGeom prst="rect">
            <a:avLst/>
          </a:prstGeom>
          <a:noFill/>
          <a:effectLst/>
        </p:spPr>
        <p:txBody>
          <a:bodyPr wrap="square" rtlCol="0">
            <a:spAutoFit/>
          </a:bodyPr>
          <a:lstStyle/>
          <a:p>
            <a:pPr algn="ctr"/>
            <a:r>
              <a:rPr lang="en-US" dirty="0" smtClean="0">
                <a:ln w="6350">
                  <a:noFill/>
                </a:ln>
                <a:solidFill>
                  <a:srgbClr val="FFFFFF"/>
                </a:solidFill>
                <a:latin typeface="Overpass-Rehinted Bold"/>
                <a:cs typeface="Overpass-Rehinted Bold"/>
              </a:rPr>
              <a:t>PRESENTED</a:t>
            </a:r>
          </a:p>
          <a:p>
            <a:pPr algn="ctr"/>
            <a:r>
              <a:rPr lang="en-US" sz="1200" dirty="0" smtClean="0">
                <a:ln w="6350">
                  <a:noFill/>
                </a:ln>
                <a:solidFill>
                  <a:srgbClr val="FFFFFF"/>
                </a:solidFill>
                <a:latin typeface="Overpass-Rehinted Bold"/>
                <a:cs typeface="Overpass-Rehinted Bold"/>
              </a:rPr>
              <a:t>BY</a:t>
            </a:r>
            <a:endParaRPr lang="en-US" sz="1200" dirty="0">
              <a:ln w="6350">
                <a:noFill/>
              </a:ln>
              <a:solidFill>
                <a:srgbClr val="FFFFFF"/>
              </a:solidFill>
              <a:latin typeface="Overpass-Rehinted Bold"/>
              <a:cs typeface="Overpass-Rehinted Bold"/>
            </a:endParaRPr>
          </a:p>
        </p:txBody>
      </p:sp>
      <p:grpSp>
        <p:nvGrpSpPr>
          <p:cNvPr id="9" name="Group 8"/>
          <p:cNvGrpSpPr/>
          <p:nvPr/>
        </p:nvGrpSpPr>
        <p:grpSpPr>
          <a:xfrm>
            <a:off x="2853569" y="4654882"/>
            <a:ext cx="1143008" cy="1095048"/>
            <a:chOff x="3969506" y="3574430"/>
            <a:chExt cx="1143008" cy="1095048"/>
          </a:xfrm>
        </p:grpSpPr>
        <p:sp>
          <p:nvSpPr>
            <p:cNvPr id="10" name="Oval 9"/>
            <p:cNvSpPr/>
            <p:nvPr/>
          </p:nvSpPr>
          <p:spPr bwMode="auto">
            <a:xfrm>
              <a:off x="3992900" y="3574430"/>
              <a:ext cx="1095112" cy="1095048"/>
            </a:xfrm>
            <a:prstGeom prst="ellipse">
              <a:avLst/>
            </a:prstGeom>
            <a:solidFill>
              <a:srgbClr val="CD202C"/>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200" b="0" i="0" u="none" strike="noStrike" cap="none" normalizeH="0" baseline="0" dirty="0">
                <a:ln>
                  <a:noFill/>
                </a:ln>
                <a:effectLst/>
                <a:latin typeface="Helvetica"/>
                <a:cs typeface="Helvetica"/>
              </a:endParaRPr>
            </a:p>
          </p:txBody>
        </p:sp>
        <p:sp>
          <p:nvSpPr>
            <p:cNvPr id="11" name="CasellaDiTesto 7"/>
            <p:cNvSpPr txBox="1"/>
            <p:nvPr/>
          </p:nvSpPr>
          <p:spPr>
            <a:xfrm>
              <a:off x="3969506" y="3825681"/>
              <a:ext cx="1143008" cy="553998"/>
            </a:xfrm>
            <a:prstGeom prst="rect">
              <a:avLst/>
            </a:prstGeom>
            <a:noFill/>
            <a:effectLst/>
          </p:spPr>
          <p:txBody>
            <a:bodyPr wrap="square" rtlCol="0">
              <a:spAutoFit/>
            </a:bodyPr>
            <a:lstStyle>
              <a:defPPr>
                <a:defRPr lang="en-US"/>
              </a:defPPr>
              <a:lvl1pPr algn="ctr">
                <a:defRPr sz="1600" b="1">
                  <a:solidFill>
                    <a:schemeClr val="bg1"/>
                  </a:solidFill>
                  <a:latin typeface="Overpass-Rehinted Bold"/>
                  <a:cs typeface="Overpass-Rehinted Bold"/>
                </a:defRPr>
              </a:lvl1pPr>
            </a:lstStyle>
            <a:p>
              <a:r>
                <a:rPr lang="en-US" sz="1500" dirty="0" smtClean="0"/>
                <a:t>GRANT</a:t>
              </a:r>
            </a:p>
            <a:p>
              <a:r>
                <a:rPr lang="en-US" sz="1500" dirty="0" smtClean="0"/>
                <a:t>SHIPLEY</a:t>
              </a:r>
              <a:endParaRPr lang="en-US" sz="1500" dirty="0"/>
            </a:p>
          </p:txBody>
        </p:sp>
      </p:grpSp>
      <p:grpSp>
        <p:nvGrpSpPr>
          <p:cNvPr id="12" name="Group 11"/>
          <p:cNvGrpSpPr/>
          <p:nvPr/>
        </p:nvGrpSpPr>
        <p:grpSpPr>
          <a:xfrm>
            <a:off x="5149573" y="4654882"/>
            <a:ext cx="1143008" cy="1095048"/>
            <a:chOff x="3969506" y="3574430"/>
            <a:chExt cx="1143008" cy="1095048"/>
          </a:xfrm>
        </p:grpSpPr>
        <p:sp>
          <p:nvSpPr>
            <p:cNvPr id="13" name="Oval 12"/>
            <p:cNvSpPr/>
            <p:nvPr/>
          </p:nvSpPr>
          <p:spPr bwMode="auto">
            <a:xfrm>
              <a:off x="3992900" y="3574430"/>
              <a:ext cx="1095112" cy="1095048"/>
            </a:xfrm>
            <a:prstGeom prst="ellipse">
              <a:avLst/>
            </a:prstGeom>
            <a:solidFill>
              <a:srgbClr val="CD202C"/>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200" b="0" i="0" u="none" strike="noStrike" cap="none" normalizeH="0" baseline="0" dirty="0">
                <a:ln>
                  <a:noFill/>
                </a:ln>
                <a:effectLst/>
                <a:latin typeface="Helvetica"/>
                <a:cs typeface="Helvetica"/>
              </a:endParaRPr>
            </a:p>
          </p:txBody>
        </p:sp>
        <p:sp>
          <p:nvSpPr>
            <p:cNvPr id="14" name="CasellaDiTesto 7"/>
            <p:cNvSpPr txBox="1"/>
            <p:nvPr/>
          </p:nvSpPr>
          <p:spPr>
            <a:xfrm>
              <a:off x="3969506" y="3825681"/>
              <a:ext cx="1143008" cy="553998"/>
            </a:xfrm>
            <a:prstGeom prst="rect">
              <a:avLst/>
            </a:prstGeom>
            <a:noFill/>
            <a:effectLst/>
          </p:spPr>
          <p:txBody>
            <a:bodyPr wrap="square" rtlCol="0">
              <a:spAutoFit/>
            </a:bodyPr>
            <a:lstStyle>
              <a:defPPr>
                <a:defRPr lang="en-US"/>
              </a:defPPr>
              <a:lvl1pPr algn="ctr">
                <a:defRPr sz="1600" b="1">
                  <a:solidFill>
                    <a:schemeClr val="bg1"/>
                  </a:solidFill>
                  <a:latin typeface="Overpass-Rehinted Bold"/>
                  <a:cs typeface="Overpass-Rehinted Bold"/>
                </a:defRPr>
              </a:lvl1pPr>
            </a:lstStyle>
            <a:p>
              <a:r>
                <a:rPr lang="en-US" sz="1500" dirty="0" smtClean="0"/>
                <a:t>MICIAH</a:t>
              </a:r>
            </a:p>
            <a:p>
              <a:r>
                <a:rPr lang="en-US" sz="1500" dirty="0" smtClean="0"/>
                <a:t>MASTERS</a:t>
              </a:r>
              <a:endParaRPr lang="en-US" sz="1500" dirty="0"/>
            </a:p>
          </p:txBody>
        </p:sp>
      </p:grpSp>
    </p:spTree>
    <p:extLst>
      <p:ext uri="{BB962C8B-B14F-4D97-AF65-F5344CB8AC3E}">
        <p14:creationId xmlns:p14="http://schemas.microsoft.com/office/powerpoint/2010/main" val="410563450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552104"/>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623543"/>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HOUSEKEEPING</a:t>
            </a:r>
            <a:endParaRPr lang="it-IT" sz="1700" b="1" dirty="0">
              <a:solidFill>
                <a:srgbClr val="FFFFFF"/>
              </a:solidFill>
              <a:latin typeface="Helvetica Neue"/>
              <a:cs typeface="Helvetica Neue"/>
            </a:endParaRPr>
          </a:p>
        </p:txBody>
      </p:sp>
      <p:sp>
        <p:nvSpPr>
          <p:cNvPr id="4" name="Stella a 5 punte 21"/>
          <p:cNvSpPr/>
          <p:nvPr/>
        </p:nvSpPr>
        <p:spPr>
          <a:xfrm>
            <a:off x="922233" y="3100139"/>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Picture 3" descr="C:\Documents and Settings\Mimmo\Desktop\Vintage Slides\Main\Main\Assets\geometric_element_03_dark.png"/>
          <p:cNvPicPr>
            <a:picLocks noChangeAspect="1" noChangeArrowheads="1"/>
          </p:cNvPicPr>
          <p:nvPr/>
        </p:nvPicPr>
        <p:blipFill>
          <a:blip r:embed="rId3"/>
          <a:srcRect/>
          <a:stretch>
            <a:fillRect/>
          </a:stretch>
        </p:blipFill>
        <p:spPr bwMode="auto">
          <a:xfrm>
            <a:off x="247549" y="3565961"/>
            <a:ext cx="1738777" cy="354239"/>
          </a:xfrm>
          <a:prstGeom prst="rect">
            <a:avLst/>
          </a:prstGeom>
          <a:noFill/>
        </p:spPr>
      </p:pic>
      <p:sp>
        <p:nvSpPr>
          <p:cNvPr id="6" name="CasellaDiTesto 24"/>
          <p:cNvSpPr txBox="1"/>
          <p:nvPr/>
        </p:nvSpPr>
        <p:spPr>
          <a:xfrm>
            <a:off x="179512" y="3573802"/>
            <a:ext cx="1771190" cy="338554"/>
          </a:xfrm>
          <a:prstGeom prst="rect">
            <a:avLst/>
          </a:prstGeom>
          <a:noFill/>
          <a:effectLst/>
        </p:spPr>
        <p:txBody>
          <a:bodyPr wrap="square" rtlCol="0" anchor="ctr">
            <a:spAutoFit/>
          </a:bodyPr>
          <a:lstStyle/>
          <a:p>
            <a:pPr algn="ctr"/>
            <a:r>
              <a:rPr lang="it-IT" sz="1600" b="1" dirty="0" smtClean="0">
                <a:solidFill>
                  <a:srgbClr val="FFFFFF"/>
                </a:solidFill>
                <a:latin typeface="Helvetica Neue"/>
                <a:cs typeface="Helvetica Neue"/>
              </a:rPr>
              <a:t>OpenStack</a:t>
            </a:r>
            <a:endParaRPr lang="it-IT" sz="1700" b="1" dirty="0">
              <a:solidFill>
                <a:srgbClr val="FFFFFF"/>
              </a:solidFill>
              <a:latin typeface="Helvetica Neue"/>
              <a:cs typeface="Helvetica Neue"/>
            </a:endParaRPr>
          </a:p>
        </p:txBody>
      </p:sp>
      <p:sp>
        <p:nvSpPr>
          <p:cNvPr id="7" name="CasellaDiTesto 34"/>
          <p:cNvSpPr txBox="1"/>
          <p:nvPr/>
        </p:nvSpPr>
        <p:spPr>
          <a:xfrm>
            <a:off x="179511" y="4028833"/>
            <a:ext cx="2067357" cy="954107"/>
          </a:xfrm>
          <a:prstGeom prst="rect">
            <a:avLst/>
          </a:prstGeom>
          <a:noFill/>
        </p:spPr>
        <p:txBody>
          <a:bodyPr wrap="square" rtlCol="0">
            <a:spAutoFit/>
          </a:bodyPr>
          <a:lstStyle/>
          <a:p>
            <a:pPr marL="171450" indent="-171450">
              <a:buClr>
                <a:srgbClr val="CD202C"/>
              </a:buClr>
              <a:buFont typeface="Arial"/>
              <a:buChar char="•"/>
            </a:pPr>
            <a:r>
              <a:rPr lang="en-US" sz="1400" dirty="0" smtClean="0">
                <a:solidFill>
                  <a:srgbClr val="4D4D4D"/>
                </a:solidFill>
                <a:latin typeface="Helvetica"/>
                <a:cs typeface="Helvetica"/>
              </a:rPr>
              <a:t>Two virtual machines</a:t>
            </a:r>
          </a:p>
          <a:p>
            <a:pPr marL="628650" lvl="1" indent="-171450">
              <a:buClr>
                <a:srgbClr val="CD202C"/>
              </a:buClr>
              <a:buFont typeface="Arial"/>
              <a:buChar char="•"/>
            </a:pPr>
            <a:r>
              <a:rPr lang="en-US" sz="1400" dirty="0" smtClean="0">
                <a:solidFill>
                  <a:srgbClr val="4D4D4D"/>
                </a:solidFill>
                <a:latin typeface="Helvetica"/>
                <a:cs typeface="Helvetica"/>
              </a:rPr>
              <a:t>Broker Host</a:t>
            </a:r>
          </a:p>
          <a:p>
            <a:pPr marL="628650" lvl="1" indent="-171450">
              <a:buClr>
                <a:srgbClr val="CD202C"/>
              </a:buClr>
              <a:buFont typeface="Arial"/>
              <a:buChar char="•"/>
            </a:pPr>
            <a:r>
              <a:rPr lang="en-US" sz="1400" dirty="0" smtClean="0">
                <a:solidFill>
                  <a:srgbClr val="4D4D4D"/>
                </a:solidFill>
                <a:latin typeface="Helvetica"/>
                <a:cs typeface="Helvetica"/>
              </a:rPr>
              <a:t>Node Host</a:t>
            </a:r>
          </a:p>
          <a:p>
            <a:pPr marL="171450" indent="-171450">
              <a:buClr>
                <a:srgbClr val="CD202C"/>
              </a:buClr>
              <a:buFont typeface="Arial"/>
              <a:buChar char="•"/>
            </a:pPr>
            <a:r>
              <a:rPr lang="en-US" sz="1400" dirty="0" smtClean="0">
                <a:solidFill>
                  <a:srgbClr val="4D4D4D"/>
                </a:solidFill>
                <a:latin typeface="Helvetica"/>
                <a:cs typeface="Helvetica"/>
              </a:rPr>
              <a:t>RHEL Pre-installed</a:t>
            </a:r>
          </a:p>
        </p:txBody>
      </p:sp>
      <p:sp>
        <p:nvSpPr>
          <p:cNvPr id="8" name="Stella a 5 punte 22"/>
          <p:cNvSpPr/>
          <p:nvPr/>
        </p:nvSpPr>
        <p:spPr>
          <a:xfrm>
            <a:off x="3234301" y="3100139"/>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Picture 3" descr="C:\Documents and Settings\Mimmo\Desktop\Vintage Slides\Main\Main\Assets\geometric_element_03_dark.png"/>
          <p:cNvPicPr>
            <a:picLocks noChangeAspect="1" noChangeArrowheads="1"/>
          </p:cNvPicPr>
          <p:nvPr/>
        </p:nvPicPr>
        <p:blipFill>
          <a:blip r:embed="rId3"/>
          <a:srcRect/>
          <a:stretch>
            <a:fillRect/>
          </a:stretch>
        </p:blipFill>
        <p:spPr bwMode="auto">
          <a:xfrm>
            <a:off x="2559617" y="3565961"/>
            <a:ext cx="1738777" cy="354239"/>
          </a:xfrm>
          <a:prstGeom prst="rect">
            <a:avLst/>
          </a:prstGeom>
          <a:noFill/>
        </p:spPr>
      </p:pic>
      <p:sp>
        <p:nvSpPr>
          <p:cNvPr id="10" name="CasellaDiTesto 31"/>
          <p:cNvSpPr txBox="1"/>
          <p:nvPr/>
        </p:nvSpPr>
        <p:spPr>
          <a:xfrm>
            <a:off x="2491580" y="3573802"/>
            <a:ext cx="1771190" cy="338554"/>
          </a:xfrm>
          <a:prstGeom prst="rect">
            <a:avLst/>
          </a:prstGeom>
          <a:noFill/>
          <a:effectLst/>
        </p:spPr>
        <p:txBody>
          <a:bodyPr wrap="square" rtlCol="0" anchor="ctr">
            <a:spAutoFit/>
          </a:bodyPr>
          <a:lstStyle/>
          <a:p>
            <a:pPr algn="ctr"/>
            <a:r>
              <a:rPr lang="it-IT" sz="1600" b="1" dirty="0" smtClean="0">
                <a:solidFill>
                  <a:srgbClr val="FFFFFF"/>
                </a:solidFill>
                <a:latin typeface="Helvetica Neue"/>
                <a:cs typeface="Helvetica Neue"/>
              </a:rPr>
              <a:t>Lab Manual</a:t>
            </a:r>
            <a:endParaRPr lang="it-IT" sz="1600" b="1" dirty="0">
              <a:solidFill>
                <a:srgbClr val="FFFFFF"/>
              </a:solidFill>
              <a:latin typeface="Helvetica Neue"/>
              <a:cs typeface="Helvetica Neue"/>
            </a:endParaRPr>
          </a:p>
        </p:txBody>
      </p:sp>
      <p:sp>
        <p:nvSpPr>
          <p:cNvPr id="11" name="CasellaDiTesto 35"/>
          <p:cNvSpPr txBox="1"/>
          <p:nvPr/>
        </p:nvSpPr>
        <p:spPr>
          <a:xfrm>
            <a:off x="2491579" y="4028833"/>
            <a:ext cx="2380106" cy="738664"/>
          </a:xfrm>
          <a:prstGeom prst="rect">
            <a:avLst/>
          </a:prstGeom>
          <a:noFill/>
        </p:spPr>
        <p:txBody>
          <a:bodyPr wrap="square" rtlCol="0">
            <a:spAutoFit/>
          </a:bodyPr>
          <a:lstStyle/>
          <a:p>
            <a:pPr marL="171450" indent="-171450">
              <a:buClr>
                <a:srgbClr val="CD202C"/>
              </a:buClr>
              <a:buFont typeface="Arial"/>
              <a:buChar char="•"/>
            </a:pPr>
            <a:r>
              <a:rPr lang="en-US" sz="1400" dirty="0" smtClean="0">
                <a:solidFill>
                  <a:srgbClr val="4D4D4D"/>
                </a:solidFill>
                <a:latin typeface="Helvetica"/>
                <a:cs typeface="Helvetica"/>
              </a:rPr>
              <a:t>32 Labs </a:t>
            </a:r>
            <a:r>
              <a:rPr lang="en-US" sz="1400" dirty="0" smtClean="0">
                <a:solidFill>
                  <a:srgbClr val="4D4D4D"/>
                </a:solidFill>
                <a:latin typeface="Helvetica"/>
                <a:cs typeface="Helvetica"/>
              </a:rPr>
              <a:t>(less talking - more doing)</a:t>
            </a:r>
            <a:endParaRPr lang="en-US" sz="1400" dirty="0" smtClean="0">
              <a:solidFill>
                <a:srgbClr val="4D4D4D"/>
              </a:solidFill>
              <a:latin typeface="Helvetica"/>
              <a:cs typeface="Helvetica"/>
            </a:endParaRPr>
          </a:p>
          <a:p>
            <a:pPr marL="171450" indent="-171450">
              <a:buClr>
                <a:srgbClr val="CD202C"/>
              </a:buClr>
              <a:buFont typeface="Arial"/>
              <a:buChar char="•"/>
            </a:pPr>
            <a:r>
              <a:rPr lang="en-US" sz="1400" dirty="0" smtClean="0">
                <a:solidFill>
                  <a:srgbClr val="4D4D4D"/>
                </a:solidFill>
                <a:latin typeface="Helvetica"/>
                <a:cs typeface="Helvetica"/>
              </a:rPr>
              <a:t>Printed copy </a:t>
            </a:r>
            <a:endParaRPr lang="en-US" sz="1400" dirty="0">
              <a:solidFill>
                <a:srgbClr val="4D4D4D"/>
              </a:solidFill>
              <a:latin typeface="Helvetica"/>
              <a:cs typeface="Helvetica"/>
            </a:endParaRPr>
          </a:p>
        </p:txBody>
      </p:sp>
      <p:sp>
        <p:nvSpPr>
          <p:cNvPr id="12" name="Stella a 5 punte 23"/>
          <p:cNvSpPr/>
          <p:nvPr/>
        </p:nvSpPr>
        <p:spPr>
          <a:xfrm>
            <a:off x="5546369" y="3100139"/>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3" name="Picture 3" descr="C:\Documents and Settings\Mimmo\Desktop\Vintage Slides\Main\Main\Assets\geometric_element_03_dark.png"/>
          <p:cNvPicPr>
            <a:picLocks noChangeAspect="1" noChangeArrowheads="1"/>
          </p:cNvPicPr>
          <p:nvPr/>
        </p:nvPicPr>
        <p:blipFill>
          <a:blip r:embed="rId3"/>
          <a:srcRect/>
          <a:stretch>
            <a:fillRect/>
          </a:stretch>
        </p:blipFill>
        <p:spPr bwMode="auto">
          <a:xfrm>
            <a:off x="4871685" y="3565961"/>
            <a:ext cx="1738777" cy="354239"/>
          </a:xfrm>
          <a:prstGeom prst="rect">
            <a:avLst/>
          </a:prstGeom>
          <a:noFill/>
        </p:spPr>
      </p:pic>
      <p:sp>
        <p:nvSpPr>
          <p:cNvPr id="14" name="CasellaDiTesto 32"/>
          <p:cNvSpPr txBox="1"/>
          <p:nvPr/>
        </p:nvSpPr>
        <p:spPr>
          <a:xfrm>
            <a:off x="4871685" y="3589191"/>
            <a:ext cx="1771190" cy="323165"/>
          </a:xfrm>
          <a:prstGeom prst="rect">
            <a:avLst/>
          </a:prstGeom>
          <a:noFill/>
          <a:effectLst/>
        </p:spPr>
        <p:txBody>
          <a:bodyPr wrap="square" rtlCol="0" anchor="ctr">
            <a:spAutoFit/>
          </a:bodyPr>
          <a:lstStyle/>
          <a:p>
            <a:pPr algn="ctr"/>
            <a:r>
              <a:rPr lang="en-US" sz="1500" b="1" dirty="0" smtClean="0">
                <a:solidFill>
                  <a:srgbClr val="FFFFFF"/>
                </a:solidFill>
                <a:latin typeface="Helvetica Neue"/>
                <a:cs typeface="Helvetica Neue"/>
              </a:rPr>
              <a:t>Online Material</a:t>
            </a:r>
            <a:endParaRPr lang="en-US" sz="1500" b="1" dirty="0">
              <a:solidFill>
                <a:srgbClr val="FFFFFF"/>
              </a:solidFill>
              <a:latin typeface="Helvetica Neue"/>
              <a:cs typeface="Helvetica Neue"/>
            </a:endParaRPr>
          </a:p>
        </p:txBody>
      </p:sp>
      <p:sp>
        <p:nvSpPr>
          <p:cNvPr id="15" name="CasellaDiTesto 36"/>
          <p:cNvSpPr txBox="1"/>
          <p:nvPr/>
        </p:nvSpPr>
        <p:spPr>
          <a:xfrm>
            <a:off x="4676088" y="4028833"/>
            <a:ext cx="2312068" cy="864339"/>
          </a:xfrm>
          <a:prstGeom prst="rect">
            <a:avLst/>
          </a:prstGeom>
          <a:noFill/>
        </p:spPr>
        <p:txBody>
          <a:bodyPr wrap="square" rtlCol="0">
            <a:spAutoFit/>
          </a:bodyPr>
          <a:lstStyle/>
          <a:p>
            <a:pPr marL="171450" indent="-171450">
              <a:buClr>
                <a:srgbClr val="CD202C"/>
              </a:buClr>
              <a:buFont typeface="Arial"/>
              <a:buChar char="•"/>
            </a:pPr>
            <a:r>
              <a:rPr lang="en-US" sz="1400" dirty="0" err="1">
                <a:solidFill>
                  <a:srgbClr val="4D4D4D"/>
                </a:solidFill>
                <a:latin typeface="Helvetica"/>
                <a:cs typeface="Helvetica"/>
              </a:rPr>
              <a:t>t</a:t>
            </a:r>
            <a:r>
              <a:rPr lang="en-US" sz="1400" dirty="0" err="1" smtClean="0">
                <a:solidFill>
                  <a:srgbClr val="4D4D4D"/>
                </a:solidFill>
                <a:latin typeface="Helvetica"/>
                <a:cs typeface="Helvetica"/>
              </a:rPr>
              <a:t>raining.runcloudrun.com</a:t>
            </a:r>
            <a:endParaRPr lang="en-US" sz="1400" dirty="0" smtClean="0">
              <a:solidFill>
                <a:srgbClr val="4D4D4D"/>
              </a:solidFill>
              <a:latin typeface="Helvetica"/>
              <a:cs typeface="Helvetica"/>
            </a:endParaRPr>
          </a:p>
          <a:p>
            <a:pPr marL="171450" indent="-171450">
              <a:buClr>
                <a:srgbClr val="CD202C"/>
              </a:buClr>
              <a:buFont typeface="Arial"/>
              <a:buChar char="•"/>
            </a:pPr>
            <a:r>
              <a:rPr lang="en-US" sz="1400" dirty="0" smtClean="0">
                <a:solidFill>
                  <a:srgbClr val="4D4D4D"/>
                </a:solidFill>
                <a:latin typeface="Helvetica"/>
                <a:cs typeface="Helvetica"/>
              </a:rPr>
              <a:t>HTML and PDF manual</a:t>
            </a:r>
          </a:p>
          <a:p>
            <a:pPr marL="171450" indent="-171450">
              <a:buClr>
                <a:srgbClr val="CD202C"/>
              </a:buClr>
              <a:buFont typeface="Arial"/>
              <a:buChar char="•"/>
            </a:pPr>
            <a:r>
              <a:rPr lang="en-US" sz="1400" dirty="0" smtClean="0">
                <a:solidFill>
                  <a:srgbClr val="4D4D4D"/>
                </a:solidFill>
                <a:latin typeface="Helvetica"/>
                <a:cs typeface="Helvetica"/>
              </a:rPr>
              <a:t>Source code and scripts</a:t>
            </a:r>
          </a:p>
          <a:p>
            <a:pPr>
              <a:lnSpc>
                <a:spcPct val="50000"/>
              </a:lnSpc>
              <a:buClr>
                <a:srgbClr val="CD202C"/>
              </a:buClr>
            </a:pPr>
            <a:endParaRPr lang="en-US" sz="1400" dirty="0" smtClean="0">
              <a:solidFill>
                <a:srgbClr val="4D4D4D"/>
              </a:solidFill>
              <a:latin typeface="Helvetica"/>
              <a:cs typeface="Helvetica"/>
            </a:endParaRPr>
          </a:p>
        </p:txBody>
      </p:sp>
      <p:sp>
        <p:nvSpPr>
          <p:cNvPr id="16" name="Stella a 5 punte 23"/>
          <p:cNvSpPr/>
          <p:nvPr/>
        </p:nvSpPr>
        <p:spPr>
          <a:xfrm>
            <a:off x="7858438" y="3118645"/>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7" name="Picture 3" descr="C:\Documents and Settings\Mimmo\Desktop\Vintage Slides\Main\Main\Assets\geometric_element_03_dark.png"/>
          <p:cNvPicPr>
            <a:picLocks noChangeAspect="1" noChangeArrowheads="1"/>
          </p:cNvPicPr>
          <p:nvPr/>
        </p:nvPicPr>
        <p:blipFill>
          <a:blip r:embed="rId3"/>
          <a:srcRect/>
          <a:stretch>
            <a:fillRect/>
          </a:stretch>
        </p:blipFill>
        <p:spPr bwMode="auto">
          <a:xfrm>
            <a:off x="7183753" y="3584467"/>
            <a:ext cx="1738777" cy="354239"/>
          </a:xfrm>
          <a:prstGeom prst="rect">
            <a:avLst/>
          </a:prstGeom>
          <a:noFill/>
        </p:spPr>
      </p:pic>
      <p:sp>
        <p:nvSpPr>
          <p:cNvPr id="18" name="CasellaDiTesto 32"/>
          <p:cNvSpPr txBox="1"/>
          <p:nvPr/>
        </p:nvSpPr>
        <p:spPr>
          <a:xfrm>
            <a:off x="7115717" y="3592308"/>
            <a:ext cx="1771190" cy="338554"/>
          </a:xfrm>
          <a:prstGeom prst="rect">
            <a:avLst/>
          </a:prstGeom>
          <a:noFill/>
          <a:effectLst/>
        </p:spPr>
        <p:txBody>
          <a:bodyPr wrap="square" rtlCol="0" anchor="ctr">
            <a:spAutoFit/>
          </a:bodyPr>
          <a:lstStyle/>
          <a:p>
            <a:pPr algn="ctr"/>
            <a:r>
              <a:rPr lang="it-IT" sz="1600" b="1" dirty="0" smtClean="0">
                <a:solidFill>
                  <a:srgbClr val="FFFFFF"/>
                </a:solidFill>
                <a:latin typeface="Helvetica Neue"/>
                <a:cs typeface="Helvetica Neue"/>
              </a:rPr>
              <a:t>SWAG</a:t>
            </a:r>
            <a:endParaRPr lang="it-IT" sz="1600" b="1" dirty="0">
              <a:solidFill>
                <a:srgbClr val="FFFFFF"/>
              </a:solidFill>
              <a:latin typeface="Helvetica Neue"/>
              <a:cs typeface="Helvetica Neue"/>
            </a:endParaRPr>
          </a:p>
        </p:txBody>
      </p:sp>
      <p:sp>
        <p:nvSpPr>
          <p:cNvPr id="19" name="CasellaDiTesto 36"/>
          <p:cNvSpPr txBox="1"/>
          <p:nvPr/>
        </p:nvSpPr>
        <p:spPr>
          <a:xfrm>
            <a:off x="7115716" y="4047338"/>
            <a:ext cx="2028283" cy="738664"/>
          </a:xfrm>
          <a:prstGeom prst="rect">
            <a:avLst/>
          </a:prstGeom>
          <a:noFill/>
        </p:spPr>
        <p:txBody>
          <a:bodyPr wrap="square" rtlCol="0">
            <a:spAutoFit/>
          </a:bodyPr>
          <a:lstStyle/>
          <a:p>
            <a:pPr marL="171450" indent="-171450">
              <a:buClr>
                <a:srgbClr val="CD202C"/>
              </a:buClr>
              <a:buFont typeface="Arial"/>
              <a:buChar char="•"/>
            </a:pPr>
            <a:r>
              <a:rPr lang="en-US" sz="1400" dirty="0" smtClean="0">
                <a:solidFill>
                  <a:srgbClr val="4D4D4D"/>
                </a:solidFill>
                <a:latin typeface="Helvetica"/>
                <a:cs typeface="Helvetica"/>
              </a:rPr>
              <a:t>T-Shirts</a:t>
            </a:r>
          </a:p>
          <a:p>
            <a:pPr marL="171450" indent="-171450">
              <a:buClr>
                <a:srgbClr val="CD202C"/>
              </a:buClr>
              <a:buFont typeface="Arial"/>
              <a:buChar char="•"/>
            </a:pPr>
            <a:r>
              <a:rPr lang="en-US" sz="1400" dirty="0" smtClean="0">
                <a:solidFill>
                  <a:srgbClr val="4D4D4D"/>
                </a:solidFill>
                <a:latin typeface="Helvetica"/>
                <a:cs typeface="Helvetica"/>
              </a:rPr>
              <a:t>USB Bottle openers</a:t>
            </a:r>
          </a:p>
          <a:p>
            <a:pPr marL="171450" indent="-171450">
              <a:buClr>
                <a:srgbClr val="CD202C"/>
              </a:buClr>
              <a:buFont typeface="Arial"/>
              <a:buChar char="•"/>
            </a:pPr>
            <a:r>
              <a:rPr lang="en-US" sz="1400" dirty="0" smtClean="0">
                <a:solidFill>
                  <a:srgbClr val="4D4D4D"/>
                </a:solidFill>
                <a:latin typeface="Helvetica"/>
                <a:cs typeface="Helvetica"/>
              </a:rPr>
              <a:t>Reference cards</a:t>
            </a:r>
            <a:endParaRPr lang="en-US" sz="1400" dirty="0">
              <a:solidFill>
                <a:srgbClr val="4D4D4D"/>
              </a:solidFill>
              <a:latin typeface="Helvetica"/>
              <a:cs typeface="Helvetica"/>
            </a:endParaRPr>
          </a:p>
        </p:txBody>
      </p:sp>
      <p:sp>
        <p:nvSpPr>
          <p:cNvPr id="20" name="CasellaDiTesto 15"/>
          <p:cNvSpPr txBox="1"/>
          <p:nvPr/>
        </p:nvSpPr>
        <p:spPr>
          <a:xfrm>
            <a:off x="0" y="1769548"/>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CLASS MATERIAL</a:t>
            </a:r>
            <a:endParaRPr lang="it-IT" sz="6100" dirty="0">
              <a:ln w="6350">
                <a:noFill/>
              </a:ln>
              <a:solidFill>
                <a:srgbClr val="CD202C"/>
              </a:solidFill>
              <a:latin typeface="Overpass-Rehinted Bold"/>
              <a:cs typeface="Overpass-Rehinted Bold"/>
            </a:endParaRPr>
          </a:p>
        </p:txBody>
      </p:sp>
      <p:pic>
        <p:nvPicPr>
          <p:cNvPr id="21" name="Picture 20" descr="classmaterial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2747" y="5703056"/>
            <a:ext cx="2051252" cy="1154944"/>
          </a:xfrm>
          <a:prstGeom prst="rect">
            <a:avLst/>
          </a:prstGeom>
        </p:spPr>
      </p:pic>
    </p:spTree>
    <p:extLst>
      <p:ext uri="{BB962C8B-B14F-4D97-AF65-F5344CB8AC3E}">
        <p14:creationId xmlns:p14="http://schemas.microsoft.com/office/powerpoint/2010/main" val="248554321"/>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21</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10 MINUTES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17773"/>
            <a:ext cx="995357" cy="850463"/>
          </a:xfrm>
          <a:prstGeom prst="rect">
            <a:avLst/>
          </a:prstGeom>
        </p:spPr>
      </p:pic>
    </p:spTree>
    <p:extLst>
      <p:ext uri="{BB962C8B-B14F-4D97-AF65-F5344CB8AC3E}">
        <p14:creationId xmlns:p14="http://schemas.microsoft.com/office/powerpoint/2010/main" val="17637240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21</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QUESTIONS?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26653"/>
            <a:ext cx="995357" cy="850463"/>
          </a:xfrm>
          <a:prstGeom prst="rect">
            <a:avLst/>
          </a:prstGeom>
        </p:spPr>
      </p:pic>
    </p:spTree>
    <p:extLst>
      <p:ext uri="{BB962C8B-B14F-4D97-AF65-F5344CB8AC3E}">
        <p14:creationId xmlns:p14="http://schemas.microsoft.com/office/powerpoint/2010/main" val="22698658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14348" y="510870"/>
            <a:ext cx="7715304" cy="659116"/>
            <a:chOff x="714348" y="599685"/>
            <a:chExt cx="7715304" cy="659116"/>
          </a:xfrm>
        </p:grpSpPr>
        <p:pic>
          <p:nvPicPr>
            <p:cNvPr id="3" name="Picture 2"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4"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LAB 22</a:t>
              </a:r>
              <a:endParaRPr lang="it-IT" b="1" dirty="0"/>
            </a:p>
          </p:txBody>
        </p:sp>
      </p:grpSp>
      <p:sp>
        <p:nvSpPr>
          <p:cNvPr id="5" name="TextBox 4"/>
          <p:cNvSpPr txBox="1"/>
          <p:nvPr/>
        </p:nvSpPr>
        <p:spPr>
          <a:xfrm>
            <a:off x="1351064" y="1827219"/>
            <a:ext cx="7378943" cy="2545004"/>
          </a:xfrm>
          <a:prstGeom prst="rect">
            <a:avLst/>
          </a:prstGeom>
          <a:noFill/>
        </p:spPr>
        <p:txBody>
          <a:bodyPr wrap="none" rtlCol="0">
            <a:spAutoFit/>
          </a:bodyPr>
          <a:lstStyle/>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Creating our first application (wait, really? – Yes, finally.)</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Understanding directory structure</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Edit the source code</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Deploy changes to your gear</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Enable hot deployment</a:t>
            </a:r>
          </a:p>
        </p:txBody>
      </p:sp>
      <p:pic>
        <p:nvPicPr>
          <p:cNvPr id="6" name="Picture 5" descr="lab2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8445" y="5509688"/>
            <a:ext cx="1775555" cy="1348312"/>
          </a:xfrm>
          <a:prstGeom prst="rect">
            <a:avLst/>
          </a:prstGeom>
        </p:spPr>
      </p:pic>
    </p:spTree>
    <p:extLst>
      <p:ext uri="{BB962C8B-B14F-4D97-AF65-F5344CB8AC3E}">
        <p14:creationId xmlns:p14="http://schemas.microsoft.com/office/powerpoint/2010/main" val="195217432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22</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30 MINUTES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26654"/>
            <a:ext cx="995357" cy="850463"/>
          </a:xfrm>
          <a:prstGeom prst="rect">
            <a:avLst/>
          </a:prstGeom>
        </p:spPr>
      </p:pic>
    </p:spTree>
    <p:extLst>
      <p:ext uri="{BB962C8B-B14F-4D97-AF65-F5344CB8AC3E}">
        <p14:creationId xmlns:p14="http://schemas.microsoft.com/office/powerpoint/2010/main" val="64079444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22</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QUESTIONS?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17773"/>
            <a:ext cx="995357" cy="850463"/>
          </a:xfrm>
          <a:prstGeom prst="rect">
            <a:avLst/>
          </a:prstGeom>
        </p:spPr>
      </p:pic>
    </p:spTree>
    <p:extLst>
      <p:ext uri="{BB962C8B-B14F-4D97-AF65-F5344CB8AC3E}">
        <p14:creationId xmlns:p14="http://schemas.microsoft.com/office/powerpoint/2010/main" val="230987689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14348" y="510870"/>
            <a:ext cx="7715304" cy="659116"/>
            <a:chOff x="714348" y="599685"/>
            <a:chExt cx="7715304" cy="659116"/>
          </a:xfrm>
        </p:grpSpPr>
        <p:pic>
          <p:nvPicPr>
            <p:cNvPr id="3" name="Picture 2"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4"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LAB 23</a:t>
              </a:r>
              <a:endParaRPr lang="it-IT" b="1" dirty="0"/>
            </a:p>
          </p:txBody>
        </p:sp>
      </p:grpSp>
      <p:sp>
        <p:nvSpPr>
          <p:cNvPr id="5" name="TextBox 4"/>
          <p:cNvSpPr txBox="1"/>
          <p:nvPr/>
        </p:nvSpPr>
        <p:spPr>
          <a:xfrm>
            <a:off x="1351064" y="1596883"/>
            <a:ext cx="3441968" cy="3435633"/>
          </a:xfrm>
          <a:prstGeom prst="rect">
            <a:avLst/>
          </a:prstGeom>
          <a:noFill/>
        </p:spPr>
        <p:txBody>
          <a:bodyPr wrap="none" rtlCol="0">
            <a:spAutoFit/>
          </a:bodyPr>
          <a:lstStyle/>
          <a:p>
            <a:pPr hangingPunct="0">
              <a:lnSpc>
                <a:spcPct val="93000"/>
              </a:lnSpc>
              <a:spcAft>
                <a:spcPts val="1425"/>
              </a:spcAft>
              <a:buClr>
                <a:srgbClr val="000000"/>
              </a:buClr>
              <a:buSzPct val="100000"/>
              <a:buFont typeface="Arial" charset="0"/>
              <a:buChar char="•"/>
              <a:defRPr/>
            </a:pPr>
            <a:r>
              <a:rPr lang="en-GB" dirty="0">
                <a:ea typeface="ＭＳ Ｐゴシック" charset="0"/>
                <a:cs typeface="ＭＳ Ｐゴシック" charset="0"/>
              </a:rPr>
              <a:t> </a:t>
            </a:r>
            <a:r>
              <a:rPr lang="en-GB" dirty="0" smtClean="0">
                <a:ea typeface="ＭＳ Ｐゴシック" charset="0"/>
                <a:cs typeface="ＭＳ Ｐゴシック" charset="0"/>
              </a:rPr>
              <a:t>Managing Applications</a:t>
            </a:r>
          </a:p>
          <a:p>
            <a:pPr hangingPunct="0">
              <a:lnSpc>
                <a:spcPct val="93000"/>
              </a:lnSpc>
              <a:spcAft>
                <a:spcPts val="1425"/>
              </a:spcAft>
              <a:buClr>
                <a:srgbClr val="000000"/>
              </a:buClr>
              <a:buSzPct val="100000"/>
              <a:buFont typeface="Arial" charset="0"/>
              <a:buChar char="•"/>
              <a:defRPr/>
            </a:pPr>
            <a:r>
              <a:rPr lang="en-GB" dirty="0" smtClean="0">
                <a:ea typeface="ＭＳ Ｐゴシック" charset="0"/>
                <a:cs typeface="ＭＳ Ｐゴシック" charset="0"/>
              </a:rPr>
              <a:t> Cleaning </a:t>
            </a:r>
            <a:r>
              <a:rPr lang="en-GB" dirty="0">
                <a:ea typeface="ＭＳ Ｐゴシック" charset="0"/>
                <a:cs typeface="ＭＳ Ｐゴシック" charset="0"/>
              </a:rPr>
              <a:t>up </a:t>
            </a:r>
            <a:r>
              <a:rPr lang="en-GB" dirty="0" smtClean="0">
                <a:ea typeface="ＭＳ Ｐゴシック" charset="0"/>
                <a:cs typeface="ＭＳ Ｐゴシック" charset="0"/>
              </a:rPr>
              <a:t>applications</a:t>
            </a:r>
          </a:p>
          <a:p>
            <a:pPr hangingPunct="0">
              <a:lnSpc>
                <a:spcPct val="93000"/>
              </a:lnSpc>
              <a:spcAft>
                <a:spcPts val="1425"/>
              </a:spcAft>
              <a:buClr>
                <a:srgbClr val="000000"/>
              </a:buClr>
              <a:buSzPct val="100000"/>
              <a:buFont typeface="Arial" charset="0"/>
              <a:buChar char="•"/>
              <a:defRPr/>
            </a:pPr>
            <a:r>
              <a:rPr lang="en-GB" dirty="0">
                <a:ea typeface="ＭＳ Ｐゴシック" charset="0"/>
                <a:cs typeface="ＭＳ Ｐゴシック" charset="0"/>
              </a:rPr>
              <a:t> </a:t>
            </a:r>
            <a:r>
              <a:rPr lang="en-GB" dirty="0" smtClean="0">
                <a:ea typeface="ＭＳ Ｐゴシック" charset="0"/>
                <a:cs typeface="ＭＳ Ｐゴシック" charset="0"/>
              </a:rPr>
              <a:t>Start / Stop / Restart applications</a:t>
            </a:r>
          </a:p>
          <a:p>
            <a:pPr hangingPunct="0">
              <a:lnSpc>
                <a:spcPct val="93000"/>
              </a:lnSpc>
              <a:spcAft>
                <a:spcPts val="1425"/>
              </a:spcAft>
              <a:buClr>
                <a:srgbClr val="000000"/>
              </a:buClr>
              <a:buSzPct val="100000"/>
              <a:buFont typeface="Arial" charset="0"/>
              <a:buChar char="•"/>
              <a:defRPr/>
            </a:pPr>
            <a:r>
              <a:rPr lang="en-GB" dirty="0">
                <a:ea typeface="ＭＳ Ｐゴシック" charset="0"/>
                <a:cs typeface="ＭＳ Ｐゴシック" charset="0"/>
              </a:rPr>
              <a:t> </a:t>
            </a:r>
            <a:r>
              <a:rPr lang="en-GB" dirty="0" smtClean="0">
                <a:ea typeface="ＭＳ Ｐゴシック" charset="0"/>
                <a:cs typeface="ＭＳ Ｐゴシック" charset="0"/>
              </a:rPr>
              <a:t>Viewing application details</a:t>
            </a:r>
          </a:p>
          <a:p>
            <a:pPr hangingPunct="0">
              <a:lnSpc>
                <a:spcPct val="93000"/>
              </a:lnSpc>
              <a:spcAft>
                <a:spcPts val="1425"/>
              </a:spcAft>
              <a:buClr>
                <a:srgbClr val="000000"/>
              </a:buClr>
              <a:buSzPct val="100000"/>
              <a:buFont typeface="Arial" charset="0"/>
              <a:buChar char="•"/>
              <a:defRPr/>
            </a:pPr>
            <a:r>
              <a:rPr lang="en-GB" dirty="0" smtClean="0">
                <a:ea typeface="ＭＳ Ｐゴシック" charset="0"/>
                <a:cs typeface="ＭＳ Ｐゴシック" charset="0"/>
              </a:rPr>
              <a:t> SSH to application gear</a:t>
            </a:r>
          </a:p>
          <a:p>
            <a:pPr hangingPunct="0">
              <a:lnSpc>
                <a:spcPct val="93000"/>
              </a:lnSpc>
              <a:spcAft>
                <a:spcPts val="1425"/>
              </a:spcAft>
              <a:buClr>
                <a:srgbClr val="000000"/>
              </a:buClr>
              <a:buSzPct val="100000"/>
              <a:buFont typeface="Arial" charset="0"/>
              <a:buChar char="•"/>
              <a:defRPr/>
            </a:pPr>
            <a:r>
              <a:rPr lang="en-GB" dirty="0">
                <a:ea typeface="ＭＳ Ｐゴシック" charset="0"/>
                <a:cs typeface="ＭＳ Ｐゴシック" charset="0"/>
              </a:rPr>
              <a:t> </a:t>
            </a:r>
            <a:r>
              <a:rPr lang="en-GB" dirty="0" smtClean="0">
                <a:ea typeface="ＭＳ Ｐゴシック" charset="0"/>
                <a:cs typeface="ＭＳ Ｐゴシック" charset="0"/>
              </a:rPr>
              <a:t>Viewing log files</a:t>
            </a:r>
          </a:p>
          <a:p>
            <a:pPr hangingPunct="0">
              <a:lnSpc>
                <a:spcPct val="93000"/>
              </a:lnSpc>
              <a:spcAft>
                <a:spcPts val="1425"/>
              </a:spcAft>
              <a:buClr>
                <a:srgbClr val="000000"/>
              </a:buClr>
              <a:buSzPct val="100000"/>
              <a:buFont typeface="Arial" charset="0"/>
              <a:buChar char="•"/>
              <a:defRPr/>
            </a:pPr>
            <a:r>
              <a:rPr lang="en-GB" dirty="0">
                <a:ea typeface="ＭＳ Ｐゴシック" charset="0"/>
                <a:cs typeface="ＭＳ Ｐゴシック" charset="0"/>
              </a:rPr>
              <a:t> </a:t>
            </a:r>
            <a:r>
              <a:rPr lang="en-GB" dirty="0" smtClean="0">
                <a:ea typeface="ＭＳ Ｐゴシック" charset="0"/>
                <a:cs typeface="ＭＳ Ｐゴシック" charset="0"/>
              </a:rPr>
              <a:t>Adding custom domain names</a:t>
            </a:r>
            <a:endParaRPr lang="en-GB" dirty="0">
              <a:ea typeface="ＭＳ Ｐゴシック" charset="0"/>
              <a:cs typeface="ＭＳ Ｐゴシック" charset="0"/>
            </a:endParaRPr>
          </a:p>
          <a:p>
            <a:pPr hangingPunct="0">
              <a:lnSpc>
                <a:spcPct val="93000"/>
              </a:lnSpc>
              <a:spcAft>
                <a:spcPts val="1425"/>
              </a:spcAft>
              <a:buClr>
                <a:srgbClr val="000000"/>
              </a:buClr>
              <a:buSzPct val="100000"/>
              <a:buFont typeface="Arial" charset="0"/>
              <a:buChar char="•"/>
              <a:defRPr/>
            </a:pPr>
            <a:r>
              <a:rPr lang="en-GB" dirty="0" smtClean="0">
                <a:ea typeface="ＭＳ Ｐゴシック" charset="0"/>
                <a:cs typeface="ＭＳ Ｐゴシック" charset="0"/>
              </a:rPr>
              <a:t> Deleting an application</a:t>
            </a:r>
          </a:p>
        </p:txBody>
      </p:sp>
      <p:pic>
        <p:nvPicPr>
          <p:cNvPr id="6" name="Picture 5" descr="lab2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3184" y="5029200"/>
            <a:ext cx="1392936" cy="1828800"/>
          </a:xfrm>
          <a:prstGeom prst="rect">
            <a:avLst/>
          </a:prstGeom>
        </p:spPr>
      </p:pic>
    </p:spTree>
    <p:extLst>
      <p:ext uri="{BB962C8B-B14F-4D97-AF65-F5344CB8AC3E}">
        <p14:creationId xmlns:p14="http://schemas.microsoft.com/office/powerpoint/2010/main" val="105582853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23</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30 MINUTES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17774"/>
            <a:ext cx="995357" cy="850463"/>
          </a:xfrm>
          <a:prstGeom prst="rect">
            <a:avLst/>
          </a:prstGeom>
        </p:spPr>
      </p:pic>
    </p:spTree>
    <p:extLst>
      <p:ext uri="{BB962C8B-B14F-4D97-AF65-F5344CB8AC3E}">
        <p14:creationId xmlns:p14="http://schemas.microsoft.com/office/powerpoint/2010/main" val="27986414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23</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QUESTIONS?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17773"/>
            <a:ext cx="995357" cy="850463"/>
          </a:xfrm>
          <a:prstGeom prst="rect">
            <a:avLst/>
          </a:prstGeom>
        </p:spPr>
      </p:pic>
    </p:spTree>
    <p:extLst>
      <p:ext uri="{BB962C8B-B14F-4D97-AF65-F5344CB8AC3E}">
        <p14:creationId xmlns:p14="http://schemas.microsoft.com/office/powerpoint/2010/main" val="355568082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14348" y="510870"/>
            <a:ext cx="7715304" cy="659116"/>
            <a:chOff x="714348" y="599685"/>
            <a:chExt cx="7715304" cy="659116"/>
          </a:xfrm>
        </p:grpSpPr>
        <p:pic>
          <p:nvPicPr>
            <p:cNvPr id="3" name="Picture 2"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4"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LAB 24</a:t>
              </a:r>
              <a:endParaRPr lang="it-IT" b="1" dirty="0"/>
            </a:p>
          </p:txBody>
        </p:sp>
      </p:grpSp>
      <p:sp>
        <p:nvSpPr>
          <p:cNvPr id="5" name="TextBox 4"/>
          <p:cNvSpPr txBox="1"/>
          <p:nvPr/>
        </p:nvSpPr>
        <p:spPr>
          <a:xfrm>
            <a:off x="1351064" y="1596883"/>
            <a:ext cx="4339650" cy="2545004"/>
          </a:xfrm>
          <a:prstGeom prst="rect">
            <a:avLst/>
          </a:prstGeom>
          <a:noFill/>
        </p:spPr>
        <p:txBody>
          <a:bodyPr wrap="none" rtlCol="0">
            <a:spAutoFit/>
          </a:bodyPr>
          <a:lstStyle/>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Using cartridges</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Adding MySQL to an application</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Modify PHP code to use MySQL</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Managing cartridges</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Using port forwarding</a:t>
            </a:r>
          </a:p>
        </p:txBody>
      </p:sp>
      <p:pic>
        <p:nvPicPr>
          <p:cNvPr id="6" name="Picture 5" descr="lab2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9249" y="5229423"/>
            <a:ext cx="1564751" cy="1569967"/>
          </a:xfrm>
          <a:prstGeom prst="rect">
            <a:avLst/>
          </a:prstGeom>
        </p:spPr>
      </p:pic>
    </p:spTree>
    <p:extLst>
      <p:ext uri="{BB962C8B-B14F-4D97-AF65-F5344CB8AC3E}">
        <p14:creationId xmlns:p14="http://schemas.microsoft.com/office/powerpoint/2010/main" val="33003643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24</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30 MINUTES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17773"/>
            <a:ext cx="995357" cy="850463"/>
          </a:xfrm>
          <a:prstGeom prst="rect">
            <a:avLst/>
          </a:prstGeom>
        </p:spPr>
      </p:pic>
    </p:spTree>
    <p:extLst>
      <p:ext uri="{BB962C8B-B14F-4D97-AF65-F5344CB8AC3E}">
        <p14:creationId xmlns:p14="http://schemas.microsoft.com/office/powerpoint/2010/main" val="2935374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LAB MANUAL</a:t>
            </a:r>
            <a:endParaRPr lang="it-IT" b="1" dirty="0"/>
          </a:p>
        </p:txBody>
      </p:sp>
      <p:sp>
        <p:nvSpPr>
          <p:cNvPr id="4" name="TextBox 3"/>
          <p:cNvSpPr txBox="1"/>
          <p:nvPr/>
        </p:nvSpPr>
        <p:spPr>
          <a:xfrm>
            <a:off x="1351064" y="1797982"/>
            <a:ext cx="4467890" cy="1508105"/>
          </a:xfrm>
          <a:prstGeom prst="rect">
            <a:avLst/>
          </a:prstGeom>
          <a:noFill/>
        </p:spPr>
        <p:txBody>
          <a:bodyPr wrap="none" rtlCol="0">
            <a:spAutoFit/>
          </a:bodyPr>
          <a:lstStyle/>
          <a:p>
            <a:pPr marL="285750" indent="-285750">
              <a:buFont typeface="Arial"/>
              <a:buChar char="•"/>
            </a:pPr>
            <a:r>
              <a:rPr lang="en-US" sz="2300" dirty="0" smtClean="0"/>
              <a:t>Divided into three parts</a:t>
            </a:r>
          </a:p>
          <a:p>
            <a:pPr marL="742950" lvl="1" indent="-285750">
              <a:buFont typeface="Arial"/>
              <a:buChar char="•"/>
            </a:pPr>
            <a:r>
              <a:rPr lang="en-US" sz="2300" dirty="0" smtClean="0"/>
              <a:t>Installation and Configuration</a:t>
            </a:r>
          </a:p>
          <a:p>
            <a:pPr marL="742950" lvl="1" indent="-285750">
              <a:buFont typeface="Arial"/>
              <a:buChar char="•"/>
            </a:pPr>
            <a:r>
              <a:rPr lang="en-US" sz="2300" dirty="0" smtClean="0"/>
              <a:t>Administration</a:t>
            </a:r>
          </a:p>
          <a:p>
            <a:pPr marL="742950" lvl="1" indent="-285750">
              <a:buFont typeface="Arial"/>
              <a:buChar char="•"/>
            </a:pPr>
            <a:r>
              <a:rPr lang="en-US" sz="2300" dirty="0" smtClean="0"/>
              <a:t>Usage</a:t>
            </a:r>
            <a:endParaRPr lang="en-US" sz="2300" dirty="0"/>
          </a:p>
        </p:txBody>
      </p:sp>
      <p:pic>
        <p:nvPicPr>
          <p:cNvPr id="5" name="Picture 4" descr="part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3812" y="5212879"/>
            <a:ext cx="2080188" cy="1599764"/>
          </a:xfrm>
          <a:prstGeom prst="rect">
            <a:avLst/>
          </a:prstGeom>
        </p:spPr>
      </p:pic>
    </p:spTree>
    <p:extLst>
      <p:ext uri="{BB962C8B-B14F-4D97-AF65-F5344CB8AC3E}">
        <p14:creationId xmlns:p14="http://schemas.microsoft.com/office/powerpoint/2010/main" val="258895158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24</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QUESTIONS?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17773"/>
            <a:ext cx="995357" cy="850463"/>
          </a:xfrm>
          <a:prstGeom prst="rect">
            <a:avLst/>
          </a:prstGeom>
        </p:spPr>
      </p:pic>
    </p:spTree>
    <p:extLst>
      <p:ext uri="{BB962C8B-B14F-4D97-AF65-F5344CB8AC3E}">
        <p14:creationId xmlns:p14="http://schemas.microsoft.com/office/powerpoint/2010/main" val="111652051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14348" y="510870"/>
            <a:ext cx="7715304" cy="659116"/>
            <a:chOff x="714348" y="599685"/>
            <a:chExt cx="7715304" cy="659116"/>
          </a:xfrm>
        </p:grpSpPr>
        <p:pic>
          <p:nvPicPr>
            <p:cNvPr id="3" name="Picture 2"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4"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LAB 25</a:t>
              </a:r>
              <a:endParaRPr lang="it-IT" b="1" dirty="0"/>
            </a:p>
          </p:txBody>
        </p:sp>
      </p:grpSp>
      <p:sp>
        <p:nvSpPr>
          <p:cNvPr id="5" name="TextBox 4"/>
          <p:cNvSpPr txBox="1"/>
          <p:nvPr/>
        </p:nvSpPr>
        <p:spPr>
          <a:xfrm>
            <a:off x="1351064" y="1596883"/>
            <a:ext cx="3172663" cy="440120"/>
          </a:xfrm>
          <a:prstGeom prst="rect">
            <a:avLst/>
          </a:prstGeom>
          <a:noFill/>
        </p:spPr>
        <p:txBody>
          <a:bodyPr wrap="none" rtlCol="0">
            <a:spAutoFit/>
          </a:bodyPr>
          <a:lstStyle/>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Using the web console</a:t>
            </a:r>
          </a:p>
        </p:txBody>
      </p:sp>
      <p:pic>
        <p:nvPicPr>
          <p:cNvPr id="6" name="Picture 5" descr="lab2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5753" y="5275982"/>
            <a:ext cx="2108247" cy="1582018"/>
          </a:xfrm>
          <a:prstGeom prst="rect">
            <a:avLst/>
          </a:prstGeom>
        </p:spPr>
      </p:pic>
    </p:spTree>
    <p:extLst>
      <p:ext uri="{BB962C8B-B14F-4D97-AF65-F5344CB8AC3E}">
        <p14:creationId xmlns:p14="http://schemas.microsoft.com/office/powerpoint/2010/main" val="317040696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25</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a:ln w="6350">
                    <a:noFill/>
                  </a:ln>
                  <a:solidFill>
                    <a:srgbClr val="CD202C"/>
                  </a:solidFill>
                  <a:latin typeface="Overpass-Rehinted Bold"/>
                  <a:cs typeface="Overpass-Rehinted Bold"/>
                </a:rPr>
                <a:t>1</a:t>
              </a:r>
              <a:r>
                <a:rPr lang="it-IT" sz="6100" dirty="0" smtClean="0">
                  <a:ln w="6350">
                    <a:noFill/>
                  </a:ln>
                  <a:solidFill>
                    <a:srgbClr val="CD202C"/>
                  </a:solidFill>
                  <a:latin typeface="Overpass-Rehinted Bold"/>
                  <a:cs typeface="Overpass-Rehinted Bold"/>
                </a:rPr>
                <a:t>0 MINUTES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17773"/>
            <a:ext cx="995357" cy="850463"/>
          </a:xfrm>
          <a:prstGeom prst="rect">
            <a:avLst/>
          </a:prstGeom>
        </p:spPr>
      </p:pic>
    </p:spTree>
    <p:extLst>
      <p:ext uri="{BB962C8B-B14F-4D97-AF65-F5344CB8AC3E}">
        <p14:creationId xmlns:p14="http://schemas.microsoft.com/office/powerpoint/2010/main" val="196394433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25</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QUESTIONS?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17773"/>
            <a:ext cx="995357" cy="850463"/>
          </a:xfrm>
          <a:prstGeom prst="rect">
            <a:avLst/>
          </a:prstGeom>
        </p:spPr>
      </p:pic>
    </p:spTree>
    <p:extLst>
      <p:ext uri="{BB962C8B-B14F-4D97-AF65-F5344CB8AC3E}">
        <p14:creationId xmlns:p14="http://schemas.microsoft.com/office/powerpoint/2010/main" val="39143604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14348" y="510870"/>
            <a:ext cx="7715304" cy="659116"/>
            <a:chOff x="714348" y="599685"/>
            <a:chExt cx="7715304" cy="659116"/>
          </a:xfrm>
        </p:grpSpPr>
        <p:pic>
          <p:nvPicPr>
            <p:cNvPr id="3" name="Picture 2"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4"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LAB 26</a:t>
              </a:r>
              <a:endParaRPr lang="it-IT" b="1" dirty="0"/>
            </a:p>
          </p:txBody>
        </p:sp>
      </p:grpSp>
      <p:sp>
        <p:nvSpPr>
          <p:cNvPr id="5" name="TextBox 4"/>
          <p:cNvSpPr txBox="1"/>
          <p:nvPr/>
        </p:nvSpPr>
        <p:spPr>
          <a:xfrm>
            <a:off x="1351064" y="1596883"/>
            <a:ext cx="3698448" cy="2545004"/>
          </a:xfrm>
          <a:prstGeom prst="rect">
            <a:avLst/>
          </a:prstGeom>
          <a:noFill/>
        </p:spPr>
        <p:txBody>
          <a:bodyPr wrap="none" rtlCol="0">
            <a:spAutoFit/>
          </a:bodyPr>
          <a:lstStyle/>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How scaling works</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Create a scaled application</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Automatic scaling</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Manual scaling</a:t>
            </a:r>
          </a:p>
          <a:p>
            <a:pPr hangingPunct="0">
              <a:lnSpc>
                <a:spcPct val="93000"/>
              </a:lnSpc>
              <a:spcAft>
                <a:spcPts val="1425"/>
              </a:spcAft>
              <a:buClr>
                <a:srgbClr val="000000"/>
              </a:buClr>
              <a:buSzPct val="100000"/>
              <a:defRPr/>
            </a:pPr>
            <a:endParaRPr lang="en-GB" sz="2400" dirty="0" smtClean="0">
              <a:ea typeface="ＭＳ Ｐゴシック" charset="0"/>
              <a:cs typeface="ＭＳ Ｐゴシック" charset="0"/>
            </a:endParaRPr>
          </a:p>
        </p:txBody>
      </p:sp>
      <p:pic>
        <p:nvPicPr>
          <p:cNvPr id="6" name="Picture 5" descr="lab2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5542" y="5143500"/>
            <a:ext cx="2418458" cy="1605856"/>
          </a:xfrm>
          <a:prstGeom prst="rect">
            <a:avLst/>
          </a:prstGeom>
        </p:spPr>
      </p:pic>
    </p:spTree>
    <p:extLst>
      <p:ext uri="{BB962C8B-B14F-4D97-AF65-F5344CB8AC3E}">
        <p14:creationId xmlns:p14="http://schemas.microsoft.com/office/powerpoint/2010/main" val="421119836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26</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1</a:t>
              </a:r>
              <a:r>
                <a:rPr lang="it-IT" sz="6100" dirty="0">
                  <a:ln w="6350">
                    <a:noFill/>
                  </a:ln>
                  <a:solidFill>
                    <a:srgbClr val="CD202C"/>
                  </a:solidFill>
                  <a:latin typeface="Overpass-Rehinted Bold"/>
                  <a:cs typeface="Overpass-Rehinted Bold"/>
                </a:rPr>
                <a:t>5</a:t>
              </a:r>
              <a:r>
                <a:rPr lang="it-IT" sz="6100" dirty="0" smtClean="0">
                  <a:ln w="6350">
                    <a:noFill/>
                  </a:ln>
                  <a:solidFill>
                    <a:srgbClr val="CD202C"/>
                  </a:solidFill>
                  <a:latin typeface="Overpass-Rehinted Bold"/>
                  <a:cs typeface="Overpass-Rehinted Bold"/>
                </a:rPr>
                <a:t> MINUTES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17773"/>
            <a:ext cx="995357" cy="850463"/>
          </a:xfrm>
          <a:prstGeom prst="rect">
            <a:avLst/>
          </a:prstGeom>
        </p:spPr>
      </p:pic>
    </p:spTree>
    <p:extLst>
      <p:ext uri="{BB962C8B-B14F-4D97-AF65-F5344CB8AC3E}">
        <p14:creationId xmlns:p14="http://schemas.microsoft.com/office/powerpoint/2010/main" val="416027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26</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QUESTIONS?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17773"/>
            <a:ext cx="995357" cy="850463"/>
          </a:xfrm>
          <a:prstGeom prst="rect">
            <a:avLst/>
          </a:prstGeom>
        </p:spPr>
      </p:pic>
    </p:spTree>
    <p:extLst>
      <p:ext uri="{BB962C8B-B14F-4D97-AF65-F5344CB8AC3E}">
        <p14:creationId xmlns:p14="http://schemas.microsoft.com/office/powerpoint/2010/main" val="1731669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14348" y="510870"/>
            <a:ext cx="7715304" cy="659116"/>
            <a:chOff x="714348" y="599685"/>
            <a:chExt cx="7715304" cy="659116"/>
          </a:xfrm>
        </p:grpSpPr>
        <p:pic>
          <p:nvPicPr>
            <p:cNvPr id="3" name="Picture 2"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4"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LAB 27</a:t>
              </a:r>
              <a:endParaRPr lang="it-IT" b="1" dirty="0"/>
            </a:p>
          </p:txBody>
        </p:sp>
      </p:grpSp>
      <p:sp>
        <p:nvSpPr>
          <p:cNvPr id="5" name="TextBox 4"/>
          <p:cNvSpPr txBox="1"/>
          <p:nvPr/>
        </p:nvSpPr>
        <p:spPr>
          <a:xfrm>
            <a:off x="1351064" y="1596883"/>
            <a:ext cx="3326552" cy="1492562"/>
          </a:xfrm>
          <a:prstGeom prst="rect">
            <a:avLst/>
          </a:prstGeom>
          <a:noFill/>
        </p:spPr>
        <p:txBody>
          <a:bodyPr wrap="none" rtlCol="0">
            <a:spAutoFit/>
          </a:bodyPr>
          <a:lstStyle/>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Create a DIY application</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Start and Stop scripts</a:t>
            </a:r>
          </a:p>
          <a:p>
            <a:pPr hangingPunct="0">
              <a:lnSpc>
                <a:spcPct val="93000"/>
              </a:lnSpc>
              <a:spcAft>
                <a:spcPts val="1425"/>
              </a:spcAft>
              <a:buClr>
                <a:srgbClr val="000000"/>
              </a:buClr>
              <a:buSzPct val="100000"/>
              <a:defRPr/>
            </a:pPr>
            <a:endParaRPr lang="en-GB" sz="2400" dirty="0" smtClean="0">
              <a:ea typeface="ＭＳ Ｐゴシック" charset="0"/>
              <a:cs typeface="ＭＳ Ｐゴシック" charset="0"/>
            </a:endParaRPr>
          </a:p>
        </p:txBody>
      </p:sp>
      <p:pic>
        <p:nvPicPr>
          <p:cNvPr id="6" name="Picture 5" descr="lab27.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2467" y="5218359"/>
            <a:ext cx="2131533" cy="1639641"/>
          </a:xfrm>
          <a:prstGeom prst="rect">
            <a:avLst/>
          </a:prstGeom>
        </p:spPr>
      </p:pic>
    </p:spTree>
    <p:extLst>
      <p:ext uri="{BB962C8B-B14F-4D97-AF65-F5344CB8AC3E}">
        <p14:creationId xmlns:p14="http://schemas.microsoft.com/office/powerpoint/2010/main" val="192949715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27</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10 MINUTES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17773"/>
            <a:ext cx="995357" cy="850463"/>
          </a:xfrm>
          <a:prstGeom prst="rect">
            <a:avLst/>
          </a:prstGeom>
        </p:spPr>
      </p:pic>
    </p:spTree>
    <p:extLst>
      <p:ext uri="{BB962C8B-B14F-4D97-AF65-F5344CB8AC3E}">
        <p14:creationId xmlns:p14="http://schemas.microsoft.com/office/powerpoint/2010/main" val="159006455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27</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QUESTIONS?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17773"/>
            <a:ext cx="995357" cy="850463"/>
          </a:xfrm>
          <a:prstGeom prst="rect">
            <a:avLst/>
          </a:prstGeom>
        </p:spPr>
      </p:pic>
    </p:spTree>
    <p:extLst>
      <p:ext uri="{BB962C8B-B14F-4D97-AF65-F5344CB8AC3E}">
        <p14:creationId xmlns:p14="http://schemas.microsoft.com/office/powerpoint/2010/main" val="3682433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OpenShift</a:t>
            </a:r>
            <a:endParaRPr lang="it-IT" sz="1700" b="1" dirty="0">
              <a:solidFill>
                <a:srgbClr val="FFFFFF"/>
              </a:solidFill>
              <a:latin typeface="Helvetica Neue"/>
              <a:cs typeface="Helvetica Neue"/>
            </a:endParaRPr>
          </a:p>
        </p:txBody>
      </p:sp>
      <p:sp>
        <p:nvSpPr>
          <p:cNvPr id="4" name="Stella a 5 punte 21"/>
          <p:cNvSpPr/>
          <p:nvPr/>
        </p:nvSpPr>
        <p:spPr>
          <a:xfrm>
            <a:off x="902612" y="3402432"/>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Stella a 5 punte 22"/>
          <p:cNvSpPr/>
          <p:nvPr/>
        </p:nvSpPr>
        <p:spPr>
          <a:xfrm>
            <a:off x="3214680" y="3402432"/>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Stella a 5 punte 23"/>
          <p:cNvSpPr/>
          <p:nvPr/>
        </p:nvSpPr>
        <p:spPr>
          <a:xfrm>
            <a:off x="5526748" y="3402432"/>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Stella a 5 punte 23"/>
          <p:cNvSpPr/>
          <p:nvPr/>
        </p:nvSpPr>
        <p:spPr>
          <a:xfrm>
            <a:off x="7838817" y="3420939"/>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CasellaDiTesto 15"/>
          <p:cNvSpPr txBox="1"/>
          <p:nvPr/>
        </p:nvSpPr>
        <p:spPr>
          <a:xfrm>
            <a:off x="0" y="2108213"/>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HISTORY</a:t>
            </a:r>
            <a:endParaRPr lang="it-IT" sz="6100" dirty="0">
              <a:ln w="6350">
                <a:noFill/>
              </a:ln>
              <a:solidFill>
                <a:srgbClr val="CD202C"/>
              </a:solidFill>
              <a:latin typeface="Overpass-Rehinted Bold"/>
              <a:cs typeface="Overpass-Rehinted Bold"/>
            </a:endParaRPr>
          </a:p>
        </p:txBody>
      </p:sp>
      <p:pic>
        <p:nvPicPr>
          <p:cNvPr id="9" name="Picture 8" descr="histor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8878" y="5212878"/>
            <a:ext cx="1645121" cy="1645121"/>
          </a:xfrm>
          <a:prstGeom prst="rect">
            <a:avLst/>
          </a:prstGeom>
        </p:spPr>
      </p:pic>
    </p:spTree>
    <p:extLst>
      <p:ext uri="{BB962C8B-B14F-4D97-AF65-F5344CB8AC3E}">
        <p14:creationId xmlns:p14="http://schemas.microsoft.com/office/powerpoint/2010/main" val="207760315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14348" y="510870"/>
            <a:ext cx="7715304" cy="659116"/>
            <a:chOff x="714348" y="599685"/>
            <a:chExt cx="7715304" cy="659116"/>
          </a:xfrm>
        </p:grpSpPr>
        <p:pic>
          <p:nvPicPr>
            <p:cNvPr id="3" name="Picture 2"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4"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LAB 28</a:t>
              </a:r>
              <a:endParaRPr lang="it-IT" b="1" dirty="0"/>
            </a:p>
          </p:txBody>
        </p:sp>
      </p:grpSp>
      <p:sp>
        <p:nvSpPr>
          <p:cNvPr id="5" name="TextBox 4"/>
          <p:cNvSpPr txBox="1"/>
          <p:nvPr/>
        </p:nvSpPr>
        <p:spPr>
          <a:xfrm>
            <a:off x="1351064" y="1596883"/>
            <a:ext cx="4134465" cy="3597446"/>
          </a:xfrm>
          <a:prstGeom prst="rect">
            <a:avLst/>
          </a:prstGeom>
          <a:noFill/>
        </p:spPr>
        <p:txBody>
          <a:bodyPr wrap="none" rtlCol="0">
            <a:spAutoFit/>
          </a:bodyPr>
          <a:lstStyle/>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Create a JBoss EAP application</a:t>
            </a:r>
          </a:p>
          <a:p>
            <a:pPr hangingPunct="0">
              <a:lnSpc>
                <a:spcPct val="93000"/>
              </a:lnSpc>
              <a:spcAft>
                <a:spcPts val="1425"/>
              </a:spcAft>
              <a:buClr>
                <a:srgbClr val="000000"/>
              </a:buClr>
              <a:buSzPct val="100000"/>
              <a:buFont typeface="Arial" charset="0"/>
              <a:buChar char="•"/>
              <a:defRPr/>
            </a:pPr>
            <a:r>
              <a:rPr lang="en-GB" sz="2400" dirty="0" smtClean="0">
                <a:ea typeface="ＭＳ Ｐゴシック" charset="0"/>
                <a:cs typeface="ＭＳ Ｐゴシック" charset="0"/>
              </a:rPr>
              <a:t> Adding marker files</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Building a TODO application</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Enable CDI</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Creating </a:t>
            </a:r>
            <a:r>
              <a:rPr lang="en-GB" sz="2400" dirty="0" err="1" smtClean="0">
                <a:ea typeface="ＭＳ Ｐゴシック" charset="0"/>
                <a:cs typeface="ＭＳ Ｐゴシック" charset="0"/>
              </a:rPr>
              <a:t>RESTful</a:t>
            </a:r>
            <a:r>
              <a:rPr lang="en-GB" sz="2400" dirty="0" smtClean="0">
                <a:ea typeface="ＭＳ Ｐゴシック" charset="0"/>
                <a:cs typeface="ＭＳ Ｐゴシック" charset="0"/>
              </a:rPr>
              <a:t> web service</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Deploying Java applications</a:t>
            </a:r>
          </a:p>
          <a:p>
            <a:pPr hangingPunct="0">
              <a:lnSpc>
                <a:spcPct val="93000"/>
              </a:lnSpc>
              <a:spcAft>
                <a:spcPts val="1425"/>
              </a:spcAft>
              <a:buClr>
                <a:srgbClr val="000000"/>
              </a:buClr>
              <a:buSzPct val="100000"/>
              <a:defRPr/>
            </a:pPr>
            <a:endParaRPr lang="en-GB" sz="2400" dirty="0" smtClean="0">
              <a:ea typeface="ＭＳ Ｐゴシック" charset="0"/>
              <a:cs typeface="ＭＳ Ｐゴシック" charset="0"/>
            </a:endParaRPr>
          </a:p>
        </p:txBody>
      </p:sp>
      <p:pic>
        <p:nvPicPr>
          <p:cNvPr id="6" name="Picture 5" descr="lab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0254" y="5501379"/>
            <a:ext cx="2733746" cy="1356621"/>
          </a:xfrm>
          <a:prstGeom prst="rect">
            <a:avLst/>
          </a:prstGeom>
        </p:spPr>
      </p:pic>
    </p:spTree>
    <p:extLst>
      <p:ext uri="{BB962C8B-B14F-4D97-AF65-F5344CB8AC3E}">
        <p14:creationId xmlns:p14="http://schemas.microsoft.com/office/powerpoint/2010/main" val="235192811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28</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a:ln w="6350">
                    <a:noFill/>
                  </a:ln>
                  <a:solidFill>
                    <a:srgbClr val="CD202C"/>
                  </a:solidFill>
                  <a:latin typeface="Overpass-Rehinted Bold"/>
                  <a:cs typeface="Overpass-Rehinted Bold"/>
                </a:rPr>
                <a:t>3</a:t>
              </a:r>
              <a:r>
                <a:rPr lang="it-IT" sz="6100" dirty="0" smtClean="0">
                  <a:ln w="6350">
                    <a:noFill/>
                  </a:ln>
                  <a:solidFill>
                    <a:srgbClr val="CD202C"/>
                  </a:solidFill>
                  <a:latin typeface="Overpass-Rehinted Bold"/>
                  <a:cs typeface="Overpass-Rehinted Bold"/>
                </a:rPr>
                <a:t>0 MINUTES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08893"/>
            <a:ext cx="995357" cy="850463"/>
          </a:xfrm>
          <a:prstGeom prst="rect">
            <a:avLst/>
          </a:prstGeom>
        </p:spPr>
      </p:pic>
    </p:spTree>
    <p:extLst>
      <p:ext uri="{BB962C8B-B14F-4D97-AF65-F5344CB8AC3E}">
        <p14:creationId xmlns:p14="http://schemas.microsoft.com/office/powerpoint/2010/main" val="389987657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28</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QUESTIONS?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17773"/>
            <a:ext cx="995357" cy="850463"/>
          </a:xfrm>
          <a:prstGeom prst="rect">
            <a:avLst/>
          </a:prstGeom>
        </p:spPr>
      </p:pic>
    </p:spTree>
    <p:extLst>
      <p:ext uri="{BB962C8B-B14F-4D97-AF65-F5344CB8AC3E}">
        <p14:creationId xmlns:p14="http://schemas.microsoft.com/office/powerpoint/2010/main" val="70390994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14348" y="510870"/>
            <a:ext cx="7715304" cy="659116"/>
            <a:chOff x="714348" y="599685"/>
            <a:chExt cx="7715304" cy="659116"/>
          </a:xfrm>
        </p:grpSpPr>
        <p:pic>
          <p:nvPicPr>
            <p:cNvPr id="3" name="Picture 2"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4"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LAB 29</a:t>
              </a:r>
              <a:endParaRPr lang="it-IT" b="1" dirty="0"/>
            </a:p>
          </p:txBody>
        </p:sp>
      </p:grpSp>
      <p:sp>
        <p:nvSpPr>
          <p:cNvPr id="5" name="TextBox 4"/>
          <p:cNvSpPr txBox="1"/>
          <p:nvPr/>
        </p:nvSpPr>
        <p:spPr>
          <a:xfrm>
            <a:off x="1351064" y="1596883"/>
            <a:ext cx="5224507" cy="2545004"/>
          </a:xfrm>
          <a:prstGeom prst="rect">
            <a:avLst/>
          </a:prstGeom>
          <a:noFill/>
        </p:spPr>
        <p:txBody>
          <a:bodyPr wrap="none" rtlCol="0">
            <a:spAutoFit/>
          </a:bodyPr>
          <a:lstStyle/>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Using Jenkins for CI</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Adding a Jenkins server</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Configuring Jenkins builder</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Adding Jenkins to your Java application</a:t>
            </a:r>
          </a:p>
          <a:p>
            <a:pPr hangingPunct="0">
              <a:lnSpc>
                <a:spcPct val="93000"/>
              </a:lnSpc>
              <a:spcAft>
                <a:spcPts val="1425"/>
              </a:spcAft>
              <a:buClr>
                <a:srgbClr val="000000"/>
              </a:buClr>
              <a:buSzPct val="100000"/>
              <a:defRPr/>
            </a:pPr>
            <a:endParaRPr lang="en-GB" sz="2400" dirty="0" smtClean="0">
              <a:ea typeface="ＭＳ Ｐゴシック" charset="0"/>
              <a:cs typeface="ＭＳ Ｐゴシック" charset="0"/>
            </a:endParaRPr>
          </a:p>
        </p:txBody>
      </p:sp>
      <p:pic>
        <p:nvPicPr>
          <p:cNvPr id="6" name="Picture 5" descr="lab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5187" y="4775197"/>
            <a:ext cx="1424701" cy="1966801"/>
          </a:xfrm>
          <a:prstGeom prst="rect">
            <a:avLst/>
          </a:prstGeom>
        </p:spPr>
      </p:pic>
    </p:spTree>
    <p:extLst>
      <p:ext uri="{BB962C8B-B14F-4D97-AF65-F5344CB8AC3E}">
        <p14:creationId xmlns:p14="http://schemas.microsoft.com/office/powerpoint/2010/main" val="36080692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29</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a:ln w="6350">
                    <a:noFill/>
                  </a:ln>
                  <a:solidFill>
                    <a:srgbClr val="CD202C"/>
                  </a:solidFill>
                  <a:latin typeface="Overpass-Rehinted Bold"/>
                  <a:cs typeface="Overpass-Rehinted Bold"/>
                </a:rPr>
                <a:t>3</a:t>
              </a:r>
              <a:r>
                <a:rPr lang="it-IT" sz="6100" dirty="0" smtClean="0">
                  <a:ln w="6350">
                    <a:noFill/>
                  </a:ln>
                  <a:solidFill>
                    <a:srgbClr val="CD202C"/>
                  </a:solidFill>
                  <a:latin typeface="Overpass-Rehinted Bold"/>
                  <a:cs typeface="Overpass-Rehinted Bold"/>
                </a:rPr>
                <a:t>0 MINUTES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17773"/>
            <a:ext cx="995357" cy="850463"/>
          </a:xfrm>
          <a:prstGeom prst="rect">
            <a:avLst/>
          </a:prstGeom>
        </p:spPr>
      </p:pic>
    </p:spTree>
    <p:extLst>
      <p:ext uri="{BB962C8B-B14F-4D97-AF65-F5344CB8AC3E}">
        <p14:creationId xmlns:p14="http://schemas.microsoft.com/office/powerpoint/2010/main" val="31904911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29</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QUESTIONS?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17773"/>
            <a:ext cx="995357" cy="850463"/>
          </a:xfrm>
          <a:prstGeom prst="rect">
            <a:avLst/>
          </a:prstGeom>
        </p:spPr>
      </p:pic>
    </p:spTree>
    <p:extLst>
      <p:ext uri="{BB962C8B-B14F-4D97-AF65-F5344CB8AC3E}">
        <p14:creationId xmlns:p14="http://schemas.microsoft.com/office/powerpoint/2010/main" val="167236978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14348" y="510870"/>
            <a:ext cx="7715304" cy="659116"/>
            <a:chOff x="714348" y="599685"/>
            <a:chExt cx="7715304" cy="659116"/>
          </a:xfrm>
        </p:grpSpPr>
        <p:pic>
          <p:nvPicPr>
            <p:cNvPr id="3" name="Picture 2"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4"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LAB 30</a:t>
              </a:r>
              <a:endParaRPr lang="it-IT" b="1" dirty="0"/>
            </a:p>
          </p:txBody>
        </p:sp>
      </p:grpSp>
      <p:sp>
        <p:nvSpPr>
          <p:cNvPr id="5" name="TextBox 4"/>
          <p:cNvSpPr txBox="1"/>
          <p:nvPr/>
        </p:nvSpPr>
        <p:spPr>
          <a:xfrm>
            <a:off x="1351064" y="1596883"/>
            <a:ext cx="4044697" cy="4649888"/>
          </a:xfrm>
          <a:prstGeom prst="rect">
            <a:avLst/>
          </a:prstGeom>
          <a:noFill/>
        </p:spPr>
        <p:txBody>
          <a:bodyPr wrap="none" rtlCol="0">
            <a:spAutoFit/>
          </a:bodyPr>
          <a:lstStyle/>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Using JBoss Tools</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Downloading Eclipse</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Installing JBoss Tools</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Configure JBoss Tools</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Creating applications</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Viewing logs</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Port forwarding</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Setting up database in Eclipse</a:t>
            </a:r>
          </a:p>
          <a:p>
            <a:pPr hangingPunct="0">
              <a:lnSpc>
                <a:spcPct val="93000"/>
              </a:lnSpc>
              <a:spcAft>
                <a:spcPts val="1425"/>
              </a:spcAft>
              <a:buClr>
                <a:srgbClr val="000000"/>
              </a:buClr>
              <a:buSzPct val="100000"/>
              <a:defRPr/>
            </a:pPr>
            <a:endParaRPr lang="en-GB" sz="2400" dirty="0" smtClean="0">
              <a:ea typeface="ＭＳ Ｐゴシック" charset="0"/>
              <a:cs typeface="ＭＳ Ｐゴシック" charset="0"/>
            </a:endParaRPr>
          </a:p>
        </p:txBody>
      </p:sp>
      <p:pic>
        <p:nvPicPr>
          <p:cNvPr id="6" name="Picture 5" descr="lab2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6706" y="5372729"/>
            <a:ext cx="2108486" cy="1410343"/>
          </a:xfrm>
          <a:prstGeom prst="rect">
            <a:avLst/>
          </a:prstGeom>
        </p:spPr>
      </p:pic>
    </p:spTree>
    <p:extLst>
      <p:ext uri="{BB962C8B-B14F-4D97-AF65-F5344CB8AC3E}">
        <p14:creationId xmlns:p14="http://schemas.microsoft.com/office/powerpoint/2010/main" val="106855874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30</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a:ln w="6350">
                    <a:noFill/>
                  </a:ln>
                  <a:solidFill>
                    <a:srgbClr val="CD202C"/>
                  </a:solidFill>
                  <a:latin typeface="Overpass-Rehinted Bold"/>
                  <a:cs typeface="Overpass-Rehinted Bold"/>
                </a:rPr>
                <a:t>3</a:t>
              </a:r>
              <a:r>
                <a:rPr lang="it-IT" sz="6100" dirty="0" smtClean="0">
                  <a:ln w="6350">
                    <a:noFill/>
                  </a:ln>
                  <a:solidFill>
                    <a:srgbClr val="CD202C"/>
                  </a:solidFill>
                  <a:latin typeface="Overpass-Rehinted Bold"/>
                  <a:cs typeface="Overpass-Rehinted Bold"/>
                </a:rPr>
                <a:t>0 MINUTES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17773"/>
            <a:ext cx="995357" cy="850463"/>
          </a:xfrm>
          <a:prstGeom prst="rect">
            <a:avLst/>
          </a:prstGeom>
        </p:spPr>
      </p:pic>
    </p:spTree>
    <p:extLst>
      <p:ext uri="{BB962C8B-B14F-4D97-AF65-F5344CB8AC3E}">
        <p14:creationId xmlns:p14="http://schemas.microsoft.com/office/powerpoint/2010/main" val="234432107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30</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QUESTIONS?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17773"/>
            <a:ext cx="995357" cy="850463"/>
          </a:xfrm>
          <a:prstGeom prst="rect">
            <a:avLst/>
          </a:prstGeom>
        </p:spPr>
      </p:pic>
    </p:spTree>
    <p:extLst>
      <p:ext uri="{BB962C8B-B14F-4D97-AF65-F5344CB8AC3E}">
        <p14:creationId xmlns:p14="http://schemas.microsoft.com/office/powerpoint/2010/main" val="404656786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14348" y="510870"/>
            <a:ext cx="7715304" cy="659116"/>
            <a:chOff x="714348" y="599685"/>
            <a:chExt cx="7715304" cy="659116"/>
          </a:xfrm>
        </p:grpSpPr>
        <p:pic>
          <p:nvPicPr>
            <p:cNvPr id="3" name="Picture 2"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4"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LAB 31</a:t>
              </a:r>
              <a:endParaRPr lang="it-IT" b="1" dirty="0"/>
            </a:p>
          </p:txBody>
        </p:sp>
      </p:grpSp>
      <p:sp>
        <p:nvSpPr>
          <p:cNvPr id="5" name="TextBox 4"/>
          <p:cNvSpPr txBox="1"/>
          <p:nvPr/>
        </p:nvSpPr>
        <p:spPr>
          <a:xfrm>
            <a:off x="1351064" y="1596883"/>
            <a:ext cx="2544286" cy="966341"/>
          </a:xfrm>
          <a:prstGeom prst="rect">
            <a:avLst/>
          </a:prstGeom>
          <a:noFill/>
        </p:spPr>
        <p:txBody>
          <a:bodyPr wrap="none" rtlCol="0">
            <a:spAutoFit/>
          </a:bodyPr>
          <a:lstStyle/>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Using quick starts</a:t>
            </a:r>
          </a:p>
          <a:p>
            <a:pPr hangingPunct="0">
              <a:lnSpc>
                <a:spcPct val="93000"/>
              </a:lnSpc>
              <a:spcAft>
                <a:spcPts val="1425"/>
              </a:spcAft>
              <a:buClr>
                <a:srgbClr val="000000"/>
              </a:buClr>
              <a:buSzPct val="100000"/>
              <a:defRPr/>
            </a:pPr>
            <a:endParaRPr lang="en-GB" sz="2400" dirty="0" smtClean="0">
              <a:ea typeface="ＭＳ Ｐゴシック" charset="0"/>
              <a:cs typeface="ＭＳ Ｐゴシック" charset="0"/>
            </a:endParaRPr>
          </a:p>
        </p:txBody>
      </p:sp>
      <p:pic>
        <p:nvPicPr>
          <p:cNvPr id="6" name="Picture 5" descr="lab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6734" y="5185358"/>
            <a:ext cx="2497266" cy="1672642"/>
          </a:xfrm>
          <a:prstGeom prst="rect">
            <a:avLst/>
          </a:prstGeom>
        </p:spPr>
      </p:pic>
    </p:spTree>
    <p:extLst>
      <p:ext uri="{BB962C8B-B14F-4D97-AF65-F5344CB8AC3E}">
        <p14:creationId xmlns:p14="http://schemas.microsoft.com/office/powerpoint/2010/main" val="3109963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894070"/>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OpenShift</a:t>
            </a:r>
            <a:endParaRPr lang="it-IT" sz="1700" b="1" dirty="0">
              <a:solidFill>
                <a:srgbClr val="FFFFFF"/>
              </a:solidFill>
              <a:latin typeface="Helvetica Neue"/>
              <a:cs typeface="Helvetica Neue"/>
            </a:endParaRPr>
          </a:p>
        </p:txBody>
      </p:sp>
      <p:pic>
        <p:nvPicPr>
          <p:cNvPr id="4" name="Picture 3" descr="cloudOvie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3818"/>
            <a:ext cx="9144000" cy="6524181"/>
          </a:xfrm>
          <a:prstGeom prst="rect">
            <a:avLst/>
          </a:prstGeom>
        </p:spPr>
      </p:pic>
      <p:sp>
        <p:nvSpPr>
          <p:cNvPr id="5" name="Title 1"/>
          <p:cNvSpPr txBox="1">
            <a:spLocks/>
          </p:cNvSpPr>
          <p:nvPr/>
        </p:nvSpPr>
        <p:spPr>
          <a:xfrm>
            <a:off x="0" y="1703878"/>
            <a:ext cx="9144000" cy="1162832"/>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5500" b="1" smtClean="0">
                <a:solidFill>
                  <a:srgbClr val="CD202C"/>
                </a:solidFill>
              </a:rPr>
              <a:t>CLOUD OVERVIEW</a:t>
            </a:r>
            <a:endParaRPr lang="en-US" sz="5500" b="1" dirty="0">
              <a:solidFill>
                <a:srgbClr val="CD202C"/>
              </a:solidFill>
            </a:endParaRPr>
          </a:p>
        </p:txBody>
      </p:sp>
    </p:spTree>
    <p:extLst>
      <p:ext uri="{BB962C8B-B14F-4D97-AF65-F5344CB8AC3E}">
        <p14:creationId xmlns:p14="http://schemas.microsoft.com/office/powerpoint/2010/main" val="14771055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31</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a:ln w="6350">
                    <a:noFill/>
                  </a:ln>
                  <a:solidFill>
                    <a:srgbClr val="CD202C"/>
                  </a:solidFill>
                  <a:latin typeface="Overpass-Rehinted Bold"/>
                  <a:cs typeface="Overpass-Rehinted Bold"/>
                </a:rPr>
                <a:t>1</a:t>
              </a:r>
              <a:r>
                <a:rPr lang="it-IT" sz="6100" dirty="0" smtClean="0">
                  <a:ln w="6350">
                    <a:noFill/>
                  </a:ln>
                  <a:solidFill>
                    <a:srgbClr val="CD202C"/>
                  </a:solidFill>
                  <a:latin typeface="Overpass-Rehinted Bold"/>
                  <a:cs typeface="Overpass-Rehinted Bold"/>
                </a:rPr>
                <a:t>0 MINUTES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17774"/>
            <a:ext cx="995357" cy="850463"/>
          </a:xfrm>
          <a:prstGeom prst="rect">
            <a:avLst/>
          </a:prstGeom>
        </p:spPr>
      </p:pic>
    </p:spTree>
    <p:extLst>
      <p:ext uri="{BB962C8B-B14F-4D97-AF65-F5344CB8AC3E}">
        <p14:creationId xmlns:p14="http://schemas.microsoft.com/office/powerpoint/2010/main" val="377929118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31</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QUESTIONS?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26654"/>
            <a:ext cx="995357" cy="850463"/>
          </a:xfrm>
          <a:prstGeom prst="rect">
            <a:avLst/>
          </a:prstGeom>
        </p:spPr>
      </p:pic>
    </p:spTree>
    <p:extLst>
      <p:ext uri="{BB962C8B-B14F-4D97-AF65-F5344CB8AC3E}">
        <p14:creationId xmlns:p14="http://schemas.microsoft.com/office/powerpoint/2010/main" val="384356039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14348" y="510870"/>
            <a:ext cx="7715304" cy="659116"/>
            <a:chOff x="714348" y="599685"/>
            <a:chExt cx="7715304" cy="659116"/>
          </a:xfrm>
        </p:grpSpPr>
        <p:pic>
          <p:nvPicPr>
            <p:cNvPr id="3" name="Picture 2"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4"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LAB 32</a:t>
              </a:r>
              <a:endParaRPr lang="it-IT" b="1" dirty="0"/>
            </a:p>
          </p:txBody>
        </p:sp>
      </p:grpSp>
      <p:sp>
        <p:nvSpPr>
          <p:cNvPr id="5" name="TextBox 4"/>
          <p:cNvSpPr txBox="1"/>
          <p:nvPr/>
        </p:nvSpPr>
        <p:spPr>
          <a:xfrm>
            <a:off x="1351064" y="1596883"/>
            <a:ext cx="4031873" cy="966341"/>
          </a:xfrm>
          <a:prstGeom prst="rect">
            <a:avLst/>
          </a:prstGeom>
          <a:noFill/>
        </p:spPr>
        <p:txBody>
          <a:bodyPr wrap="none" rtlCol="0">
            <a:spAutoFit/>
          </a:bodyPr>
          <a:lstStyle/>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Creating your own quick start</a:t>
            </a:r>
          </a:p>
          <a:p>
            <a:pPr hangingPunct="0">
              <a:lnSpc>
                <a:spcPct val="93000"/>
              </a:lnSpc>
              <a:spcAft>
                <a:spcPts val="1425"/>
              </a:spcAft>
              <a:buClr>
                <a:srgbClr val="000000"/>
              </a:buClr>
              <a:buSzPct val="100000"/>
              <a:defRPr/>
            </a:pPr>
            <a:endParaRPr lang="en-GB" sz="2400" dirty="0" smtClean="0">
              <a:ea typeface="ＭＳ Ｐゴシック" charset="0"/>
              <a:cs typeface="ＭＳ Ｐゴシック" charset="0"/>
            </a:endParaRPr>
          </a:p>
        </p:txBody>
      </p:sp>
      <p:pic>
        <p:nvPicPr>
          <p:cNvPr id="6" name="Picture 5" descr="lab3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5821" y="4919821"/>
            <a:ext cx="1938179" cy="1938179"/>
          </a:xfrm>
          <a:prstGeom prst="rect">
            <a:avLst/>
          </a:prstGeom>
        </p:spPr>
      </p:pic>
    </p:spTree>
    <p:extLst>
      <p:ext uri="{BB962C8B-B14F-4D97-AF65-F5344CB8AC3E}">
        <p14:creationId xmlns:p14="http://schemas.microsoft.com/office/powerpoint/2010/main" val="93886831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32</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30 MINUTES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17773"/>
            <a:ext cx="995357" cy="850463"/>
          </a:xfrm>
          <a:prstGeom prst="rect">
            <a:avLst/>
          </a:prstGeom>
        </p:spPr>
      </p:pic>
    </p:spTree>
    <p:extLst>
      <p:ext uri="{BB962C8B-B14F-4D97-AF65-F5344CB8AC3E}">
        <p14:creationId xmlns:p14="http://schemas.microsoft.com/office/powerpoint/2010/main" val="120503557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32</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QUESTIONS?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17774"/>
            <a:ext cx="995357" cy="850463"/>
          </a:xfrm>
          <a:prstGeom prst="rect">
            <a:avLst/>
          </a:prstGeom>
        </p:spPr>
      </p:pic>
    </p:spTree>
    <p:extLst>
      <p:ext uri="{BB962C8B-B14F-4D97-AF65-F5344CB8AC3E}">
        <p14:creationId xmlns:p14="http://schemas.microsoft.com/office/powerpoint/2010/main" val="89113850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14348" y="510870"/>
            <a:ext cx="7715304" cy="659116"/>
            <a:chOff x="714348" y="599685"/>
            <a:chExt cx="7715304" cy="659116"/>
          </a:xfrm>
        </p:grpSpPr>
        <p:pic>
          <p:nvPicPr>
            <p:cNvPr id="3" name="Picture 2"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4"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DONE!</a:t>
              </a:r>
              <a:endParaRPr lang="it-IT" b="1" dirty="0"/>
            </a:p>
          </p:txBody>
        </p:sp>
      </p:grpSp>
      <p:pic>
        <p:nvPicPr>
          <p:cNvPr id="5" name="Picture 4" descr="don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9272" y="1858164"/>
            <a:ext cx="5426807" cy="3416878"/>
          </a:xfrm>
          <a:prstGeom prst="rect">
            <a:avLst/>
          </a:prstGeom>
        </p:spPr>
      </p:pic>
    </p:spTree>
    <p:extLst>
      <p:ext uri="{BB962C8B-B14F-4D97-AF65-F5344CB8AC3E}">
        <p14:creationId xmlns:p14="http://schemas.microsoft.com/office/powerpoint/2010/main" val="5243118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Freeform 1"/>
          <p:cNvSpPr>
            <a:spLocks noChangeArrowheads="1"/>
          </p:cNvSpPr>
          <p:nvPr/>
        </p:nvSpPr>
        <p:spPr bwMode="auto">
          <a:xfrm>
            <a:off x="681120" y="1039789"/>
            <a:ext cx="7659360" cy="2557709"/>
          </a:xfrm>
          <a:custGeom>
            <a:avLst/>
            <a:gdLst>
              <a:gd name="T0" fmla="*/ 0 w 23456"/>
              <a:gd name="T1" fmla="*/ 7830 h 7831"/>
              <a:gd name="T2" fmla="*/ 23455 w 23456"/>
              <a:gd name="T3" fmla="*/ 0 h 7831"/>
            </a:gdLst>
            <a:ahLst/>
            <a:cxnLst>
              <a:cxn ang="0">
                <a:pos x="T0" y="T1"/>
              </a:cxn>
              <a:cxn ang="0">
                <a:pos x="T2" y="T3"/>
              </a:cxn>
            </a:cxnLst>
            <a:rect l="0" t="0" r="r" b="b"/>
            <a:pathLst>
              <a:path w="23456" h="7831">
                <a:moveTo>
                  <a:pt x="0" y="7830"/>
                </a:moveTo>
                <a:cubicBezTo>
                  <a:pt x="19307" y="7365"/>
                  <a:pt x="23455" y="0"/>
                  <a:pt x="23455" y="0"/>
                </a:cubicBezTo>
              </a:path>
            </a:pathLst>
          </a:custGeom>
          <a:noFill/>
          <a:ln w="511920">
            <a:solidFill>
              <a:srgbClr val="E6E6E6"/>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6146" name="Freeform 2"/>
          <p:cNvSpPr>
            <a:spLocks noChangeArrowheads="1"/>
          </p:cNvSpPr>
          <p:nvPr/>
        </p:nvSpPr>
        <p:spPr bwMode="auto">
          <a:xfrm>
            <a:off x="694080" y="2697404"/>
            <a:ext cx="7565760" cy="1540962"/>
          </a:xfrm>
          <a:custGeom>
            <a:avLst/>
            <a:gdLst>
              <a:gd name="T0" fmla="*/ 0 w 23169"/>
              <a:gd name="T1" fmla="*/ 4719 h 4720"/>
              <a:gd name="T2" fmla="*/ 23168 w 23169"/>
              <a:gd name="T3" fmla="*/ 36 h 4720"/>
              <a:gd name="T4" fmla="*/ 23168 w 23169"/>
              <a:gd name="T5" fmla="*/ 36 h 4720"/>
              <a:gd name="T6" fmla="*/ 23168 w 23169"/>
              <a:gd name="T7" fmla="*/ 0 h 4720"/>
            </a:gdLst>
            <a:ahLst/>
            <a:cxnLst>
              <a:cxn ang="0">
                <a:pos x="T0" y="T1"/>
              </a:cxn>
              <a:cxn ang="0">
                <a:pos x="T2" y="T3"/>
              </a:cxn>
              <a:cxn ang="0">
                <a:pos x="T4" y="T5"/>
              </a:cxn>
              <a:cxn ang="0">
                <a:pos x="T6" y="T7"/>
              </a:cxn>
            </a:cxnLst>
            <a:rect l="0" t="0" r="r" b="b"/>
            <a:pathLst>
              <a:path w="23169" h="4720">
                <a:moveTo>
                  <a:pt x="0" y="4719"/>
                </a:moveTo>
                <a:cubicBezTo>
                  <a:pt x="18163" y="4469"/>
                  <a:pt x="23168" y="36"/>
                  <a:pt x="23168" y="36"/>
                </a:cubicBezTo>
                <a:cubicBezTo>
                  <a:pt x="23168" y="36"/>
                  <a:pt x="23168" y="0"/>
                  <a:pt x="23168" y="36"/>
                </a:cubicBezTo>
                <a:lnTo>
                  <a:pt x="23168" y="0"/>
                </a:lnTo>
              </a:path>
            </a:pathLst>
          </a:custGeom>
          <a:noFill/>
          <a:ln w="511920">
            <a:solidFill>
              <a:srgbClr val="E6E6E6"/>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6147" name="Freeform 3"/>
          <p:cNvSpPr>
            <a:spLocks noChangeArrowheads="1"/>
          </p:cNvSpPr>
          <p:nvPr/>
        </p:nvSpPr>
        <p:spPr bwMode="auto">
          <a:xfrm>
            <a:off x="694080" y="3760235"/>
            <a:ext cx="7565760" cy="1121877"/>
          </a:xfrm>
          <a:custGeom>
            <a:avLst/>
            <a:gdLst>
              <a:gd name="T0" fmla="*/ 0 w 23169"/>
              <a:gd name="T1" fmla="*/ 3432 h 3433"/>
              <a:gd name="T2" fmla="*/ 23168 w 23169"/>
              <a:gd name="T3" fmla="*/ 0 h 3433"/>
            </a:gdLst>
            <a:ahLst/>
            <a:cxnLst>
              <a:cxn ang="0">
                <a:pos x="T0" y="T1"/>
              </a:cxn>
              <a:cxn ang="0">
                <a:pos x="T2" y="T3"/>
              </a:cxn>
            </a:cxnLst>
            <a:rect l="0" t="0" r="r" b="b"/>
            <a:pathLst>
              <a:path w="23169" h="3433">
                <a:moveTo>
                  <a:pt x="0" y="3432"/>
                </a:moveTo>
                <a:cubicBezTo>
                  <a:pt x="17877" y="3432"/>
                  <a:pt x="23168" y="0"/>
                  <a:pt x="23168" y="0"/>
                </a:cubicBezTo>
              </a:path>
            </a:pathLst>
          </a:custGeom>
          <a:noFill/>
          <a:ln w="511920">
            <a:solidFill>
              <a:srgbClr val="E6E6E6"/>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6148" name="AutoShape 4"/>
          <p:cNvSpPr>
            <a:spLocks noChangeArrowheads="1"/>
          </p:cNvSpPr>
          <p:nvPr/>
        </p:nvSpPr>
        <p:spPr bwMode="auto">
          <a:xfrm rot="2100000">
            <a:off x="8078400" y="482451"/>
            <a:ext cx="829440" cy="724396"/>
          </a:xfrm>
          <a:prstGeom prst="triangle">
            <a:avLst>
              <a:gd name="adj" fmla="val 50000"/>
            </a:avLst>
          </a:prstGeom>
          <a:solidFill>
            <a:srgbClr val="E6E6E6"/>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6149" name="AutoShape 5"/>
          <p:cNvSpPr>
            <a:spLocks noChangeArrowheads="1"/>
          </p:cNvSpPr>
          <p:nvPr/>
        </p:nvSpPr>
        <p:spPr bwMode="auto">
          <a:xfrm rot="2880000">
            <a:off x="8012837" y="2181147"/>
            <a:ext cx="829527" cy="724320"/>
          </a:xfrm>
          <a:prstGeom prst="triangle">
            <a:avLst>
              <a:gd name="adj" fmla="val 50000"/>
            </a:avLst>
          </a:prstGeom>
          <a:solidFill>
            <a:srgbClr val="E6E6E6"/>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6150" name="AutoShape 6"/>
          <p:cNvSpPr>
            <a:spLocks noChangeArrowheads="1"/>
          </p:cNvSpPr>
          <p:nvPr/>
        </p:nvSpPr>
        <p:spPr bwMode="auto">
          <a:xfrm rot="3360000">
            <a:off x="8077637" y="3258380"/>
            <a:ext cx="829527" cy="724320"/>
          </a:xfrm>
          <a:prstGeom prst="triangle">
            <a:avLst>
              <a:gd name="adj" fmla="val 50000"/>
            </a:avLst>
          </a:prstGeom>
          <a:solidFill>
            <a:srgbClr val="E6E6E6"/>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6151" name="AutoShape 7"/>
          <p:cNvSpPr>
            <a:spLocks noChangeArrowheads="1"/>
          </p:cNvSpPr>
          <p:nvPr/>
        </p:nvSpPr>
        <p:spPr bwMode="auto">
          <a:xfrm>
            <a:off x="319680" y="3305148"/>
            <a:ext cx="1074240" cy="537176"/>
          </a:xfrm>
          <a:prstGeom prst="roundRect">
            <a:avLst>
              <a:gd name="adj" fmla="val 16667"/>
            </a:avLst>
          </a:prstGeom>
          <a:solidFill>
            <a:srgbClr val="666666"/>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40820" rIns="81639" bIns="40820" anchor="ctr"/>
          <a:lstStyle/>
          <a:p>
            <a:pPr algn="ct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sz="1500" b="1">
                <a:solidFill>
                  <a:srgbClr val="FFFFFF"/>
                </a:solidFill>
              </a:rPr>
              <a:t>Enterprise</a:t>
            </a:r>
          </a:p>
        </p:txBody>
      </p:sp>
      <p:sp>
        <p:nvSpPr>
          <p:cNvPr id="6152" name="AutoShape 8"/>
          <p:cNvSpPr>
            <a:spLocks noChangeArrowheads="1"/>
          </p:cNvSpPr>
          <p:nvPr/>
        </p:nvSpPr>
        <p:spPr bwMode="auto">
          <a:xfrm>
            <a:off x="319680" y="3958977"/>
            <a:ext cx="1074240" cy="537176"/>
          </a:xfrm>
          <a:prstGeom prst="roundRect">
            <a:avLst>
              <a:gd name="adj" fmla="val 16667"/>
            </a:avLst>
          </a:prstGeom>
          <a:solidFill>
            <a:srgbClr val="666666"/>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40820" rIns="81639" bIns="40820" anchor="ctr"/>
          <a:lstStyle/>
          <a:p>
            <a:pPr algn="ct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sz="1500" b="1">
                <a:solidFill>
                  <a:srgbClr val="FFFFFF"/>
                </a:solidFill>
              </a:rPr>
              <a:t>Online</a:t>
            </a:r>
          </a:p>
        </p:txBody>
      </p:sp>
      <p:sp>
        <p:nvSpPr>
          <p:cNvPr id="6153" name="AutoShape 9"/>
          <p:cNvSpPr>
            <a:spLocks noChangeArrowheads="1"/>
          </p:cNvSpPr>
          <p:nvPr/>
        </p:nvSpPr>
        <p:spPr bwMode="auto">
          <a:xfrm>
            <a:off x="319680" y="4611364"/>
            <a:ext cx="1074240" cy="537177"/>
          </a:xfrm>
          <a:prstGeom prst="roundRect">
            <a:avLst>
              <a:gd name="adj" fmla="val 16667"/>
            </a:avLst>
          </a:prstGeom>
          <a:solidFill>
            <a:srgbClr val="666666"/>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40820" rIns="81639" bIns="40820" anchor="ctr"/>
          <a:lstStyle/>
          <a:p>
            <a:pPr algn="ct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sz="1500" b="1">
                <a:solidFill>
                  <a:srgbClr val="FFFFFF"/>
                </a:solidFill>
              </a:rPr>
              <a:t>Origin</a:t>
            </a:r>
          </a:p>
        </p:txBody>
      </p:sp>
      <p:sp>
        <p:nvSpPr>
          <p:cNvPr id="6154" name="Oval 10"/>
          <p:cNvSpPr>
            <a:spLocks noChangeArrowheads="1"/>
          </p:cNvSpPr>
          <p:nvPr/>
        </p:nvSpPr>
        <p:spPr bwMode="auto">
          <a:xfrm>
            <a:off x="1501920" y="3970497"/>
            <a:ext cx="455040" cy="455088"/>
          </a:xfrm>
          <a:prstGeom prst="ellipse">
            <a:avLst/>
          </a:prstGeom>
          <a:solidFill>
            <a:srgbClr val="FFFF66"/>
          </a:solidFill>
          <a:ln w="36720">
            <a:solidFill>
              <a:srgbClr val="CCCC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6155" name="Oval 11"/>
          <p:cNvSpPr>
            <a:spLocks noChangeArrowheads="1"/>
          </p:cNvSpPr>
          <p:nvPr/>
        </p:nvSpPr>
        <p:spPr bwMode="auto">
          <a:xfrm>
            <a:off x="2514240" y="3905690"/>
            <a:ext cx="455040" cy="455088"/>
          </a:xfrm>
          <a:prstGeom prst="ellipse">
            <a:avLst/>
          </a:prstGeom>
          <a:solidFill>
            <a:srgbClr val="FFFF66"/>
          </a:solidFill>
          <a:ln>
            <a:noFill/>
          </a:ln>
          <a:effectLst/>
          <a:extLst>
            <a:ext uri="{91240B29-F687-4f45-9708-019B960494DF}">
              <a14:hiddenLine xmlns:a14="http://schemas.microsoft.com/office/drawing/2010/main" w="9525">
                <a:solidFill>
                  <a:srgbClr val="FFFF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6156" name="Oval 12"/>
          <p:cNvSpPr>
            <a:spLocks noChangeArrowheads="1"/>
          </p:cNvSpPr>
          <p:nvPr/>
        </p:nvSpPr>
        <p:spPr bwMode="auto">
          <a:xfrm>
            <a:off x="4734720" y="3643582"/>
            <a:ext cx="455040" cy="455088"/>
          </a:xfrm>
          <a:prstGeom prst="ellipse">
            <a:avLst/>
          </a:prstGeom>
          <a:solidFill>
            <a:srgbClr val="FFFF66">
              <a:alpha val="50000"/>
            </a:srgbClr>
          </a:solidFill>
          <a:ln w="54720">
            <a:solidFill>
              <a:srgbClr val="333333"/>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6157" name="Oval 13"/>
          <p:cNvSpPr>
            <a:spLocks noChangeArrowheads="1"/>
          </p:cNvSpPr>
          <p:nvPr/>
        </p:nvSpPr>
        <p:spPr bwMode="auto">
          <a:xfrm>
            <a:off x="3624480" y="3056001"/>
            <a:ext cx="455040" cy="455088"/>
          </a:xfrm>
          <a:prstGeom prst="ellipse">
            <a:avLst/>
          </a:prstGeom>
          <a:solidFill>
            <a:srgbClr val="EB613D">
              <a:alpha val="54999"/>
            </a:srgbClr>
          </a:solidFill>
          <a:ln>
            <a:noFill/>
          </a:ln>
          <a:effectLst/>
          <a:extLst>
            <a:ext uri="{91240B29-F687-4f45-9708-019B960494DF}">
              <a14:hiddenLine xmlns:a14="http://schemas.microsoft.com/office/drawing/2010/main" w="9525">
                <a:solidFill>
                  <a:srgbClr val="FFFF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6158" name="Oval 14"/>
          <p:cNvSpPr>
            <a:spLocks noChangeArrowheads="1"/>
          </p:cNvSpPr>
          <p:nvPr/>
        </p:nvSpPr>
        <p:spPr bwMode="auto">
          <a:xfrm>
            <a:off x="4734720" y="2795334"/>
            <a:ext cx="455040" cy="455088"/>
          </a:xfrm>
          <a:prstGeom prst="ellipse">
            <a:avLst/>
          </a:prstGeom>
          <a:solidFill>
            <a:srgbClr val="EB613D">
              <a:alpha val="54999"/>
            </a:srgbClr>
          </a:solidFill>
          <a:ln w="36720">
            <a:solidFill>
              <a:srgbClr val="4C4C4C"/>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6159" name="Oval 15"/>
          <p:cNvSpPr>
            <a:spLocks noChangeArrowheads="1"/>
          </p:cNvSpPr>
          <p:nvPr/>
        </p:nvSpPr>
        <p:spPr bwMode="auto">
          <a:xfrm>
            <a:off x="6465600" y="2108381"/>
            <a:ext cx="455040" cy="455088"/>
          </a:xfrm>
          <a:prstGeom prst="ellipse">
            <a:avLst/>
          </a:prstGeom>
          <a:solidFill>
            <a:srgbClr val="EB613D">
              <a:alpha val="54999"/>
            </a:srgbClr>
          </a:solidFill>
          <a:ln>
            <a:noFill/>
          </a:ln>
          <a:effectLst/>
          <a:extLst>
            <a:ext uri="{91240B29-F687-4f45-9708-019B960494DF}">
              <a14:hiddenLine xmlns:a14="http://schemas.microsoft.com/office/drawing/2010/main" w="9525">
                <a:solidFill>
                  <a:srgbClr val="FFFF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6160" name="Oval 16"/>
          <p:cNvSpPr>
            <a:spLocks noChangeArrowheads="1"/>
          </p:cNvSpPr>
          <p:nvPr/>
        </p:nvSpPr>
        <p:spPr bwMode="auto">
          <a:xfrm>
            <a:off x="4245120" y="4460149"/>
            <a:ext cx="455040" cy="455088"/>
          </a:xfrm>
          <a:prstGeom prst="ellipse">
            <a:avLst/>
          </a:prstGeom>
          <a:solidFill>
            <a:srgbClr val="3DEB3D">
              <a:alpha val="45000"/>
            </a:srgbClr>
          </a:solidFill>
          <a:ln>
            <a:noFill/>
          </a:ln>
          <a:effectLst/>
          <a:extLst>
            <a:ext uri="{91240B29-F687-4f45-9708-019B960494DF}">
              <a14:hiddenLine xmlns:a14="http://schemas.microsoft.com/office/drawing/2010/main" w="9525">
                <a:solidFill>
                  <a:srgbClr val="FFFF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6161" name="Oval 17"/>
          <p:cNvSpPr>
            <a:spLocks noChangeArrowheads="1"/>
          </p:cNvSpPr>
          <p:nvPr/>
        </p:nvSpPr>
        <p:spPr bwMode="auto">
          <a:xfrm>
            <a:off x="6497280" y="4101550"/>
            <a:ext cx="455040" cy="455088"/>
          </a:xfrm>
          <a:prstGeom prst="ellipse">
            <a:avLst/>
          </a:prstGeom>
          <a:solidFill>
            <a:srgbClr val="3DEB3D">
              <a:alpha val="45000"/>
            </a:srgbClr>
          </a:solidFill>
          <a:ln>
            <a:noFill/>
          </a:ln>
          <a:effectLst/>
          <a:extLst>
            <a:ext uri="{91240B29-F687-4f45-9708-019B960494DF}">
              <a14:hiddenLine xmlns:a14="http://schemas.microsoft.com/office/drawing/2010/main" w="9525">
                <a:solidFill>
                  <a:srgbClr val="FFFF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6162" name="Text Box 18"/>
          <p:cNvSpPr txBox="1">
            <a:spLocks noChangeArrowheads="1"/>
          </p:cNvSpPr>
          <p:nvPr/>
        </p:nvSpPr>
        <p:spPr bwMode="auto">
          <a:xfrm>
            <a:off x="3297600" y="856891"/>
            <a:ext cx="2652480" cy="4536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40820" rIns="81639" bIns="4082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r>
              <a:rPr lang="en-US" sz="1500" b="1"/>
              <a:t>OpenShift Enterprise 1.0</a:t>
            </a:r>
          </a:p>
          <a:p>
            <a:r>
              <a:rPr lang="en-US" sz="1200"/>
              <a:t>Origin Productization</a:t>
            </a:r>
          </a:p>
        </p:txBody>
      </p:sp>
      <p:sp>
        <p:nvSpPr>
          <p:cNvPr id="6163" name="Text Box 19"/>
          <p:cNvSpPr txBox="1">
            <a:spLocks noChangeArrowheads="1"/>
          </p:cNvSpPr>
          <p:nvPr/>
        </p:nvSpPr>
        <p:spPr bwMode="auto">
          <a:xfrm>
            <a:off x="3820320" y="1738263"/>
            <a:ext cx="995040" cy="518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40820" rIns="81639" bIns="4082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r>
              <a:rPr lang="en-US" sz="1100" b="1"/>
              <a:t>1.1</a:t>
            </a:r>
          </a:p>
          <a:p>
            <a:r>
              <a:rPr lang="en-US" sz="1000"/>
              <a:t>Fixes</a:t>
            </a:r>
          </a:p>
          <a:p>
            <a:r>
              <a:rPr lang="en-US" sz="1000"/>
              <a:t>Dev Console</a:t>
            </a:r>
          </a:p>
        </p:txBody>
      </p:sp>
      <p:sp>
        <p:nvSpPr>
          <p:cNvPr id="6164" name="Line 20"/>
          <p:cNvSpPr>
            <a:spLocks noChangeShapeType="1"/>
          </p:cNvSpPr>
          <p:nvPr/>
        </p:nvSpPr>
        <p:spPr bwMode="auto">
          <a:xfrm flipV="1">
            <a:off x="3840481" y="1805950"/>
            <a:ext cx="1440" cy="1251492"/>
          </a:xfrm>
          <a:prstGeom prst="line">
            <a:avLst/>
          </a:prstGeom>
          <a:noFill/>
          <a:ln w="36720">
            <a:solidFill>
              <a:srgbClr val="EB613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6165" name="Line 21"/>
          <p:cNvSpPr>
            <a:spLocks noChangeShapeType="1"/>
          </p:cNvSpPr>
          <p:nvPr/>
        </p:nvSpPr>
        <p:spPr bwMode="auto">
          <a:xfrm flipV="1">
            <a:off x="4950720" y="1830433"/>
            <a:ext cx="12960" cy="966341"/>
          </a:xfrm>
          <a:prstGeom prst="line">
            <a:avLst/>
          </a:prstGeom>
          <a:noFill/>
          <a:ln w="36720">
            <a:solidFill>
              <a:srgbClr val="4C4C4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6166" name="Line 22"/>
          <p:cNvSpPr>
            <a:spLocks noChangeShapeType="1"/>
          </p:cNvSpPr>
          <p:nvPr/>
        </p:nvSpPr>
        <p:spPr bwMode="auto">
          <a:xfrm flipV="1">
            <a:off x="6660000" y="943300"/>
            <a:ext cx="4320" cy="1166522"/>
          </a:xfrm>
          <a:prstGeom prst="line">
            <a:avLst/>
          </a:prstGeom>
          <a:noFill/>
          <a:ln w="36720">
            <a:solidFill>
              <a:srgbClr val="EB613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6167" name="Line 23"/>
          <p:cNvSpPr>
            <a:spLocks noChangeShapeType="1"/>
          </p:cNvSpPr>
          <p:nvPr/>
        </p:nvSpPr>
        <p:spPr bwMode="auto">
          <a:xfrm flipV="1">
            <a:off x="4950720" y="4098670"/>
            <a:ext cx="11520" cy="1539522"/>
          </a:xfrm>
          <a:prstGeom prst="line">
            <a:avLst/>
          </a:prstGeom>
          <a:noFill/>
          <a:ln w="54720">
            <a:solidFill>
              <a:srgbClr val="33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6168" name="Text Box 24"/>
          <p:cNvSpPr txBox="1">
            <a:spLocks noChangeArrowheads="1"/>
          </p:cNvSpPr>
          <p:nvPr/>
        </p:nvSpPr>
        <p:spPr bwMode="auto">
          <a:xfrm>
            <a:off x="4930560" y="1738264"/>
            <a:ext cx="1762560" cy="6595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40820" rIns="81639" bIns="4082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r>
              <a:rPr lang="en-US" sz="1100" b="1"/>
              <a:t>1.2</a:t>
            </a:r>
          </a:p>
          <a:p>
            <a:r>
              <a:rPr lang="en-US" sz="1000"/>
              <a:t>Websockets</a:t>
            </a:r>
          </a:p>
          <a:p>
            <a:r>
              <a:rPr lang="en-US" sz="1000"/>
              <a:t>New Cartridge</a:t>
            </a:r>
          </a:p>
          <a:p>
            <a:endParaRPr lang="en-US" sz="1000"/>
          </a:p>
        </p:txBody>
      </p:sp>
      <p:sp>
        <p:nvSpPr>
          <p:cNvPr id="6169" name="Text Box 25"/>
          <p:cNvSpPr txBox="1">
            <a:spLocks noChangeArrowheads="1"/>
          </p:cNvSpPr>
          <p:nvPr/>
        </p:nvSpPr>
        <p:spPr bwMode="auto">
          <a:xfrm>
            <a:off x="6661440" y="856891"/>
            <a:ext cx="1762560" cy="6984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40820" rIns="81639" bIns="4082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r>
              <a:rPr lang="en-US" b="1"/>
              <a:t>2.0</a:t>
            </a:r>
          </a:p>
          <a:p>
            <a:r>
              <a:rPr lang="en-US" sz="1400"/>
              <a:t>PaaS Admin</a:t>
            </a:r>
          </a:p>
          <a:p>
            <a:r>
              <a:rPr lang="en-US" sz="1400"/>
              <a:t>Console</a:t>
            </a:r>
          </a:p>
        </p:txBody>
      </p:sp>
      <p:sp>
        <p:nvSpPr>
          <p:cNvPr id="6170" name="Text Box 26"/>
          <p:cNvSpPr txBox="1">
            <a:spLocks noChangeArrowheads="1"/>
          </p:cNvSpPr>
          <p:nvPr/>
        </p:nvSpPr>
        <p:spPr bwMode="auto">
          <a:xfrm>
            <a:off x="4949280" y="5069332"/>
            <a:ext cx="1975680" cy="6466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40820" rIns="81639" bIns="4082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r>
              <a:rPr lang="en-US" sz="1500" b="1"/>
              <a:t>Full Service GA</a:t>
            </a:r>
          </a:p>
          <a:p>
            <a:r>
              <a:rPr lang="en-US" sz="1300"/>
              <a:t>Pay per use + Add-ons</a:t>
            </a:r>
          </a:p>
          <a:p>
            <a:r>
              <a:rPr lang="en-US" sz="1300" b="1"/>
              <a:t>Partners II</a:t>
            </a:r>
          </a:p>
        </p:txBody>
      </p:sp>
      <p:sp>
        <p:nvSpPr>
          <p:cNvPr id="6171" name="Line 27"/>
          <p:cNvSpPr>
            <a:spLocks noChangeShapeType="1"/>
          </p:cNvSpPr>
          <p:nvPr/>
        </p:nvSpPr>
        <p:spPr bwMode="auto">
          <a:xfrm flipV="1">
            <a:off x="4461120" y="4913796"/>
            <a:ext cx="11520" cy="756080"/>
          </a:xfrm>
          <a:prstGeom prst="line">
            <a:avLst/>
          </a:prstGeom>
          <a:noFill/>
          <a:ln w="36720">
            <a:solidFill>
              <a:srgbClr val="33CC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6172" name="Line 28"/>
          <p:cNvSpPr>
            <a:spLocks noChangeShapeType="1"/>
          </p:cNvSpPr>
          <p:nvPr/>
        </p:nvSpPr>
        <p:spPr bwMode="auto">
          <a:xfrm flipV="1">
            <a:off x="6714721" y="4555199"/>
            <a:ext cx="1440" cy="581821"/>
          </a:xfrm>
          <a:prstGeom prst="line">
            <a:avLst/>
          </a:prstGeom>
          <a:noFill/>
          <a:ln w="36720">
            <a:solidFill>
              <a:srgbClr val="33CC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6173" name="Line 29"/>
          <p:cNvSpPr>
            <a:spLocks noChangeShapeType="1"/>
          </p:cNvSpPr>
          <p:nvPr/>
        </p:nvSpPr>
        <p:spPr bwMode="auto">
          <a:xfrm flipV="1">
            <a:off x="2730241" y="1191006"/>
            <a:ext cx="44640" cy="2716125"/>
          </a:xfrm>
          <a:prstGeom prst="line">
            <a:avLst/>
          </a:prstGeom>
          <a:noFill/>
          <a:ln w="36720">
            <a:solidFill>
              <a:srgbClr val="E6E64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6174" name="Line 30"/>
          <p:cNvSpPr>
            <a:spLocks noChangeShapeType="1"/>
          </p:cNvSpPr>
          <p:nvPr/>
        </p:nvSpPr>
        <p:spPr bwMode="auto">
          <a:xfrm flipV="1">
            <a:off x="1717920" y="1925483"/>
            <a:ext cx="11520" cy="2046454"/>
          </a:xfrm>
          <a:prstGeom prst="line">
            <a:avLst/>
          </a:prstGeom>
          <a:noFill/>
          <a:ln w="36720">
            <a:solidFill>
              <a:srgbClr val="CC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6175" name="Text Box 31"/>
          <p:cNvSpPr txBox="1">
            <a:spLocks noChangeArrowheads="1"/>
          </p:cNvSpPr>
          <p:nvPr/>
        </p:nvSpPr>
        <p:spPr bwMode="auto">
          <a:xfrm>
            <a:off x="6713280" y="4939719"/>
            <a:ext cx="1975680" cy="2621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40820" rIns="81639" bIns="4082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r>
              <a:rPr lang="en-US" sz="1300">
                <a:solidFill>
                  <a:srgbClr val="666666"/>
                </a:solidFill>
              </a:rPr>
              <a:t>Community Maturity</a:t>
            </a:r>
          </a:p>
        </p:txBody>
      </p:sp>
      <p:sp>
        <p:nvSpPr>
          <p:cNvPr id="6176" name="Text Box 32"/>
          <p:cNvSpPr txBox="1">
            <a:spLocks noChangeArrowheads="1"/>
          </p:cNvSpPr>
          <p:nvPr/>
        </p:nvSpPr>
        <p:spPr bwMode="auto">
          <a:xfrm>
            <a:off x="3525120" y="5183105"/>
            <a:ext cx="963360" cy="542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40820" rIns="81639" bIns="4082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algn="r"/>
            <a:r>
              <a:rPr lang="en-US" sz="1100">
                <a:solidFill>
                  <a:srgbClr val="666666"/>
                </a:solidFill>
              </a:rPr>
              <a:t>Advanced</a:t>
            </a:r>
          </a:p>
          <a:p>
            <a:pPr algn="r"/>
            <a:r>
              <a:rPr lang="en-US" sz="1100">
                <a:solidFill>
                  <a:srgbClr val="666666"/>
                </a:solidFill>
              </a:rPr>
              <a:t>Cartridge</a:t>
            </a:r>
          </a:p>
          <a:p>
            <a:pPr algn="r"/>
            <a:r>
              <a:rPr lang="en-US" sz="1100">
                <a:solidFill>
                  <a:srgbClr val="666666"/>
                </a:solidFill>
              </a:rPr>
              <a:t>Spec</a:t>
            </a:r>
          </a:p>
        </p:txBody>
      </p:sp>
      <p:sp>
        <p:nvSpPr>
          <p:cNvPr id="6177" name="Text Box 33"/>
          <p:cNvSpPr txBox="1">
            <a:spLocks noChangeArrowheads="1"/>
          </p:cNvSpPr>
          <p:nvPr/>
        </p:nvSpPr>
        <p:spPr bwMode="auto">
          <a:xfrm>
            <a:off x="243360" y="5312719"/>
            <a:ext cx="1975680" cy="4162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40820" rIns="81639" bIns="4082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algn="r"/>
            <a:r>
              <a:rPr lang="en-US" sz="1200"/>
              <a:t>Project</a:t>
            </a:r>
          </a:p>
          <a:p>
            <a:pPr algn="r"/>
            <a:r>
              <a:rPr lang="en-US" sz="1200"/>
              <a:t>Launched</a:t>
            </a:r>
          </a:p>
        </p:txBody>
      </p:sp>
      <p:sp>
        <p:nvSpPr>
          <p:cNvPr id="6178" name="Text Box 34"/>
          <p:cNvSpPr txBox="1">
            <a:spLocks noChangeArrowheads="1"/>
          </p:cNvSpPr>
          <p:nvPr/>
        </p:nvSpPr>
        <p:spPr bwMode="auto">
          <a:xfrm>
            <a:off x="799200" y="1131959"/>
            <a:ext cx="1975680" cy="7488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40820" rIns="81639" bIns="4082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algn="r"/>
            <a:r>
              <a:rPr lang="en-US" sz="1200">
                <a:solidFill>
                  <a:srgbClr val="666666"/>
                </a:solidFill>
              </a:rPr>
              <a:t>Crossed the</a:t>
            </a:r>
          </a:p>
          <a:p>
            <a:pPr algn="r"/>
            <a:r>
              <a:rPr lang="en-US" sz="1200">
                <a:solidFill>
                  <a:srgbClr val="666666"/>
                </a:solidFill>
              </a:rPr>
              <a:t>100K apps mark</a:t>
            </a:r>
          </a:p>
          <a:p>
            <a:pPr algn="r"/>
            <a:endParaRPr lang="en-US" sz="1200">
              <a:solidFill>
                <a:srgbClr val="666666"/>
              </a:solidFill>
            </a:endParaRPr>
          </a:p>
          <a:p>
            <a:pPr algn="r"/>
            <a:endParaRPr lang="en-US" sz="1200">
              <a:solidFill>
                <a:srgbClr val="666666"/>
              </a:solidFill>
            </a:endParaRPr>
          </a:p>
        </p:txBody>
      </p:sp>
      <p:sp>
        <p:nvSpPr>
          <p:cNvPr id="6179" name="Text Box 35"/>
          <p:cNvSpPr txBox="1">
            <a:spLocks noChangeArrowheads="1"/>
          </p:cNvSpPr>
          <p:nvPr/>
        </p:nvSpPr>
        <p:spPr bwMode="auto">
          <a:xfrm>
            <a:off x="1717921" y="1833314"/>
            <a:ext cx="1337760" cy="6466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40820" rIns="81639" bIns="4082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r>
              <a:rPr lang="en-US" sz="1400" b="1"/>
              <a:t>Developer Preview</a:t>
            </a:r>
          </a:p>
          <a:p>
            <a:r>
              <a:rPr lang="en-US" sz="1300"/>
              <a:t>Launched</a:t>
            </a:r>
          </a:p>
        </p:txBody>
      </p:sp>
      <p:pic>
        <p:nvPicPr>
          <p:cNvPr id="6180" name="Picture 36"/>
          <p:cNvPicPr>
            <a:picLocks noChangeAspect="1" noChangeArrowheads="1"/>
          </p:cNvPicPr>
          <p:nvPr/>
        </p:nvPicPr>
        <p:blipFill>
          <a:blip r:embed="rId3">
            <a:extLst>
              <a:ext uri="{28A0092B-C50C-407E-A947-70E740481C1C}">
                <a14:useLocalDpi xmlns:a14="http://schemas.microsoft.com/office/drawing/2010/main" val="0"/>
              </a:ext>
            </a:extLst>
          </a:blip>
          <a:srcRect l="39404" t="40114" r="39818" b="40114"/>
          <a:stretch>
            <a:fillRect/>
          </a:stretch>
        </p:blipFill>
        <p:spPr bwMode="auto">
          <a:xfrm>
            <a:off x="430561" y="2246636"/>
            <a:ext cx="895680" cy="845369"/>
          </a:xfrm>
          <a:prstGeom prst="rect">
            <a:avLst/>
          </a:prstGeom>
          <a:noFill/>
          <a:ln>
            <a:noFill/>
          </a:ln>
          <a:effectLst/>
          <a:extLst>
            <a:ext uri="{909E8E84-426E-40dd-AFC4-6F175D3DCCD1}">
              <a14:hiddenFill xmlns:a14="http://schemas.microsoft.com/office/drawing/2010/main">
                <a:blipFill dpi="0" rotWithShape="0">
                  <a:blip/>
                  <a:srcRect l="39404" t="40114" r="39818" b="40114"/>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181" name="Text Box 37"/>
          <p:cNvSpPr txBox="1">
            <a:spLocks noChangeArrowheads="1"/>
          </p:cNvSpPr>
          <p:nvPr/>
        </p:nvSpPr>
        <p:spPr bwMode="auto">
          <a:xfrm>
            <a:off x="319681" y="2996955"/>
            <a:ext cx="1087200" cy="2621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40820" rIns="81639" bIns="4082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r>
              <a:rPr lang="en-US" sz="1300" b="1"/>
              <a:t>OPEN</a:t>
            </a:r>
            <a:r>
              <a:rPr lang="en-US" sz="1300"/>
              <a:t>SHIFT</a:t>
            </a:r>
          </a:p>
        </p:txBody>
      </p:sp>
      <p:sp>
        <p:nvSpPr>
          <p:cNvPr id="6182" name="AutoShape 38"/>
          <p:cNvSpPr>
            <a:spLocks noChangeArrowheads="1"/>
          </p:cNvSpPr>
          <p:nvPr/>
        </p:nvSpPr>
        <p:spPr bwMode="auto">
          <a:xfrm>
            <a:off x="243360" y="2219274"/>
            <a:ext cx="1219680" cy="3012796"/>
          </a:xfrm>
          <a:prstGeom prst="roundRect">
            <a:avLst>
              <a:gd name="adj" fmla="val 6690"/>
            </a:avLst>
          </a:prstGeom>
          <a:noFill/>
          <a:ln w="9525">
            <a:solidFill>
              <a:srgbClr val="CC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6183" name="Text Box 39"/>
          <p:cNvSpPr txBox="1">
            <a:spLocks noChangeArrowheads="1"/>
          </p:cNvSpPr>
          <p:nvPr/>
        </p:nvSpPr>
        <p:spPr bwMode="auto">
          <a:xfrm>
            <a:off x="1991520" y="333144"/>
            <a:ext cx="5230080"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40820" rIns="81639" bIns="4082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algn="ctr"/>
            <a:r>
              <a:rPr lang="en-US" sz="2200" b="1" dirty="0"/>
              <a:t>OpenShift 2011-2013 Roadmap</a:t>
            </a:r>
          </a:p>
        </p:txBody>
      </p:sp>
      <p:sp>
        <p:nvSpPr>
          <p:cNvPr id="6184" name="Rectangle 40"/>
          <p:cNvSpPr>
            <a:spLocks noChangeArrowheads="1"/>
          </p:cNvSpPr>
          <p:nvPr/>
        </p:nvSpPr>
        <p:spPr bwMode="auto">
          <a:xfrm>
            <a:off x="2076480" y="5897420"/>
            <a:ext cx="1333440" cy="292350"/>
          </a:xfrm>
          <a:prstGeom prst="rect">
            <a:avLst/>
          </a:prstGeom>
          <a:solidFill>
            <a:srgbClr val="99CCFF"/>
          </a:solidFill>
          <a:ln>
            <a:noFill/>
          </a:ln>
          <a:effectLst/>
          <a:extLst>
            <a:ext uri="{91240B29-F687-4f45-9708-019B960494DF}">
              <a14:hiddenLine xmlns:a14="http://schemas.microsoft.com/office/drawing/2010/main" w="9525">
                <a:solidFill>
                  <a:srgbClr val="C0C0C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40820" rIns="81639" bIns="40820" anchor="ctr"/>
          <a:lstStyle/>
          <a:p>
            <a:pPr algn="ct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sz="1100">
                <a:solidFill>
                  <a:srgbClr val="FFFFFF"/>
                </a:solidFill>
              </a:rPr>
              <a:t>2012</a:t>
            </a:r>
          </a:p>
        </p:txBody>
      </p:sp>
      <p:sp>
        <p:nvSpPr>
          <p:cNvPr id="6185" name="Rectangle 41"/>
          <p:cNvSpPr>
            <a:spLocks noChangeArrowheads="1"/>
          </p:cNvSpPr>
          <p:nvPr/>
        </p:nvSpPr>
        <p:spPr bwMode="auto">
          <a:xfrm>
            <a:off x="1428480" y="5897420"/>
            <a:ext cx="548640" cy="292350"/>
          </a:xfrm>
          <a:prstGeom prst="rect">
            <a:avLst/>
          </a:prstGeom>
          <a:solidFill>
            <a:srgbClr val="99CCFF"/>
          </a:solidFill>
          <a:ln>
            <a:noFill/>
          </a:ln>
          <a:effectLst/>
          <a:extLst>
            <a:ext uri="{91240B29-F687-4f45-9708-019B960494DF}">
              <a14:hiddenLine xmlns:a14="http://schemas.microsoft.com/office/drawing/2010/main" w="9525">
                <a:solidFill>
                  <a:srgbClr val="C0C0C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40820" rIns="81639" bIns="40820" anchor="ctr"/>
          <a:lstStyle/>
          <a:p>
            <a:pPr algn="ct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sz="1200">
                <a:solidFill>
                  <a:srgbClr val="FFFFFF"/>
                </a:solidFill>
              </a:rPr>
              <a:t>2011</a:t>
            </a:r>
          </a:p>
        </p:txBody>
      </p:sp>
      <p:sp>
        <p:nvSpPr>
          <p:cNvPr id="6186" name="Rectangle 42"/>
          <p:cNvSpPr>
            <a:spLocks noChangeArrowheads="1"/>
          </p:cNvSpPr>
          <p:nvPr/>
        </p:nvSpPr>
        <p:spPr bwMode="auto">
          <a:xfrm>
            <a:off x="3509281" y="5897420"/>
            <a:ext cx="3631680" cy="292350"/>
          </a:xfrm>
          <a:prstGeom prst="rect">
            <a:avLst/>
          </a:prstGeom>
          <a:solidFill>
            <a:srgbClr val="99CCFF"/>
          </a:solidFill>
          <a:ln>
            <a:noFill/>
          </a:ln>
          <a:effectLst/>
          <a:extLst>
            <a:ext uri="{91240B29-F687-4f45-9708-019B960494DF}">
              <a14:hiddenLine xmlns:a14="http://schemas.microsoft.com/office/drawing/2010/main" w="9525">
                <a:solidFill>
                  <a:srgbClr val="C0C0C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40820" rIns="81639" bIns="40820" anchor="ctr"/>
          <a:lstStyle/>
          <a:p>
            <a:pPr algn="ct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sz="1200">
                <a:solidFill>
                  <a:srgbClr val="FFFFFF"/>
                </a:solidFill>
              </a:rPr>
              <a:t>2013</a:t>
            </a:r>
          </a:p>
        </p:txBody>
      </p:sp>
      <p:sp>
        <p:nvSpPr>
          <p:cNvPr id="6187" name="Line 43"/>
          <p:cNvSpPr>
            <a:spLocks noChangeShapeType="1"/>
          </p:cNvSpPr>
          <p:nvPr/>
        </p:nvSpPr>
        <p:spPr bwMode="auto">
          <a:xfrm flipV="1">
            <a:off x="3693601" y="3058881"/>
            <a:ext cx="14400" cy="3130889"/>
          </a:xfrm>
          <a:prstGeom prst="line">
            <a:avLst/>
          </a:prstGeom>
          <a:noFill/>
          <a:ln w="54720">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6188" name="AutoShape 44"/>
          <p:cNvSpPr>
            <a:spLocks noChangeArrowheads="1"/>
          </p:cNvSpPr>
          <p:nvPr/>
        </p:nvSpPr>
        <p:spPr bwMode="auto">
          <a:xfrm>
            <a:off x="7070400" y="2106942"/>
            <a:ext cx="1918080" cy="1355182"/>
          </a:xfrm>
          <a:prstGeom prst="roundRect">
            <a:avLst>
              <a:gd name="adj" fmla="val 6718"/>
            </a:avLst>
          </a:prstGeom>
          <a:solidFill>
            <a:srgbClr val="CFE7F5">
              <a:alpha val="50000"/>
            </a:srgbClr>
          </a:solidFill>
          <a:ln w="9525">
            <a:solidFill>
              <a:srgbClr val="99CC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40820" rIns="81639" bIns="40820" anchor="ct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sz="1400" b="1">
                <a:solidFill>
                  <a:srgbClr val="000000"/>
                </a:solidFill>
              </a:rPr>
              <a:t>More Investment on:</a:t>
            </a:r>
          </a:p>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sz="1100">
                <a:solidFill>
                  <a:srgbClr val="000000"/>
                </a:solidFill>
              </a:rPr>
              <a:t>-Advanced DB &amp; FS Scaling</a:t>
            </a:r>
          </a:p>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sz="1100">
                <a:solidFill>
                  <a:srgbClr val="000000"/>
                </a:solidFill>
              </a:rPr>
              <a:t>-Visibility and Management</a:t>
            </a:r>
          </a:p>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sz="1100">
                <a:solidFill>
                  <a:srgbClr val="000000"/>
                </a:solidFill>
              </a:rPr>
              <a:t>-Governance &amp; Charge-back</a:t>
            </a:r>
          </a:p>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sz="1100">
                <a:solidFill>
                  <a:srgbClr val="000000"/>
                </a:solidFill>
              </a:rPr>
              <a:t>-ALCM Improvements</a:t>
            </a:r>
          </a:p>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sz="1100">
                <a:solidFill>
                  <a:srgbClr val="000000"/>
                </a:solidFill>
              </a:rPr>
              <a:t>-More IaaSs &amp; Cartridges</a:t>
            </a:r>
          </a:p>
        </p:txBody>
      </p:sp>
      <p:sp>
        <p:nvSpPr>
          <p:cNvPr id="6189" name="Line 45"/>
          <p:cNvSpPr>
            <a:spLocks noChangeShapeType="1"/>
          </p:cNvSpPr>
          <p:nvPr/>
        </p:nvSpPr>
        <p:spPr bwMode="auto">
          <a:xfrm flipV="1">
            <a:off x="3219841" y="943300"/>
            <a:ext cx="10080" cy="2178948"/>
          </a:xfrm>
          <a:prstGeom prst="line">
            <a:avLst/>
          </a:prstGeom>
          <a:noFill/>
          <a:ln w="36720">
            <a:solidFill>
              <a:srgbClr val="EB613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6190" name="Oval 46"/>
          <p:cNvSpPr>
            <a:spLocks noChangeArrowheads="1"/>
          </p:cNvSpPr>
          <p:nvPr/>
        </p:nvSpPr>
        <p:spPr bwMode="auto">
          <a:xfrm>
            <a:off x="5649120" y="2501543"/>
            <a:ext cx="455040" cy="455088"/>
          </a:xfrm>
          <a:prstGeom prst="ellipse">
            <a:avLst/>
          </a:prstGeom>
          <a:solidFill>
            <a:srgbClr val="EB613D">
              <a:alpha val="54999"/>
            </a:srgbClr>
          </a:solidFill>
          <a:ln>
            <a:noFill/>
          </a:ln>
          <a:effectLst/>
          <a:extLst>
            <a:ext uri="{91240B29-F687-4f45-9708-019B960494DF}">
              <a14:hiddenLine xmlns:a14="http://schemas.microsoft.com/office/drawing/2010/main" w="9525">
                <a:solidFill>
                  <a:srgbClr val="FFFF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6191" name="Line 47"/>
          <p:cNvSpPr>
            <a:spLocks noChangeShapeType="1"/>
          </p:cNvSpPr>
          <p:nvPr/>
        </p:nvSpPr>
        <p:spPr bwMode="auto">
          <a:xfrm flipV="1">
            <a:off x="5844960" y="1336461"/>
            <a:ext cx="4320" cy="1166522"/>
          </a:xfrm>
          <a:prstGeom prst="line">
            <a:avLst/>
          </a:prstGeom>
          <a:noFill/>
          <a:ln w="36720">
            <a:solidFill>
              <a:srgbClr val="EB613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6192" name="Text Box 48"/>
          <p:cNvSpPr txBox="1">
            <a:spLocks noChangeArrowheads="1"/>
          </p:cNvSpPr>
          <p:nvPr/>
        </p:nvSpPr>
        <p:spPr bwMode="auto">
          <a:xfrm>
            <a:off x="4101120" y="1273094"/>
            <a:ext cx="1762560" cy="5054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40820" rIns="81639" bIns="4082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algn="r"/>
            <a:r>
              <a:rPr lang="en-US" sz="1100" b="1"/>
              <a:t>1.3</a:t>
            </a:r>
          </a:p>
          <a:p>
            <a:pPr algn="r"/>
            <a:r>
              <a:rPr lang="en-US" sz="1000"/>
              <a:t>Admin Console(Preview)</a:t>
            </a:r>
          </a:p>
          <a:p>
            <a:pPr algn="r"/>
            <a:r>
              <a:rPr lang="en-US" sz="1000" b="1"/>
              <a:t> </a:t>
            </a:r>
            <a:r>
              <a:rPr lang="en-US" sz="1000"/>
              <a:t>Cartridge Updates</a:t>
            </a:r>
          </a:p>
        </p:txBody>
      </p:sp>
      <p:sp>
        <p:nvSpPr>
          <p:cNvPr id="6193" name="Oval 49"/>
          <p:cNvSpPr>
            <a:spLocks noChangeArrowheads="1"/>
          </p:cNvSpPr>
          <p:nvPr/>
        </p:nvSpPr>
        <p:spPr bwMode="auto">
          <a:xfrm>
            <a:off x="3003840" y="3153931"/>
            <a:ext cx="455040" cy="455088"/>
          </a:xfrm>
          <a:prstGeom prst="ellipse">
            <a:avLst/>
          </a:prstGeom>
          <a:solidFill>
            <a:srgbClr val="EB613D">
              <a:alpha val="54999"/>
            </a:srgbClr>
          </a:solidFill>
          <a:ln>
            <a:noFill/>
          </a:ln>
          <a:effectLst/>
          <a:extLst>
            <a:ext uri="{91240B29-F687-4f45-9708-019B960494DF}">
              <a14:hiddenLine xmlns:a14="http://schemas.microsoft.com/office/drawing/2010/main" w="9525">
                <a:solidFill>
                  <a:srgbClr val="FFFF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6194" name="Oval 50"/>
          <p:cNvSpPr>
            <a:spLocks noChangeArrowheads="1"/>
          </p:cNvSpPr>
          <p:nvPr/>
        </p:nvSpPr>
        <p:spPr bwMode="auto">
          <a:xfrm>
            <a:off x="5453280" y="3480846"/>
            <a:ext cx="455040" cy="455088"/>
          </a:xfrm>
          <a:prstGeom prst="ellipse">
            <a:avLst/>
          </a:prstGeom>
          <a:solidFill>
            <a:srgbClr val="FFFF66">
              <a:alpha val="50000"/>
            </a:srgbClr>
          </a:solidFill>
          <a:ln w="18360">
            <a:solidFill>
              <a:srgbClr val="E6E64C"/>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6195" name="Line 51"/>
          <p:cNvSpPr>
            <a:spLocks noChangeShapeType="1"/>
          </p:cNvSpPr>
          <p:nvPr/>
        </p:nvSpPr>
        <p:spPr bwMode="auto">
          <a:xfrm flipV="1">
            <a:off x="5660641" y="3176974"/>
            <a:ext cx="8640" cy="299551"/>
          </a:xfrm>
          <a:prstGeom prst="line">
            <a:avLst/>
          </a:prstGeom>
          <a:noFill/>
          <a:ln w="36720">
            <a:solidFill>
              <a:srgbClr val="E6E64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6196" name="Oval 52"/>
          <p:cNvSpPr>
            <a:spLocks noChangeArrowheads="1"/>
          </p:cNvSpPr>
          <p:nvPr/>
        </p:nvSpPr>
        <p:spPr bwMode="auto">
          <a:xfrm>
            <a:off x="4245120" y="3709829"/>
            <a:ext cx="455040" cy="455088"/>
          </a:xfrm>
          <a:prstGeom prst="ellipse">
            <a:avLst/>
          </a:prstGeom>
          <a:solidFill>
            <a:srgbClr val="FFFF66">
              <a:alpha val="50000"/>
            </a:srgbClr>
          </a:solidFill>
          <a:ln w="18360">
            <a:solidFill>
              <a:srgbClr val="E6E64C"/>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6197" name="Line 53"/>
          <p:cNvSpPr>
            <a:spLocks noChangeShapeType="1"/>
          </p:cNvSpPr>
          <p:nvPr/>
        </p:nvSpPr>
        <p:spPr bwMode="auto">
          <a:xfrm flipV="1">
            <a:off x="2207520" y="5056372"/>
            <a:ext cx="5760" cy="613504"/>
          </a:xfrm>
          <a:prstGeom prst="line">
            <a:avLst/>
          </a:prstGeom>
          <a:noFill/>
          <a:ln w="36720">
            <a:solidFill>
              <a:srgbClr val="33CC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6198" name="Oval 54"/>
          <p:cNvSpPr>
            <a:spLocks noChangeArrowheads="1"/>
          </p:cNvSpPr>
          <p:nvPr/>
        </p:nvSpPr>
        <p:spPr bwMode="auto">
          <a:xfrm>
            <a:off x="1991520" y="4624326"/>
            <a:ext cx="455040" cy="455088"/>
          </a:xfrm>
          <a:prstGeom prst="ellipse">
            <a:avLst/>
          </a:prstGeom>
          <a:solidFill>
            <a:srgbClr val="3DEB3D">
              <a:alpha val="45000"/>
            </a:srgbClr>
          </a:solidFill>
          <a:ln>
            <a:noFill/>
          </a:ln>
          <a:effectLst/>
          <a:extLst>
            <a:ext uri="{91240B29-F687-4f45-9708-019B960494DF}">
              <a14:hiddenLine xmlns:a14="http://schemas.microsoft.com/office/drawing/2010/main" w="9525">
                <a:solidFill>
                  <a:srgbClr val="FFFF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6199" name="Line 55"/>
          <p:cNvSpPr>
            <a:spLocks noChangeShapeType="1"/>
          </p:cNvSpPr>
          <p:nvPr/>
        </p:nvSpPr>
        <p:spPr bwMode="auto">
          <a:xfrm flipH="1" flipV="1">
            <a:off x="4481280" y="3463564"/>
            <a:ext cx="5760" cy="240505"/>
          </a:xfrm>
          <a:prstGeom prst="line">
            <a:avLst/>
          </a:prstGeom>
          <a:noFill/>
          <a:ln w="36720">
            <a:solidFill>
              <a:srgbClr val="E6E64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6200" name="Oval 56"/>
          <p:cNvSpPr>
            <a:spLocks noChangeArrowheads="1"/>
          </p:cNvSpPr>
          <p:nvPr/>
        </p:nvSpPr>
        <p:spPr bwMode="auto">
          <a:xfrm>
            <a:off x="4245120" y="2924947"/>
            <a:ext cx="455040" cy="455088"/>
          </a:xfrm>
          <a:prstGeom prst="ellipse">
            <a:avLst/>
          </a:prstGeom>
          <a:solidFill>
            <a:srgbClr val="EB613D">
              <a:alpha val="54999"/>
            </a:srgbClr>
          </a:solidFill>
          <a:ln>
            <a:noFill/>
          </a:ln>
          <a:effectLst/>
          <a:extLst>
            <a:ext uri="{91240B29-F687-4f45-9708-019B960494DF}">
              <a14:hiddenLine xmlns:a14="http://schemas.microsoft.com/office/drawing/2010/main" w="9525">
                <a:solidFill>
                  <a:srgbClr val="FFFF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6201" name="Text Box 57"/>
          <p:cNvSpPr txBox="1">
            <a:spLocks noChangeArrowheads="1"/>
          </p:cNvSpPr>
          <p:nvPr/>
        </p:nvSpPr>
        <p:spPr bwMode="auto">
          <a:xfrm>
            <a:off x="4459681" y="3392997"/>
            <a:ext cx="963360" cy="2160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40820" rIns="81639" bIns="4082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r>
              <a:rPr lang="en-US" sz="1000">
                <a:solidFill>
                  <a:srgbClr val="666666"/>
                </a:solidFill>
              </a:rPr>
              <a:t>Partners I</a:t>
            </a:r>
          </a:p>
        </p:txBody>
      </p:sp>
      <p:sp>
        <p:nvSpPr>
          <p:cNvPr id="6202" name="Text Box 58"/>
          <p:cNvSpPr txBox="1">
            <a:spLocks noChangeArrowheads="1"/>
          </p:cNvSpPr>
          <p:nvPr/>
        </p:nvSpPr>
        <p:spPr bwMode="auto">
          <a:xfrm>
            <a:off x="5649121" y="3093445"/>
            <a:ext cx="963360" cy="2160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40820" rIns="81639" bIns="4082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r>
              <a:rPr lang="en-US" sz="1000">
                <a:solidFill>
                  <a:srgbClr val="666666"/>
                </a:solidFill>
              </a:rPr>
              <a:t>Partners III</a:t>
            </a:r>
          </a:p>
        </p:txBody>
      </p:sp>
      <p:sp>
        <p:nvSpPr>
          <p:cNvPr id="6203" name="Line 59"/>
          <p:cNvSpPr>
            <a:spLocks noChangeShapeType="1"/>
          </p:cNvSpPr>
          <p:nvPr/>
        </p:nvSpPr>
        <p:spPr bwMode="auto">
          <a:xfrm flipH="1" flipV="1">
            <a:off x="4459680" y="2393532"/>
            <a:ext cx="5760" cy="538617"/>
          </a:xfrm>
          <a:prstGeom prst="line">
            <a:avLst/>
          </a:prstGeom>
          <a:noFill/>
          <a:ln w="36720">
            <a:solidFill>
              <a:srgbClr val="EB613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6204" name="Text Box 60"/>
          <p:cNvSpPr txBox="1">
            <a:spLocks noChangeArrowheads="1"/>
          </p:cNvSpPr>
          <p:nvPr/>
        </p:nvSpPr>
        <p:spPr bwMode="auto">
          <a:xfrm>
            <a:off x="3526561" y="2341686"/>
            <a:ext cx="963360" cy="2160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40820" rIns="81639" bIns="4082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algn="r"/>
            <a:r>
              <a:rPr lang="en-US" sz="1000">
                <a:solidFill>
                  <a:srgbClr val="666666"/>
                </a:solidFill>
              </a:rPr>
              <a:t>Partners I</a:t>
            </a:r>
          </a:p>
        </p:txBody>
      </p:sp>
    </p:spTree>
    <p:extLst>
      <p:ext uri="{BB962C8B-B14F-4D97-AF65-F5344CB8AC3E}">
        <p14:creationId xmlns:p14="http://schemas.microsoft.com/office/powerpoint/2010/main" val="3184157518"/>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Grp="1" noChangeArrowheads="1"/>
          </p:cNvSpPr>
          <p:nvPr>
            <p:ph type="title" idx="4294967295"/>
          </p:nvPr>
        </p:nvSpPr>
        <p:spPr>
          <a:xfrm>
            <a:off x="456481" y="794964"/>
            <a:ext cx="8226720" cy="1035469"/>
          </a:xfrm>
          <a:prstGeom prst="rect">
            <a:avLst/>
          </a:prstGeom>
          <a:ln/>
        </p:spPr>
        <p:txBody>
          <a:bodyPr lIns="82945" tIns="41473" rIns="82945" bIns="41473"/>
          <a:lstStyle/>
          <a:p>
            <a:pPr>
              <a:lnSpc>
                <a:spcPct val="93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3600" b="1"/>
              <a:t>Upcoming Releases</a:t>
            </a:r>
          </a:p>
        </p:txBody>
      </p:sp>
      <p:sp>
        <p:nvSpPr>
          <p:cNvPr id="9218" name="Rectangle 2"/>
          <p:cNvSpPr>
            <a:spLocks noChangeArrowheads="1"/>
          </p:cNvSpPr>
          <p:nvPr/>
        </p:nvSpPr>
        <p:spPr bwMode="auto">
          <a:xfrm>
            <a:off x="480960" y="1516480"/>
            <a:ext cx="8205120" cy="48705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40820" rIns="81639" bIns="40820"/>
          <a:lstStyle/>
          <a:p>
            <a:pPr marL="414726" indent="-413287">
              <a:lnSpc>
                <a:spcPct val="150000"/>
              </a:lnSpc>
              <a:buFont typeface="Arial" charset="0"/>
              <a:buChar char="•"/>
              <a:tabLst>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 pos="8709249" algn="l"/>
              </a:tabLst>
            </a:pPr>
            <a:r>
              <a:rPr lang="en-US" sz="2000">
                <a:solidFill>
                  <a:srgbClr val="000000"/>
                </a:solidFill>
                <a:cs typeface="ＭＳ Ｐゴシック" charset="0"/>
              </a:rPr>
              <a:t>OpenShift Enterprise 1.1 (Jan 31)</a:t>
            </a:r>
          </a:p>
          <a:p>
            <a:pPr marL="672490" lvl="1" indent="-257764">
              <a:lnSpc>
                <a:spcPct val="150000"/>
              </a:lnSpc>
              <a:buFont typeface="Times New Roman" charset="0"/>
              <a:buChar char="–"/>
              <a:tabLst>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 pos="8709249" algn="l"/>
              </a:tabLst>
            </a:pPr>
            <a:r>
              <a:rPr lang="en-US">
                <a:solidFill>
                  <a:srgbClr val="000000"/>
                </a:solidFill>
                <a:cs typeface="ＭＳ Ｐゴシック" charset="0"/>
              </a:rPr>
              <a:t>Developer Console fully supported, bug fixes &amp; doc updates</a:t>
            </a:r>
          </a:p>
          <a:p>
            <a:pPr marL="414726" indent="-413287">
              <a:lnSpc>
                <a:spcPct val="150000"/>
              </a:lnSpc>
              <a:buFont typeface="Arial" charset="0"/>
              <a:buChar char="•"/>
              <a:tabLst>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 pos="8709249" algn="l"/>
              </a:tabLst>
            </a:pPr>
            <a:r>
              <a:rPr lang="en-US" sz="2000">
                <a:solidFill>
                  <a:srgbClr val="000000"/>
                </a:solidFill>
                <a:cs typeface="ＭＳ Ｐゴシック" charset="0"/>
              </a:rPr>
              <a:t>OpenShift Enterprise 1.2 (~May)</a:t>
            </a:r>
          </a:p>
          <a:p>
            <a:pPr marL="672490" lvl="1" indent="-257764">
              <a:lnSpc>
                <a:spcPct val="150000"/>
              </a:lnSpc>
              <a:buFont typeface="Times New Roman" charset="0"/>
              <a:buChar char="–"/>
              <a:tabLst>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 pos="8709249" algn="l"/>
              </a:tabLst>
            </a:pPr>
            <a:r>
              <a:rPr lang="en-US">
                <a:solidFill>
                  <a:srgbClr val="000000"/>
                </a:solidFill>
                <a:cs typeface="ＭＳ Ｐゴシック" charset="0"/>
              </a:rPr>
              <a:t>Integrate new cartridge format, Web sockets, SSL, other upstream </a:t>
            </a:r>
          </a:p>
          <a:p>
            <a:pPr marL="672490" lvl="1" indent="-257764">
              <a:lnSpc>
                <a:spcPct val="150000"/>
              </a:lnSpc>
              <a:buFont typeface="Times New Roman" charset="0"/>
              <a:buChar char="–"/>
              <a:tabLst>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 pos="8709249" algn="l"/>
              </a:tabLst>
            </a:pPr>
            <a:r>
              <a:rPr lang="en-US">
                <a:solidFill>
                  <a:srgbClr val="000000"/>
                </a:solidFill>
                <a:cs typeface="ＭＳ Ｐゴシック" charset="0"/>
              </a:rPr>
              <a:t>Rebase</a:t>
            </a:r>
          </a:p>
          <a:p>
            <a:pPr marL="414726" indent="-413287">
              <a:lnSpc>
                <a:spcPct val="150000"/>
              </a:lnSpc>
              <a:buFont typeface="Arial" charset="0"/>
              <a:buChar char="•"/>
              <a:tabLst>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 pos="8709249" algn="l"/>
              </a:tabLst>
            </a:pPr>
            <a:r>
              <a:rPr lang="en-US" sz="2000">
                <a:solidFill>
                  <a:srgbClr val="000000"/>
                </a:solidFill>
                <a:cs typeface="ＭＳ Ｐゴシック" charset="0"/>
              </a:rPr>
              <a:t>OpenShift Enterprise 1.3 (~Aug)</a:t>
            </a:r>
          </a:p>
          <a:p>
            <a:pPr marL="672490" lvl="1" indent="-257764">
              <a:lnSpc>
                <a:spcPct val="150000"/>
              </a:lnSpc>
              <a:buFont typeface="Times New Roman" charset="0"/>
              <a:buChar char="–"/>
              <a:tabLst>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 pos="8709249" algn="l"/>
              </a:tabLst>
            </a:pPr>
            <a:r>
              <a:rPr lang="en-US">
                <a:solidFill>
                  <a:srgbClr val="000000"/>
                </a:solidFill>
                <a:cs typeface="ＭＳ Ｐゴシック" charset="0"/>
              </a:rPr>
              <a:t>RHEL cartridge updates, Admin Console (Tech Preview), HA fixes, bugs </a:t>
            </a:r>
          </a:p>
          <a:p>
            <a:pPr marL="414726" indent="-413287">
              <a:lnSpc>
                <a:spcPct val="150000"/>
              </a:lnSpc>
              <a:buFont typeface="Arial" charset="0"/>
              <a:buChar char="•"/>
              <a:tabLst>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 pos="8709249" algn="l"/>
              </a:tabLst>
            </a:pPr>
            <a:r>
              <a:rPr lang="en-US" sz="2000">
                <a:solidFill>
                  <a:srgbClr val="000000"/>
                </a:solidFill>
                <a:cs typeface="ＭＳ Ｐゴシック" charset="0"/>
              </a:rPr>
              <a:t>OpenShift Enterprise 2.0 (~Nov)</a:t>
            </a:r>
          </a:p>
          <a:p>
            <a:pPr marL="672490" lvl="1" indent="-257764">
              <a:lnSpc>
                <a:spcPct val="150000"/>
              </a:lnSpc>
              <a:buFont typeface="Times New Roman" charset="0"/>
              <a:buChar char="–"/>
              <a:tabLst>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 pos="8709249" algn="l"/>
              </a:tabLst>
            </a:pPr>
            <a:r>
              <a:rPr lang="en-US">
                <a:solidFill>
                  <a:srgbClr val="000000"/>
                </a:solidFill>
                <a:cs typeface="ＭＳ Ｐゴシック" charset="0"/>
              </a:rPr>
              <a:t>Admin Console, additional JBoss cartridges (TBD)</a:t>
            </a:r>
          </a:p>
          <a:p>
            <a:pPr marL="672490" lvl="1" indent="-257764">
              <a:lnSpc>
                <a:spcPct val="150000"/>
              </a:lnSpc>
              <a:buFont typeface="Times New Roman" charset="0"/>
              <a:buChar char="–"/>
              <a:tabLst>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 pos="8709249" algn="l"/>
              </a:tabLst>
            </a:pPr>
            <a:r>
              <a:rPr lang="en-US">
                <a:solidFill>
                  <a:srgbClr val="000000"/>
                </a:solidFill>
                <a:cs typeface="ＭＳ Ｐゴシック" charset="0"/>
              </a:rPr>
              <a:t>Rebase</a:t>
            </a:r>
          </a:p>
        </p:txBody>
      </p:sp>
    </p:spTree>
    <p:extLst>
      <p:ext uri="{BB962C8B-B14F-4D97-AF65-F5344CB8AC3E}">
        <p14:creationId xmlns:p14="http://schemas.microsoft.com/office/powerpoint/2010/main" val="1324944449"/>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idx="4294967295"/>
          </p:nvPr>
        </p:nvSpPr>
        <p:spPr>
          <a:xfrm>
            <a:off x="456481" y="794964"/>
            <a:ext cx="8226720" cy="1035469"/>
          </a:xfrm>
          <a:prstGeom prst="rect">
            <a:avLst/>
          </a:prstGeom>
          <a:ln/>
        </p:spPr>
        <p:txBody>
          <a:bodyPr lIns="82945" tIns="41473" rIns="82945" bIns="41473"/>
          <a:lstStyle/>
          <a:p>
            <a:pPr>
              <a:lnSpc>
                <a:spcPct val="93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3600" b="1"/>
              <a:t>Product Feedback</a:t>
            </a:r>
          </a:p>
        </p:txBody>
      </p:sp>
      <p:sp>
        <p:nvSpPr>
          <p:cNvPr id="7170" name="Rectangle 2"/>
          <p:cNvSpPr>
            <a:spLocks noChangeArrowheads="1"/>
          </p:cNvSpPr>
          <p:nvPr/>
        </p:nvSpPr>
        <p:spPr bwMode="auto">
          <a:xfrm>
            <a:off x="480960" y="1516480"/>
            <a:ext cx="8205120" cy="39416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40820" rIns="81639" bIns="40820"/>
          <a:lstStyle/>
          <a:p>
            <a:pPr marL="414726" indent="-413287">
              <a:lnSpc>
                <a:spcPct val="150000"/>
              </a:lnSpc>
              <a:buFont typeface="Arial" charset="0"/>
              <a:buChar char="•"/>
              <a:tabLst>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 pos="8709249" algn="l"/>
              </a:tabLst>
            </a:pPr>
            <a:r>
              <a:rPr lang="en-US" sz="2000">
                <a:solidFill>
                  <a:srgbClr val="000000"/>
                </a:solidFill>
                <a:cs typeface="ＭＳ Ｐゴシック" charset="0"/>
              </a:rPr>
              <a:t>Top Features &amp; Enhancements Identified by OSE Prospects</a:t>
            </a:r>
          </a:p>
          <a:p>
            <a:pPr marL="672490" lvl="1" indent="-257764">
              <a:lnSpc>
                <a:spcPct val="150000"/>
              </a:lnSpc>
              <a:buFont typeface="Times New Roman" charset="0"/>
              <a:buChar char="–"/>
              <a:tabLst>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 pos="8709249" algn="l"/>
              </a:tabLst>
            </a:pPr>
            <a:r>
              <a:rPr lang="en-US">
                <a:solidFill>
                  <a:srgbClr val="000000"/>
                </a:solidFill>
                <a:cs typeface="ＭＳ Ｐゴシック" charset="0"/>
              </a:rPr>
              <a:t>Cartridge Enhancements</a:t>
            </a:r>
          </a:p>
          <a:p>
            <a:pPr lvl="2">
              <a:lnSpc>
                <a:spcPct val="150000"/>
              </a:lnSpc>
              <a:buFont typeface="Times New Roman" charset="0"/>
              <a:buChar char="•"/>
              <a:tabLst>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 pos="8709249" algn="l"/>
              </a:tabLst>
            </a:pPr>
            <a:r>
              <a:rPr lang="en-US">
                <a:solidFill>
                  <a:srgbClr val="000000"/>
                </a:solidFill>
                <a:cs typeface="ＭＳ Ｐゴシック" charset="0"/>
              </a:rPr>
              <a:t>New Carts (MongoDB, Node.js, more JBoss products)</a:t>
            </a:r>
          </a:p>
          <a:p>
            <a:pPr lvl="2">
              <a:lnSpc>
                <a:spcPct val="150000"/>
              </a:lnSpc>
              <a:buFont typeface="Times New Roman" charset="0"/>
              <a:buChar char="•"/>
              <a:tabLst>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 pos="8709249" algn="l"/>
              </a:tabLst>
            </a:pPr>
            <a:r>
              <a:rPr lang="en-US">
                <a:solidFill>
                  <a:srgbClr val="000000"/>
                </a:solidFill>
                <a:cs typeface="ＭＳ Ｐゴシック" charset="0"/>
              </a:rPr>
              <a:t>Updates Carts (update RHEL runtimes)</a:t>
            </a:r>
          </a:p>
          <a:p>
            <a:pPr lvl="2">
              <a:lnSpc>
                <a:spcPct val="150000"/>
              </a:lnSpc>
              <a:buFont typeface="Times New Roman" charset="0"/>
              <a:buChar char="•"/>
              <a:tabLst>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 pos="8709249" algn="l"/>
              </a:tabLst>
            </a:pPr>
            <a:r>
              <a:rPr lang="en-US">
                <a:solidFill>
                  <a:srgbClr val="000000"/>
                </a:solidFill>
                <a:cs typeface="ＭＳ Ｐゴシック" charset="0"/>
              </a:rPr>
              <a:t>Custom Cartridges (easier to create; documented)</a:t>
            </a:r>
          </a:p>
          <a:p>
            <a:pPr marL="672490" lvl="1" indent="-257764">
              <a:lnSpc>
                <a:spcPct val="150000"/>
              </a:lnSpc>
              <a:buFont typeface="Times New Roman" charset="0"/>
              <a:buChar char="–"/>
              <a:tabLst>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 pos="8709249" algn="l"/>
              </a:tabLst>
            </a:pPr>
            <a:r>
              <a:rPr lang="en-US">
                <a:solidFill>
                  <a:srgbClr val="000000"/>
                </a:solidFill>
                <a:cs typeface="ＭＳ Ｐゴシック" charset="0"/>
              </a:rPr>
              <a:t>Administration</a:t>
            </a:r>
          </a:p>
          <a:p>
            <a:pPr lvl="2">
              <a:lnSpc>
                <a:spcPct val="150000"/>
              </a:lnSpc>
              <a:buFont typeface="Times New Roman" charset="0"/>
              <a:buChar char="•"/>
              <a:tabLst>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 pos="8709249" algn="l"/>
              </a:tabLst>
            </a:pPr>
            <a:r>
              <a:rPr lang="en-US">
                <a:solidFill>
                  <a:srgbClr val="000000"/>
                </a:solidFill>
                <a:cs typeface="ＭＳ Ｐゴシック" charset="0"/>
              </a:rPr>
              <a:t>Usage Metering</a:t>
            </a:r>
          </a:p>
          <a:p>
            <a:pPr lvl="2">
              <a:lnSpc>
                <a:spcPct val="150000"/>
              </a:lnSpc>
              <a:buFont typeface="Times New Roman" charset="0"/>
              <a:buChar char="•"/>
              <a:tabLst>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 pos="8709249" algn="l"/>
              </a:tabLst>
            </a:pPr>
            <a:r>
              <a:rPr lang="en-US">
                <a:solidFill>
                  <a:srgbClr val="000000"/>
                </a:solidFill>
                <a:cs typeface="ＭＳ Ｐゴシック" charset="0"/>
              </a:rPr>
              <a:t>Admin Console</a:t>
            </a:r>
          </a:p>
          <a:p>
            <a:pPr lvl="2">
              <a:lnSpc>
                <a:spcPct val="150000"/>
              </a:lnSpc>
              <a:buFont typeface="Times New Roman" charset="0"/>
              <a:buChar char="•"/>
              <a:tabLst>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 pos="8709249" algn="l"/>
              </a:tabLst>
            </a:pPr>
            <a:r>
              <a:rPr lang="en-US">
                <a:solidFill>
                  <a:srgbClr val="000000"/>
                </a:solidFill>
                <a:cs typeface="ＭＳ Ｐゴシック" charset="0"/>
              </a:rPr>
              <a:t>App/Infrastructure Monitoring Integration</a:t>
            </a:r>
          </a:p>
          <a:p>
            <a:pPr marL="672490" lvl="1" indent="-257764">
              <a:lnSpc>
                <a:spcPct val="150000"/>
              </a:lnSpc>
              <a:buFont typeface="Times New Roman" charset="0"/>
              <a:buChar char="–"/>
              <a:tabLst>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 pos="8709249" algn="l"/>
              </a:tabLst>
            </a:pPr>
            <a:r>
              <a:rPr lang="en-US">
                <a:solidFill>
                  <a:srgbClr val="000000"/>
                </a:solidFill>
                <a:cs typeface="ＭＳ Ｐゴシック" charset="0"/>
              </a:rPr>
              <a:t>High Availability</a:t>
            </a:r>
          </a:p>
          <a:p>
            <a:pPr lvl="2">
              <a:lnSpc>
                <a:spcPct val="150000"/>
              </a:lnSpc>
              <a:buFont typeface="Times New Roman" charset="0"/>
              <a:buChar char="•"/>
              <a:tabLst>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 pos="8709249" algn="l"/>
              </a:tabLst>
            </a:pPr>
            <a:r>
              <a:rPr lang="en-US">
                <a:solidFill>
                  <a:srgbClr val="000000"/>
                </a:solidFill>
                <a:cs typeface="ＭＳ Ｐゴシック" charset="0"/>
              </a:rPr>
              <a:t>HA Proxy</a:t>
            </a:r>
          </a:p>
          <a:p>
            <a:pPr lvl="2">
              <a:lnSpc>
                <a:spcPct val="150000"/>
              </a:lnSpc>
              <a:buFont typeface="Times New Roman" charset="0"/>
              <a:buChar char="•"/>
              <a:tabLst>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 pos="8709249" algn="l"/>
              </a:tabLst>
            </a:pPr>
            <a:r>
              <a:rPr lang="en-US">
                <a:solidFill>
                  <a:srgbClr val="000000"/>
                </a:solidFill>
                <a:cs typeface="ＭＳ Ｐゴシック" charset="0"/>
              </a:rPr>
              <a:t>Active-Active, Active-Passive</a:t>
            </a:r>
          </a:p>
        </p:txBody>
      </p:sp>
    </p:spTree>
    <p:extLst>
      <p:ext uri="{BB962C8B-B14F-4D97-AF65-F5344CB8AC3E}">
        <p14:creationId xmlns:p14="http://schemas.microsoft.com/office/powerpoint/2010/main" val="2345494039"/>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Grp="1" noChangeArrowheads="1"/>
          </p:cNvSpPr>
          <p:nvPr>
            <p:ph type="title" idx="4294967295"/>
          </p:nvPr>
        </p:nvSpPr>
        <p:spPr>
          <a:xfrm>
            <a:off x="456481" y="794964"/>
            <a:ext cx="8226720" cy="1035469"/>
          </a:xfrm>
          <a:prstGeom prst="rect">
            <a:avLst/>
          </a:prstGeom>
          <a:ln/>
        </p:spPr>
        <p:txBody>
          <a:bodyPr lIns="82945" tIns="41473" rIns="82945" bIns="41473"/>
          <a:lstStyle/>
          <a:p>
            <a:pPr>
              <a:lnSpc>
                <a:spcPct val="93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3600" b="1"/>
              <a:t>Product Feedback (cont.)</a:t>
            </a:r>
          </a:p>
        </p:txBody>
      </p:sp>
      <p:sp>
        <p:nvSpPr>
          <p:cNvPr id="8194" name="Rectangle 2"/>
          <p:cNvSpPr>
            <a:spLocks noChangeArrowheads="1"/>
          </p:cNvSpPr>
          <p:nvPr/>
        </p:nvSpPr>
        <p:spPr bwMode="auto">
          <a:xfrm>
            <a:off x="480960" y="1516480"/>
            <a:ext cx="8205120" cy="39416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40820" rIns="81639" bIns="40820"/>
          <a:lstStyle/>
          <a:p>
            <a:pPr marL="414726" indent="-413287">
              <a:lnSpc>
                <a:spcPct val="150000"/>
              </a:lnSpc>
              <a:buFont typeface="Arial" charset="0"/>
              <a:buChar char="•"/>
              <a:tabLst>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 pos="8709249" algn="l"/>
              </a:tabLst>
            </a:pPr>
            <a:r>
              <a:rPr lang="en-US" sz="2000">
                <a:solidFill>
                  <a:srgbClr val="000000"/>
                </a:solidFill>
                <a:cs typeface="ＭＳ Ｐゴシック" charset="0"/>
              </a:rPr>
              <a:t>Other Feature Requests</a:t>
            </a:r>
          </a:p>
          <a:p>
            <a:pPr marL="672490" lvl="1" indent="-257764">
              <a:lnSpc>
                <a:spcPct val="150000"/>
              </a:lnSpc>
              <a:buFont typeface="Times New Roman" charset="0"/>
              <a:buChar char="–"/>
              <a:tabLst>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 pos="8709249" algn="l"/>
              </a:tabLst>
            </a:pPr>
            <a:r>
              <a:rPr lang="en-US">
                <a:solidFill>
                  <a:srgbClr val="000000"/>
                </a:solidFill>
                <a:cs typeface="ＭＳ Ｐゴシック" charset="0"/>
              </a:rPr>
              <a:t>Larger Node Sizes for Bare Metal Deployments</a:t>
            </a:r>
          </a:p>
          <a:p>
            <a:pPr marL="672490" lvl="1" indent="-257764">
              <a:lnSpc>
                <a:spcPct val="150000"/>
              </a:lnSpc>
              <a:buFont typeface="Times New Roman" charset="0"/>
              <a:buChar char="–"/>
              <a:tabLst>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 pos="8709249" algn="l"/>
              </a:tabLst>
            </a:pPr>
            <a:r>
              <a:rPr lang="en-US">
                <a:solidFill>
                  <a:srgbClr val="000000"/>
                </a:solidFill>
                <a:cs typeface="ＭＳ Ｐゴシック" charset="0"/>
              </a:rPr>
              <a:t>Multi-level Authorization (Groups/Roles) &amp; Enabling Team Development</a:t>
            </a:r>
          </a:p>
          <a:p>
            <a:pPr marL="672490" lvl="1" indent="-257764">
              <a:lnSpc>
                <a:spcPct val="150000"/>
              </a:lnSpc>
              <a:buFont typeface="Times New Roman" charset="0"/>
              <a:buChar char="–"/>
              <a:tabLst>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 pos="8709249" algn="l"/>
              </a:tabLst>
            </a:pPr>
            <a:r>
              <a:rPr lang="en-US">
                <a:solidFill>
                  <a:srgbClr val="000000"/>
                </a:solidFill>
                <a:cs typeface="ＭＳ Ｐゴシック" charset="0"/>
              </a:rPr>
              <a:t>Network Isolation &amp; Access for Gears</a:t>
            </a:r>
          </a:p>
          <a:p>
            <a:pPr marL="672490" lvl="1" indent="-257764">
              <a:lnSpc>
                <a:spcPct val="150000"/>
              </a:lnSpc>
              <a:buFont typeface="Times New Roman" charset="0"/>
              <a:buChar char="–"/>
              <a:tabLst>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 pos="8709249" algn="l"/>
              </a:tabLst>
            </a:pPr>
            <a:r>
              <a:rPr lang="en-US">
                <a:solidFill>
                  <a:srgbClr val="000000"/>
                </a:solidFill>
                <a:cs typeface="ＭＳ Ｐゴシック" charset="0"/>
              </a:rPr>
              <a:t>IaaS/Virt Integration for Automated Provisioning of Nodes/Brokers</a:t>
            </a:r>
          </a:p>
          <a:p>
            <a:pPr marL="672490" lvl="1" indent="-257764">
              <a:lnSpc>
                <a:spcPct val="150000"/>
              </a:lnSpc>
              <a:buFont typeface="Times New Roman" charset="0"/>
              <a:buChar char="–"/>
              <a:tabLst>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 pos="8709249" algn="l"/>
              </a:tabLst>
            </a:pPr>
            <a:r>
              <a:rPr lang="en-US">
                <a:solidFill>
                  <a:srgbClr val="000000"/>
                </a:solidFill>
                <a:cs typeface="ＭＳ Ｐゴシック" charset="0"/>
              </a:rPr>
              <a:t>Chargeback Integration</a:t>
            </a:r>
          </a:p>
          <a:p>
            <a:pPr marL="672490" lvl="1" indent="-257764">
              <a:lnSpc>
                <a:spcPct val="150000"/>
              </a:lnSpc>
              <a:buFont typeface="Times New Roman" charset="0"/>
              <a:buChar char="–"/>
              <a:tabLst>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 pos="8709249" algn="l"/>
              </a:tabLst>
            </a:pPr>
            <a:r>
              <a:rPr lang="en-US">
                <a:solidFill>
                  <a:srgbClr val="000000"/>
                </a:solidFill>
                <a:cs typeface="ＭＳ Ｐゴシック" charset="0"/>
              </a:rPr>
              <a:t>Database Tier Autoscaling</a:t>
            </a:r>
          </a:p>
          <a:p>
            <a:pPr marL="672490" lvl="1" indent="-257764">
              <a:lnSpc>
                <a:spcPct val="150000"/>
              </a:lnSpc>
              <a:buFont typeface="Times New Roman" charset="0"/>
              <a:buChar char="–"/>
              <a:tabLst>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 pos="8709249" algn="l"/>
              </a:tabLst>
            </a:pPr>
            <a:r>
              <a:rPr lang="en-US">
                <a:solidFill>
                  <a:srgbClr val="000000"/>
                </a:solidFill>
                <a:cs typeface="ＭＳ Ｐゴシック" charset="0"/>
              </a:rPr>
              <a:t>CDN Integration</a:t>
            </a:r>
          </a:p>
          <a:p>
            <a:pPr marL="672490" lvl="1" indent="-257764">
              <a:lnSpc>
                <a:spcPct val="150000"/>
              </a:lnSpc>
              <a:buFont typeface="Times New Roman" charset="0"/>
              <a:buChar char="–"/>
              <a:tabLst>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 pos="8709249" algn="l"/>
              </a:tabLst>
            </a:pPr>
            <a:r>
              <a:rPr lang="en-US">
                <a:solidFill>
                  <a:srgbClr val="000000"/>
                </a:solidFill>
                <a:cs typeface="ＭＳ Ｐゴシック" charset="0"/>
              </a:rPr>
              <a:t>Localization</a:t>
            </a:r>
          </a:p>
        </p:txBody>
      </p:sp>
      <p:sp>
        <p:nvSpPr>
          <p:cNvPr id="8195" name="Text Box 3"/>
          <p:cNvSpPr txBox="1">
            <a:spLocks noChangeArrowheads="1"/>
          </p:cNvSpPr>
          <p:nvPr/>
        </p:nvSpPr>
        <p:spPr bwMode="auto">
          <a:xfrm>
            <a:off x="763200" y="5726041"/>
            <a:ext cx="7447680" cy="5962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836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40820" rIns="81639" bIns="4082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r>
              <a:rPr lang="en-US"/>
              <a:t>For more details and to provide feedback see:</a:t>
            </a:r>
          </a:p>
          <a:p>
            <a:r>
              <a:rPr lang="en-US"/>
              <a:t>http://etherpad.corp.redhat.com/OpenShiftEnterprise-ReleasePlanning</a:t>
            </a:r>
          </a:p>
        </p:txBody>
      </p:sp>
    </p:spTree>
    <p:extLst>
      <p:ext uri="{BB962C8B-B14F-4D97-AF65-F5344CB8AC3E}">
        <p14:creationId xmlns:p14="http://schemas.microsoft.com/office/powerpoint/2010/main" val="1035573745"/>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LEVEL SET</a:t>
            </a:r>
            <a:endParaRPr lang="it-IT" b="1" dirty="0"/>
          </a:p>
        </p:txBody>
      </p:sp>
      <p:sp>
        <p:nvSpPr>
          <p:cNvPr id="4" name="TextBox 3"/>
          <p:cNvSpPr txBox="1"/>
          <p:nvPr/>
        </p:nvSpPr>
        <p:spPr>
          <a:xfrm>
            <a:off x="1351064" y="1667373"/>
            <a:ext cx="6122189" cy="3071225"/>
          </a:xfrm>
          <a:prstGeom prst="rect">
            <a:avLst/>
          </a:prstGeom>
          <a:noFill/>
        </p:spPr>
        <p:txBody>
          <a:bodyPr wrap="none" rtlCol="0">
            <a:spAutoFit/>
          </a:bodyPr>
          <a:lstStyle/>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Cloud computing will </a:t>
            </a:r>
          </a:p>
          <a:p>
            <a:pPr lvl="1" hangingPunct="0">
              <a:lnSpc>
                <a:spcPct val="93000"/>
              </a:lnSpc>
              <a:spcAft>
                <a:spcPts val="1425"/>
              </a:spcAft>
              <a:buClr>
                <a:srgbClr val="000000"/>
              </a:buClr>
              <a:buSzPct val="100000"/>
              <a:buFont typeface="Arial" charset="0"/>
              <a:buChar char="•"/>
              <a:defRPr/>
            </a:pPr>
            <a:r>
              <a:rPr lang="en-GB" sz="2400" dirty="0" smtClean="0">
                <a:ea typeface="ＭＳ Ｐゴシック" charset="0"/>
                <a:cs typeface="ＭＳ Ｐゴシック" charset="0"/>
              </a:rPr>
              <a:t> Feed </a:t>
            </a:r>
            <a:r>
              <a:rPr lang="en-GB" sz="2400" dirty="0">
                <a:ea typeface="ＭＳ Ｐゴシック" charset="0"/>
                <a:cs typeface="ＭＳ Ｐゴシック" charset="0"/>
              </a:rPr>
              <a:t>all the children</a:t>
            </a:r>
          </a:p>
          <a:p>
            <a:pPr lvl="1" hangingPunct="0">
              <a:lnSpc>
                <a:spcPct val="93000"/>
              </a:lnSpc>
              <a:spcAft>
                <a:spcPts val="1425"/>
              </a:spcAft>
              <a:buClr>
                <a:srgbClr val="000000"/>
              </a:buClr>
              <a:buSzPct val="100000"/>
              <a:buFont typeface="Arial" charset="0"/>
              <a:buChar char="•"/>
              <a:defRPr/>
            </a:pPr>
            <a:r>
              <a:rPr lang="en-GB" sz="2400" dirty="0" smtClean="0">
                <a:ea typeface="ＭＳ Ｐゴシック" charset="0"/>
                <a:cs typeface="ＭＳ Ｐゴシック" charset="0"/>
              </a:rPr>
              <a:t> Shelter </a:t>
            </a:r>
            <a:r>
              <a:rPr lang="en-GB" sz="2400" dirty="0">
                <a:ea typeface="ＭＳ Ｐゴシック" charset="0"/>
                <a:cs typeface="ＭＳ Ｐゴシック" charset="0"/>
              </a:rPr>
              <a:t>all the homeless</a:t>
            </a:r>
          </a:p>
          <a:p>
            <a:pPr lvl="1" hangingPunct="0">
              <a:lnSpc>
                <a:spcPct val="93000"/>
              </a:lnSpc>
              <a:spcAft>
                <a:spcPts val="1425"/>
              </a:spcAft>
              <a:buClr>
                <a:srgbClr val="000000"/>
              </a:buClr>
              <a:buSzPct val="100000"/>
              <a:buFont typeface="Arial" charset="0"/>
              <a:buChar char="•"/>
              <a:defRPr/>
            </a:pPr>
            <a:r>
              <a:rPr lang="en-GB" sz="2400" dirty="0" smtClean="0">
                <a:ea typeface="ＭＳ Ｐゴシック" charset="0"/>
                <a:cs typeface="ＭＳ Ｐゴシック" charset="0"/>
              </a:rPr>
              <a:t> Create </a:t>
            </a:r>
            <a:r>
              <a:rPr lang="en-GB" sz="2400" dirty="0">
                <a:ea typeface="ＭＳ Ｐゴシック" charset="0"/>
                <a:cs typeface="ＭＳ Ｐゴシック" charset="0"/>
              </a:rPr>
              <a:t>world peace</a:t>
            </a:r>
          </a:p>
          <a:p>
            <a:pPr lvl="1" hangingPunct="0">
              <a:lnSpc>
                <a:spcPct val="93000"/>
              </a:lnSpc>
              <a:spcAft>
                <a:spcPts val="1425"/>
              </a:spcAft>
              <a:buClr>
                <a:srgbClr val="000000"/>
              </a:buClr>
              <a:buSzPct val="100000"/>
              <a:buFont typeface="Arial" charset="0"/>
              <a:buChar char="•"/>
              <a:defRPr/>
            </a:pPr>
            <a:r>
              <a:rPr lang="en-GB" sz="2400" dirty="0" smtClean="0">
                <a:ea typeface="ＭＳ Ｐゴシック" charset="0"/>
                <a:cs typeface="ＭＳ Ｐゴシック" charset="0"/>
              </a:rPr>
              <a:t> Save </a:t>
            </a:r>
            <a:r>
              <a:rPr lang="en-GB" sz="2400" dirty="0">
                <a:ea typeface="ＭＳ Ｐゴシック" charset="0"/>
                <a:cs typeface="ＭＳ Ｐゴシック" charset="0"/>
              </a:rPr>
              <a:t>us from the zombie </a:t>
            </a:r>
            <a:r>
              <a:rPr lang="en-GB" sz="2400" dirty="0" smtClean="0">
                <a:ea typeface="ＭＳ Ｐゴシック" charset="0"/>
                <a:cs typeface="ＭＳ Ｐゴシック" charset="0"/>
              </a:rPr>
              <a:t>apocalypse </a:t>
            </a:r>
            <a:endParaRPr lang="en-GB" sz="2400" dirty="0">
              <a:ea typeface="ＭＳ Ｐゴシック" charset="0"/>
              <a:cs typeface="ＭＳ Ｐゴシック" charset="0"/>
            </a:endParaRPr>
          </a:p>
          <a:p>
            <a:pPr lvl="1" hangingPunct="0">
              <a:lnSpc>
                <a:spcPct val="93000"/>
              </a:lnSpc>
              <a:spcAft>
                <a:spcPts val="1425"/>
              </a:spcAft>
              <a:buClr>
                <a:srgbClr val="000000"/>
              </a:buClr>
              <a:buSzPct val="100000"/>
              <a:buFont typeface="Arial" charset="0"/>
              <a:buChar char="•"/>
              <a:defRPr/>
            </a:pPr>
            <a:r>
              <a:rPr lang="en-GB" sz="2400" dirty="0" smtClean="0">
                <a:ea typeface="ＭＳ Ｐゴシック" charset="0"/>
                <a:cs typeface="ＭＳ Ｐゴシック" charset="0"/>
              </a:rPr>
              <a:t> </a:t>
            </a:r>
            <a:r>
              <a:rPr lang="en-GB" sz="2400" dirty="0" err="1" smtClean="0">
                <a:ea typeface="ＭＳ Ｐゴシック" charset="0"/>
                <a:cs typeface="ＭＳ Ｐゴシック" charset="0"/>
              </a:rPr>
              <a:t>Automagically</a:t>
            </a:r>
            <a:r>
              <a:rPr lang="en-GB" sz="2400" dirty="0" smtClean="0">
                <a:ea typeface="ＭＳ Ｐゴシック" charset="0"/>
                <a:cs typeface="ＭＳ Ｐゴシック" charset="0"/>
              </a:rPr>
              <a:t> </a:t>
            </a:r>
            <a:r>
              <a:rPr lang="en-GB" sz="2400" dirty="0">
                <a:ea typeface="ＭＳ Ｐゴシック" charset="0"/>
                <a:cs typeface="ＭＳ Ｐゴシック" charset="0"/>
              </a:rPr>
              <a:t>correct your terrible photos</a:t>
            </a:r>
          </a:p>
        </p:txBody>
      </p:sp>
      <p:pic>
        <p:nvPicPr>
          <p:cNvPr id="7" name="Picture 6" descr="zombi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2457" y="4671166"/>
            <a:ext cx="1601543" cy="2186834"/>
          </a:xfrm>
          <a:prstGeom prst="rect">
            <a:avLst/>
          </a:prstGeom>
        </p:spPr>
      </p:pic>
    </p:spTree>
    <p:extLst>
      <p:ext uri="{BB962C8B-B14F-4D97-AF65-F5344CB8AC3E}">
        <p14:creationId xmlns:p14="http://schemas.microsoft.com/office/powerpoint/2010/main" val="107909189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ext Box 1"/>
          <p:cNvSpPr txBox="1">
            <a:spLocks noChangeArrowheads="1"/>
          </p:cNvSpPr>
          <p:nvPr/>
        </p:nvSpPr>
        <p:spPr bwMode="auto">
          <a:xfrm>
            <a:off x="414720" y="419794"/>
            <a:ext cx="8228160" cy="8597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42452" rIns="81639" bIns="42452"/>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a:lnSpc>
                <a:spcPct val="100000"/>
              </a:lnSpc>
              <a:buClrTx/>
              <a:buFontTx/>
              <a:buNone/>
            </a:pPr>
            <a:r>
              <a:rPr lang="en-US" sz="3300" b="1" dirty="0">
                <a:cs typeface="Arial" charset="0"/>
              </a:rPr>
              <a:t>OpenShift Enterprise Pricing</a:t>
            </a:r>
            <a:br>
              <a:rPr lang="en-US" sz="3300" b="1" dirty="0">
                <a:cs typeface="Arial" charset="0"/>
              </a:rPr>
            </a:br>
            <a:r>
              <a:rPr lang="en-US" b="1" dirty="0">
                <a:cs typeface="Arial" charset="0"/>
              </a:rPr>
              <a:t>Based on OpenShift Nodes for correlation to PaaS Capacity</a:t>
            </a:r>
          </a:p>
        </p:txBody>
      </p:sp>
      <p:graphicFrame>
        <p:nvGraphicFramePr>
          <p:cNvPr id="10242" name="Group 2"/>
          <p:cNvGraphicFramePr>
            <a:graphicFrameLocks noGrp="1"/>
          </p:cNvGraphicFramePr>
          <p:nvPr/>
        </p:nvGraphicFramePr>
        <p:xfrm>
          <a:off x="264960" y="1908201"/>
          <a:ext cx="8732160" cy="4963689"/>
        </p:xfrm>
        <a:graphic>
          <a:graphicData uri="http://schemas.openxmlformats.org/drawingml/2006/table">
            <a:tbl>
              <a:tblPr/>
              <a:tblGrid>
                <a:gridCol w="535680"/>
                <a:gridCol w="108000"/>
                <a:gridCol w="5531040"/>
                <a:gridCol w="1101600"/>
                <a:gridCol w="728640"/>
                <a:gridCol w="727200"/>
              </a:tblGrid>
              <a:tr h="172620">
                <a:tc gridSpan="3">
                  <a:txBody>
                    <a:bodyPr/>
                    <a:lstStyle/>
                    <a:p>
                      <a:pPr marL="0" marR="0" lvl="0" indent="0" algn="ctr" defTabSz="457200" rtl="0" eaLnBrk="1" fontAlgn="base" latinLnBrk="0" hangingPunct="1">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100" b="1" i="0" u="none" strike="noStrike" cap="none" normalizeH="0" baseline="0">
                          <a:ln>
                            <a:noFill/>
                          </a:ln>
                          <a:solidFill>
                            <a:srgbClr val="000000"/>
                          </a:solidFill>
                          <a:effectLst/>
                          <a:latin typeface="Arial" charset="0"/>
                          <a:ea typeface="ＭＳ Ｐゴシック" charset="0"/>
                          <a:cs typeface="Arial Unicode MS" charset="0"/>
                        </a:rPr>
                        <a:t>Product and Price</a:t>
                      </a:r>
                    </a:p>
                  </a:txBody>
                  <a:tcPr marL="10450" marR="10450" marT="28282" marB="0" horzOverflow="overflow">
                    <a:lnL w="2880" cap="flat" cmpd="sng" algn="ctr">
                      <a:solidFill>
                        <a:srgbClr val="000000"/>
                      </a:solidFill>
                      <a:prstDash val="solid"/>
                      <a:round/>
                      <a:headEnd type="none" w="med" len="med"/>
                      <a:tailEnd type="none" w="med" len="med"/>
                    </a:lnL>
                    <a:lnR>
                      <a:noFill/>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solidFill>
                      <a:srgbClr val="969696"/>
                    </a:solidFill>
                  </a:tcPr>
                </a:tc>
                <a:tc hMerge="1">
                  <a:txBody>
                    <a:bodyPr/>
                    <a:lstStyle/>
                    <a:p>
                      <a:endParaRPr lang="en-US"/>
                    </a:p>
                  </a:txBody>
                  <a:tcPr/>
                </a:tc>
                <a:tc hMerge="1">
                  <a:txBody>
                    <a:bodyPr/>
                    <a:lstStyle/>
                    <a:p>
                      <a:endParaRPr lang="en-US"/>
                    </a:p>
                  </a:txBody>
                  <a:tcPr/>
                </a:tc>
                <a:tc>
                  <a:txBody>
                    <a:bodyPr/>
                    <a:lstStyle/>
                    <a:p>
                      <a:pPr marL="0" marR="0" lvl="0" indent="0" algn="ctr" defTabSz="457200" rtl="0" eaLnBrk="1" fontAlgn="base" latinLnBrk="0" hangingPunct="1">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100" b="1" i="0" u="none" strike="noStrike" cap="none" normalizeH="0" baseline="0">
                          <a:ln>
                            <a:noFill/>
                          </a:ln>
                          <a:solidFill>
                            <a:srgbClr val="000000"/>
                          </a:solidFill>
                          <a:effectLst/>
                          <a:latin typeface="Arial" charset="0"/>
                          <a:ea typeface="ＭＳ Ｐゴシック" charset="0"/>
                          <a:cs typeface="Arial Unicode MS" charset="0"/>
                        </a:rPr>
                        <a:t> </a:t>
                      </a:r>
                    </a:p>
                  </a:txBody>
                  <a:tcPr marL="10450" marR="10450" marT="28282" marB="0" horzOverflow="overflow">
                    <a:lnL>
                      <a:noFill/>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457200" rtl="0" eaLnBrk="1" fontAlgn="base" latinLnBrk="0" hangingPunct="1">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100" b="1" i="0" u="none" strike="noStrike" cap="none" normalizeH="0" baseline="0">
                          <a:ln>
                            <a:noFill/>
                          </a:ln>
                          <a:solidFill>
                            <a:srgbClr val="000000"/>
                          </a:solidFill>
                          <a:effectLst/>
                          <a:latin typeface="Arial" charset="0"/>
                          <a:ea typeface="ＭＳ Ｐゴシック" charset="0"/>
                          <a:cs typeface="Arial Unicode MS" charset="0"/>
                        </a:rPr>
                        <a:t> </a:t>
                      </a:r>
                    </a:p>
                  </a:txBody>
                  <a:tcPr marL="10450" marR="10450" marT="28282" marB="0"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457200" rtl="0" eaLnBrk="1" fontAlgn="base" latinLnBrk="0" hangingPunct="1">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100" b="1" i="0" u="none" strike="noStrike" cap="none" normalizeH="0" baseline="0">
                          <a:ln>
                            <a:noFill/>
                          </a:ln>
                          <a:solidFill>
                            <a:srgbClr val="000000"/>
                          </a:solidFill>
                          <a:effectLst/>
                          <a:latin typeface="Arial" charset="0"/>
                          <a:ea typeface="ＭＳ Ｐゴシック" charset="0"/>
                          <a:cs typeface="Arial Unicode MS" charset="0"/>
                        </a:rPr>
                        <a:t> </a:t>
                      </a:r>
                    </a:p>
                  </a:txBody>
                  <a:tcPr marL="10450" marR="10450" marT="28282" marB="0"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solidFill>
                      <a:srgbClr val="969696"/>
                    </a:solidFill>
                  </a:tcPr>
                </a:tc>
              </a:tr>
              <a:tr h="159106">
                <a:tc rowSpan="2" gridSpan="2">
                  <a:txBody>
                    <a:bodyPr/>
                    <a:lstStyle/>
                    <a:p>
                      <a:pPr marL="0" marR="0" lvl="0" indent="0" algn="ctr" defTabSz="457200" rtl="0" eaLnBrk="1" fontAlgn="base" latinLnBrk="0" hangingPunct="1">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000" b="1" i="0" u="none" strike="noStrike" cap="none" normalizeH="0" baseline="0">
                          <a:ln>
                            <a:noFill/>
                          </a:ln>
                          <a:solidFill>
                            <a:srgbClr val="000000"/>
                          </a:solidFill>
                          <a:effectLst/>
                          <a:latin typeface="Arial" charset="0"/>
                          <a:ea typeface="ＭＳ Ｐゴシック" charset="0"/>
                          <a:cs typeface="Arial Unicode MS" charset="0"/>
                        </a:rPr>
                        <a:t>SKU</a:t>
                      </a:r>
                    </a:p>
                  </a:txBody>
                  <a:tcPr marL="10450" marR="10450" marT="26796" marB="0" anchor="ctr" horzOverflow="overflow">
                    <a:lnL w="2880" cap="flat" cmpd="sng" algn="ctr">
                      <a:solidFill>
                        <a:srgbClr val="000000"/>
                      </a:solidFill>
                      <a:prstDash val="solid"/>
                      <a:round/>
                      <a:headEnd type="none" w="med" len="med"/>
                      <a:tailEnd type="none" w="med" len="med"/>
                    </a:lnL>
                    <a:lnR>
                      <a:noFill/>
                    </a:lnR>
                    <a:lnT w="2880" cap="flat" cmpd="sng" algn="ctr">
                      <a:solidFill>
                        <a:srgbClr val="000000"/>
                      </a:solidFill>
                      <a:prstDash val="solid"/>
                      <a:round/>
                      <a:headEnd type="none" w="med" len="med"/>
                      <a:tailEnd type="none" w="med" len="med"/>
                    </a:lnT>
                    <a:lnB>
                      <a:noFill/>
                    </a:lnB>
                    <a:lnTlToBr>
                      <a:noFill/>
                    </a:lnTlToBr>
                    <a:lnBlToTr>
                      <a:noFill/>
                    </a:lnBlToTr>
                    <a:solidFill>
                      <a:srgbClr val="969696"/>
                    </a:solidFill>
                  </a:tcPr>
                </a:tc>
                <a:tc rowSpan="2" hMerge="1">
                  <a:txBody>
                    <a:bodyPr/>
                    <a:lstStyle/>
                    <a:p>
                      <a:endParaRPr lang="en-US"/>
                    </a:p>
                  </a:txBody>
                  <a:tcPr/>
                </a:tc>
                <a:tc rowSpan="2">
                  <a:txBody>
                    <a:bodyPr/>
                    <a:lstStyle/>
                    <a:p>
                      <a:pPr marL="0" marR="0" lvl="0" indent="0" algn="ctr" defTabSz="457200" rtl="0" eaLnBrk="1" fontAlgn="base" latinLnBrk="0" hangingPunct="1">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000" b="1" i="0" u="none" strike="noStrike" cap="none" normalizeH="0" baseline="0">
                          <a:ln>
                            <a:noFill/>
                          </a:ln>
                          <a:solidFill>
                            <a:srgbClr val="000000"/>
                          </a:solidFill>
                          <a:effectLst/>
                          <a:latin typeface="Arial" charset="0"/>
                          <a:ea typeface="ＭＳ Ｐゴシック" charset="0"/>
                          <a:cs typeface="Arial Unicode MS" charset="0"/>
                        </a:rPr>
                        <a:t>Description</a:t>
                      </a:r>
                    </a:p>
                  </a:txBody>
                  <a:tcPr marL="10450" marR="10450" marT="26796" marB="0" anchor="ctr" horzOverflow="overflow">
                    <a:lnL>
                      <a:noFill/>
                    </a:lnL>
                    <a:lnR w="2880" cap="flat" cmpd="sng" algn="ctr">
                      <a:solidFill>
                        <a:srgbClr val="000000"/>
                      </a:solidFill>
                      <a:prstDash val="solid"/>
                      <a:round/>
                      <a:headEnd type="none" w="med" len="med"/>
                      <a:tailEnd type="none" w="med" len="med"/>
                    </a:lnR>
                    <a:lnT>
                      <a:noFill/>
                    </a:lnT>
                    <a:lnB>
                      <a:noFill/>
                    </a:lnB>
                    <a:lnTlToBr>
                      <a:noFill/>
                    </a:lnTlToBr>
                    <a:lnBlToTr>
                      <a:noFill/>
                    </a:lnBlToTr>
                    <a:solidFill>
                      <a:srgbClr val="969696"/>
                    </a:solidFill>
                  </a:tcPr>
                </a:tc>
                <a:tc>
                  <a:txBody>
                    <a:bodyPr/>
                    <a:lstStyle/>
                    <a:p>
                      <a:pPr marL="0" marR="0" lvl="0" indent="0" algn="ctr" defTabSz="457200" rtl="0" eaLnBrk="1" fontAlgn="base" latinLnBrk="0" hangingPunct="1">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000" b="1" i="0" u="none" strike="noStrike" cap="none" normalizeH="0" baseline="0">
                          <a:ln>
                            <a:noFill/>
                          </a:ln>
                          <a:solidFill>
                            <a:srgbClr val="000000"/>
                          </a:solidFill>
                          <a:effectLst/>
                          <a:latin typeface="Arial" charset="0"/>
                          <a:ea typeface="ＭＳ Ｐゴシック" charset="0"/>
                          <a:cs typeface="Arial Unicode MS" charset="0"/>
                        </a:rPr>
                        <a:t>USD</a:t>
                      </a:r>
                    </a:p>
                  </a:txBody>
                  <a:tcPr marL="10450" marR="10450" marT="26796" marB="0" anchor="ctr"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457200" rtl="0" eaLnBrk="1" fontAlgn="base" latinLnBrk="0" hangingPunct="1">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000" b="1" i="0" u="none" strike="noStrike" cap="none" normalizeH="0" baseline="0">
                          <a:ln>
                            <a:noFill/>
                          </a:ln>
                          <a:solidFill>
                            <a:srgbClr val="000000"/>
                          </a:solidFill>
                          <a:effectLst/>
                          <a:latin typeface="Arial" charset="0"/>
                          <a:ea typeface="ＭＳ Ｐゴシック" charset="0"/>
                          <a:cs typeface="Arial Unicode MS" charset="0"/>
                        </a:rPr>
                        <a:t>EUR</a:t>
                      </a:r>
                    </a:p>
                  </a:txBody>
                  <a:tcPr marL="10450" marR="10450" marT="26796" marB="0" anchor="ctr"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457200" rtl="0" eaLnBrk="1" fontAlgn="base" latinLnBrk="0" hangingPunct="1">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000" b="1" i="0" u="none" strike="noStrike" cap="none" normalizeH="0" baseline="0">
                          <a:ln>
                            <a:noFill/>
                          </a:ln>
                          <a:solidFill>
                            <a:srgbClr val="000000"/>
                          </a:solidFill>
                          <a:effectLst/>
                          <a:latin typeface="Arial" charset="0"/>
                          <a:ea typeface="ＭＳ Ｐゴシック" charset="0"/>
                          <a:cs typeface="Arial Unicode MS" charset="0"/>
                        </a:rPr>
                        <a:t>GBP</a:t>
                      </a:r>
                    </a:p>
                  </a:txBody>
                  <a:tcPr marL="10450" marR="10450" marT="26796" marB="0" anchor="ctr"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solidFill>
                      <a:srgbClr val="969696"/>
                    </a:solidFill>
                  </a:tcPr>
                </a:tc>
              </a:tr>
              <a:tr h="159106">
                <a:tc gridSpan="2" vMerge="1">
                  <a:txBody>
                    <a:bodyPr/>
                    <a:lstStyle/>
                    <a:p>
                      <a:endParaRPr lang="en-US"/>
                    </a:p>
                  </a:txBody>
                  <a:tcPr/>
                </a:tc>
                <a:tc hMerge="1" vMerge="1">
                  <a:txBody>
                    <a:bodyPr/>
                    <a:lstStyle/>
                    <a:p>
                      <a:endParaRPr lang="en-US"/>
                    </a:p>
                  </a:txBody>
                  <a:tcPr/>
                </a:tc>
                <a:tc vMerge="1">
                  <a:txBody>
                    <a:bodyPr/>
                    <a:lstStyle/>
                    <a:p>
                      <a:endParaRPr lang="en-US"/>
                    </a:p>
                  </a:txBody>
                  <a:tcPr/>
                </a:tc>
                <a:tc>
                  <a:txBody>
                    <a:bodyPr/>
                    <a:lstStyle/>
                    <a:p>
                      <a:pPr marL="0" marR="0" lvl="0" indent="0" algn="ctr" defTabSz="457200" rtl="0" eaLnBrk="1" fontAlgn="base" latinLnBrk="0" hangingPunct="1">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000" b="1" i="0" u="none" strike="noStrike" cap="none" normalizeH="0" baseline="0">
                          <a:ln>
                            <a:noFill/>
                          </a:ln>
                          <a:solidFill>
                            <a:srgbClr val="000000"/>
                          </a:solidFill>
                          <a:effectLst/>
                          <a:latin typeface="Arial" charset="0"/>
                          <a:ea typeface="ＭＳ Ｐゴシック" charset="0"/>
                          <a:cs typeface="Arial Unicode MS" charset="0"/>
                        </a:rPr>
                        <a:t>1 Yr</a:t>
                      </a:r>
                    </a:p>
                  </a:txBody>
                  <a:tcPr marL="10450" marR="10450" marT="26796" marB="0" anchor="ctr" horzOverflow="overflow">
                    <a:lnL>
                      <a:noFill/>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457200" rtl="0" eaLnBrk="1" fontAlgn="base" latinLnBrk="0" hangingPunct="1">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000" b="1" i="0" u="none" strike="noStrike" cap="none" normalizeH="0" baseline="0">
                          <a:ln>
                            <a:noFill/>
                          </a:ln>
                          <a:solidFill>
                            <a:srgbClr val="000000"/>
                          </a:solidFill>
                          <a:effectLst/>
                          <a:latin typeface="Arial" charset="0"/>
                          <a:ea typeface="ＭＳ Ｐゴシック" charset="0"/>
                          <a:cs typeface="Arial Unicode MS" charset="0"/>
                        </a:rPr>
                        <a:t>1 Yr</a:t>
                      </a:r>
                    </a:p>
                  </a:txBody>
                  <a:tcPr marL="10450" marR="10450" marT="26796" marB="0" anchor="ctr"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457200" rtl="0" eaLnBrk="1" fontAlgn="base" latinLnBrk="0" hangingPunct="1">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000" b="1" i="0" u="none" strike="noStrike" cap="none" normalizeH="0" baseline="0">
                          <a:ln>
                            <a:noFill/>
                          </a:ln>
                          <a:solidFill>
                            <a:srgbClr val="000000"/>
                          </a:solidFill>
                          <a:effectLst/>
                          <a:latin typeface="Arial" charset="0"/>
                          <a:ea typeface="ＭＳ Ｐゴシック" charset="0"/>
                          <a:cs typeface="Arial Unicode MS" charset="0"/>
                        </a:rPr>
                        <a:t>1 Yr</a:t>
                      </a:r>
                    </a:p>
                  </a:txBody>
                  <a:tcPr marL="10450" marR="10450" marT="26796" marB="0" anchor="ctr"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solidFill>
                      <a:srgbClr val="969696"/>
                    </a:solidFill>
                  </a:tcPr>
                </a:tc>
              </a:tr>
              <a:tr h="165572">
                <a:tc gridSpan="3">
                  <a:txBody>
                    <a:bodyPr/>
                    <a:lstStyle/>
                    <a:p>
                      <a:pPr marL="0" marR="0" lvl="0" indent="0" algn="ctr" defTabSz="457200" rtl="0" eaLnBrk="1" fontAlgn="base" latinLnBrk="0" hangingPunct="1">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000" b="1" i="0" u="none" strike="noStrike" cap="none" normalizeH="0" baseline="0">
                          <a:ln>
                            <a:noFill/>
                          </a:ln>
                          <a:solidFill>
                            <a:srgbClr val="FFFFFF"/>
                          </a:solidFill>
                          <a:effectLst/>
                          <a:latin typeface="Arial" charset="0"/>
                          <a:ea typeface="ＭＳ Ｐゴシック" charset="0"/>
                          <a:cs typeface="Arial Unicode MS" charset="0"/>
                        </a:rPr>
                        <a:t>OpenShift Enterprise</a:t>
                      </a:r>
                    </a:p>
                  </a:txBody>
                  <a:tcPr marL="10450" marR="10450" marT="26796" marB="0" anchor="ctr" horzOverflow="overflow">
                    <a:lnL w="2880" cap="flat" cmpd="sng" algn="ctr">
                      <a:solidFill>
                        <a:srgbClr val="000000"/>
                      </a:solidFill>
                      <a:prstDash val="solid"/>
                      <a:round/>
                      <a:headEnd type="none" w="med" len="med"/>
                      <a:tailEnd type="none" w="med" len="med"/>
                    </a:lnL>
                    <a:lnR>
                      <a:noFill/>
                    </a:lnR>
                    <a:lnT>
                      <a:noFill/>
                    </a:lnT>
                    <a:lnB w="2880" cap="flat" cmpd="sng" algn="ctr">
                      <a:solidFill>
                        <a:srgbClr val="000000"/>
                      </a:solidFill>
                      <a:prstDash val="solid"/>
                      <a:round/>
                      <a:headEnd type="none" w="med" len="med"/>
                      <a:tailEnd type="none" w="med" len="med"/>
                    </a:lnB>
                    <a:lnTlToBr>
                      <a:noFill/>
                    </a:lnTlToBr>
                    <a:lnBlToTr>
                      <a:noFill/>
                    </a:lnBlToTr>
                    <a:solidFill>
                      <a:srgbClr val="900000"/>
                    </a:solidFill>
                  </a:tcPr>
                </a:tc>
                <a:tc hMerge="1">
                  <a:txBody>
                    <a:bodyPr/>
                    <a:lstStyle/>
                    <a:p>
                      <a:endParaRPr lang="en-US"/>
                    </a:p>
                  </a:txBody>
                  <a:tcPr/>
                </a:tc>
                <a:tc hMerge="1">
                  <a:txBody>
                    <a:bodyPr/>
                    <a:lstStyle/>
                    <a:p>
                      <a:endParaRPr lang="en-US"/>
                    </a:p>
                  </a:txBody>
                  <a:tcPr/>
                </a:tc>
                <a:tc>
                  <a:txBody>
                    <a:bodyPr/>
                    <a:lstStyle/>
                    <a:p>
                      <a:pPr marL="0" marR="0" lvl="0" indent="0" algn="ctr" defTabSz="457200" rtl="0" eaLnBrk="1" fontAlgn="base" latinLnBrk="0" hangingPunct="1">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000" b="1" i="0" u="none" strike="noStrike" cap="none" normalizeH="0" baseline="0">
                          <a:ln>
                            <a:noFill/>
                          </a:ln>
                          <a:solidFill>
                            <a:srgbClr val="FFFFFF"/>
                          </a:solidFill>
                          <a:effectLst/>
                          <a:latin typeface="Arial" charset="0"/>
                          <a:ea typeface="ＭＳ Ｐゴシック" charset="0"/>
                          <a:cs typeface="Arial Unicode MS" charset="0"/>
                        </a:rPr>
                        <a:t> </a:t>
                      </a:r>
                    </a:p>
                  </a:txBody>
                  <a:tcPr marL="10450" marR="10450" marT="26796" marB="0" anchor="ctr" horzOverflow="overflow">
                    <a:lnL>
                      <a:noFill/>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solidFill>
                      <a:srgbClr val="900000"/>
                    </a:solidFill>
                  </a:tcPr>
                </a:tc>
                <a:tc>
                  <a:txBody>
                    <a:bodyPr/>
                    <a:lstStyle/>
                    <a:p>
                      <a:pPr marL="0" marR="0" lvl="0" indent="0" algn="ctr" defTabSz="457200" rtl="0" eaLnBrk="1" fontAlgn="base" latinLnBrk="0" hangingPunct="1">
                        <a:lnSpc>
                          <a:spcPct val="102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000" b="0" i="0" u="none" strike="noStrike" cap="none" normalizeH="0" baseline="0">
                          <a:ln>
                            <a:noFill/>
                          </a:ln>
                          <a:solidFill>
                            <a:srgbClr val="000000"/>
                          </a:solidFill>
                          <a:effectLst/>
                          <a:latin typeface="Calibri" charset="0"/>
                          <a:ea typeface="ＭＳ Ｐゴシック" charset="0"/>
                          <a:cs typeface="Arial Unicode MS" charset="0"/>
                        </a:rPr>
                        <a:t> </a:t>
                      </a:r>
                    </a:p>
                  </a:txBody>
                  <a:tcPr marL="10450" marR="10450" marT="10451" marB="0" anchor="ctr"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solidFill>
                      <a:srgbClr val="900000"/>
                    </a:solidFill>
                  </a:tcPr>
                </a:tc>
                <a:tc>
                  <a:txBody>
                    <a:bodyPr/>
                    <a:lstStyle/>
                    <a:p>
                      <a:pPr marL="0" marR="0" lvl="0" indent="0" algn="ctr" defTabSz="457200" rtl="0" eaLnBrk="1" fontAlgn="base" latinLnBrk="0" hangingPunct="1">
                        <a:lnSpc>
                          <a:spcPct val="102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000" b="0" i="0" u="none" strike="noStrike" cap="none" normalizeH="0" baseline="0">
                          <a:ln>
                            <a:noFill/>
                          </a:ln>
                          <a:solidFill>
                            <a:srgbClr val="000000"/>
                          </a:solidFill>
                          <a:effectLst/>
                          <a:latin typeface="Calibri" charset="0"/>
                          <a:ea typeface="ＭＳ Ｐゴシック" charset="0"/>
                          <a:cs typeface="Arial Unicode MS" charset="0"/>
                        </a:rPr>
                        <a:t> </a:t>
                      </a:r>
                    </a:p>
                  </a:txBody>
                  <a:tcPr marL="10450" marR="10450" marT="10451" marB="0" anchor="ctr"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solidFill>
                      <a:srgbClr val="900000"/>
                    </a:solidFill>
                  </a:tcPr>
                </a:tc>
              </a:tr>
              <a:tr h="313953">
                <a:tc>
                  <a:txBody>
                    <a:bodyPr/>
                    <a:lstStyle/>
                    <a:p>
                      <a:pPr marL="0" marR="0" lvl="0" indent="0" algn="l" defTabSz="457200" rtl="0" eaLnBrk="1" fontAlgn="base" latinLnBrk="0" hangingPunct="1">
                        <a:lnSpc>
                          <a:spcPct val="102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000" b="0" i="0" u="none" strike="noStrike" cap="none" normalizeH="0" baseline="0">
                          <a:ln>
                            <a:noFill/>
                          </a:ln>
                          <a:solidFill>
                            <a:srgbClr val="000000"/>
                          </a:solidFill>
                          <a:effectLst/>
                          <a:latin typeface="Calibri" charset="0"/>
                          <a:ea typeface="ＭＳ Ｐゴシック" charset="0"/>
                          <a:cs typeface="Arial Unicode MS" charset="0"/>
                        </a:rPr>
                        <a:t>MCT2736        </a:t>
                      </a:r>
                    </a:p>
                  </a:txBody>
                  <a:tcPr marL="10450" marR="10450" marT="10451" marB="0" anchor="b"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l" defTabSz="457200" rtl="0" eaLnBrk="1" fontAlgn="base" latinLnBrk="0" hangingPunct="1">
                        <a:lnSpc>
                          <a:spcPct val="102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000" b="0" i="0" u="none" strike="noStrike" cap="none" normalizeH="0" baseline="0">
                          <a:ln>
                            <a:noFill/>
                          </a:ln>
                          <a:solidFill>
                            <a:srgbClr val="000000"/>
                          </a:solidFill>
                          <a:effectLst/>
                          <a:latin typeface="Calibri" charset="0"/>
                          <a:ea typeface="ＭＳ Ｐゴシック" charset="0"/>
                          <a:cs typeface="Arial Unicode MS" charset="0"/>
                        </a:rPr>
                        <a:t>OpenShift Enterprise Standard, 2 Core, 8 GB</a:t>
                      </a:r>
                    </a:p>
                  </a:txBody>
                  <a:tcPr marL="10450" marR="10450" marT="10451" marB="0" anchor="b" horzOverflow="overflow">
                    <a:lnL w="2880" cap="flat" cmpd="sng" algn="ctr">
                      <a:solidFill>
                        <a:srgbClr val="000000"/>
                      </a:solidFill>
                      <a:prstDash val="solid"/>
                      <a:round/>
                      <a:headEnd type="none" w="med" len="med"/>
                      <a:tailEnd type="none" w="med" len="med"/>
                    </a:lnL>
                    <a:lnR>
                      <a:noFill/>
                    </a:lnR>
                    <a:lnT>
                      <a:noFill/>
                    </a:lnT>
                    <a:lnB w="288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457200" rtl="0" eaLnBrk="1" fontAlgn="base" latinLnBrk="0" hangingPunct="1">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800" b="0" i="0" u="none" strike="noStrike" cap="none" normalizeH="0" baseline="0">
                          <a:ln>
                            <a:noFill/>
                          </a:ln>
                          <a:solidFill>
                            <a:srgbClr val="000000"/>
                          </a:solidFill>
                          <a:effectLst/>
                          <a:latin typeface="Arial" charset="0"/>
                          <a:ea typeface="ＭＳ Ｐゴシック" charset="0"/>
                          <a:cs typeface="Arial Unicode MS" charset="0"/>
                        </a:rPr>
                        <a:t>$5,500</a:t>
                      </a:r>
                    </a:p>
                  </a:txBody>
                  <a:tcPr marL="10450" marR="10450" marT="23824" marB="0" anchor="ctr" horzOverflow="overflow">
                    <a:lnL>
                      <a:noFill/>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800" b="0" i="0" u="none" strike="noStrike" cap="none" normalizeH="0" baseline="0">
                          <a:ln>
                            <a:noFill/>
                          </a:ln>
                          <a:solidFill>
                            <a:srgbClr val="000000"/>
                          </a:solidFill>
                          <a:effectLst/>
                          <a:latin typeface="Arial" charset="0"/>
                          <a:ea typeface="ＭＳ Ｐゴシック" charset="0"/>
                          <a:cs typeface="Arial Unicode MS" charset="0"/>
                        </a:rPr>
                        <a:t>€ 4,400</a:t>
                      </a:r>
                    </a:p>
                  </a:txBody>
                  <a:tcPr marL="10450" marR="10450" marT="23824" marB="0" anchor="ctr"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800" b="0" i="0" u="none" strike="noStrike" cap="none" normalizeH="0" baseline="0">
                          <a:ln>
                            <a:noFill/>
                          </a:ln>
                          <a:solidFill>
                            <a:srgbClr val="000000"/>
                          </a:solidFill>
                          <a:effectLst/>
                          <a:latin typeface="Arial" charset="0"/>
                          <a:ea typeface="ＭＳ Ｐゴシック" charset="0"/>
                          <a:cs typeface="Arial Unicode MS" charset="0"/>
                        </a:rPr>
                        <a:t>£3,793</a:t>
                      </a:r>
                    </a:p>
                  </a:txBody>
                  <a:tcPr marL="10450" marR="10450" marT="23824" marB="0" anchor="ctr"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r>
              <a:tr h="313953">
                <a:tc>
                  <a:txBody>
                    <a:bodyPr/>
                    <a:lstStyle/>
                    <a:p>
                      <a:pPr marL="0" marR="0" lvl="0" indent="0" algn="l" defTabSz="457200" rtl="0" eaLnBrk="1" fontAlgn="base" latinLnBrk="0" hangingPunct="1">
                        <a:lnSpc>
                          <a:spcPct val="102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000" b="0" i="0" u="none" strike="noStrike" cap="none" normalizeH="0" baseline="0">
                          <a:ln>
                            <a:noFill/>
                          </a:ln>
                          <a:solidFill>
                            <a:srgbClr val="000000"/>
                          </a:solidFill>
                          <a:effectLst/>
                          <a:latin typeface="Calibri" charset="0"/>
                          <a:ea typeface="ＭＳ Ｐゴシック" charset="0"/>
                          <a:cs typeface="Arial Unicode MS" charset="0"/>
                        </a:rPr>
                        <a:t>MCT2735      </a:t>
                      </a:r>
                    </a:p>
                  </a:txBody>
                  <a:tcPr marL="10450" marR="10450" marT="10451" marB="0" anchor="b"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l" defTabSz="457200" rtl="0" eaLnBrk="1" fontAlgn="base" latinLnBrk="0" hangingPunct="1">
                        <a:lnSpc>
                          <a:spcPct val="102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000" b="0" i="0" u="none" strike="noStrike" cap="none" normalizeH="0" baseline="0">
                          <a:ln>
                            <a:noFill/>
                          </a:ln>
                          <a:solidFill>
                            <a:srgbClr val="000000"/>
                          </a:solidFill>
                          <a:effectLst/>
                          <a:latin typeface="Calibri" charset="0"/>
                          <a:ea typeface="ＭＳ Ｐゴシック" charset="0"/>
                          <a:cs typeface="Arial Unicode MS" charset="0"/>
                        </a:rPr>
                        <a:t>OpenShift Enterprise Premium, 2 Core, 8 GB</a:t>
                      </a:r>
                    </a:p>
                  </a:txBody>
                  <a:tcPr marL="10450" marR="10450" marT="10451" marB="0" anchor="b" horzOverflow="overflow">
                    <a:lnL w="2880" cap="flat" cmpd="sng" algn="ctr">
                      <a:solidFill>
                        <a:srgbClr val="000000"/>
                      </a:solidFill>
                      <a:prstDash val="solid"/>
                      <a:round/>
                      <a:headEnd type="none" w="med" len="med"/>
                      <a:tailEnd type="none" w="med" len="med"/>
                    </a:lnL>
                    <a:lnR>
                      <a:noFill/>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457200" rtl="0" eaLnBrk="1" fontAlgn="base" latinLnBrk="0" hangingPunct="1">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800" b="0" i="0" u="none" strike="noStrike" cap="none" normalizeH="0" baseline="0">
                          <a:ln>
                            <a:noFill/>
                          </a:ln>
                          <a:solidFill>
                            <a:srgbClr val="000000"/>
                          </a:solidFill>
                          <a:effectLst/>
                          <a:latin typeface="Arial" charset="0"/>
                          <a:ea typeface="ＭＳ Ｐゴシック" charset="0"/>
                          <a:cs typeface="Arial Unicode MS" charset="0"/>
                        </a:rPr>
                        <a:t>$8,000</a:t>
                      </a:r>
                    </a:p>
                  </a:txBody>
                  <a:tcPr marL="10450" marR="10450" marT="23824" marB="0" anchor="ctr" horzOverflow="overflow">
                    <a:lnL>
                      <a:noFill/>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800" b="0" i="0" u="none" strike="noStrike" cap="none" normalizeH="0" baseline="0">
                          <a:ln>
                            <a:noFill/>
                          </a:ln>
                          <a:solidFill>
                            <a:srgbClr val="000000"/>
                          </a:solidFill>
                          <a:effectLst/>
                          <a:latin typeface="Arial" charset="0"/>
                          <a:ea typeface="ＭＳ Ｐゴシック" charset="0"/>
                          <a:cs typeface="Arial Unicode MS" charset="0"/>
                        </a:rPr>
                        <a:t>€ 6,400</a:t>
                      </a:r>
                    </a:p>
                  </a:txBody>
                  <a:tcPr marL="10450" marR="10450" marT="23824" marB="0" anchor="ctr"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800" b="0" i="0" u="none" strike="noStrike" cap="none" normalizeH="0" baseline="0">
                          <a:ln>
                            <a:noFill/>
                          </a:ln>
                          <a:solidFill>
                            <a:srgbClr val="000000"/>
                          </a:solidFill>
                          <a:effectLst/>
                          <a:latin typeface="Arial" charset="0"/>
                          <a:ea typeface="ＭＳ Ｐゴシック" charset="0"/>
                          <a:cs typeface="Arial Unicode MS" charset="0"/>
                        </a:rPr>
                        <a:t>£5,517</a:t>
                      </a:r>
                    </a:p>
                  </a:txBody>
                  <a:tcPr marL="10450" marR="10450" marT="23824" marB="0" anchor="ctr"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r>
              <a:tr h="313953">
                <a:tc>
                  <a:txBody>
                    <a:bodyPr/>
                    <a:lstStyle/>
                    <a:p>
                      <a:pPr marL="0" marR="0" lvl="0" indent="0" algn="l" defTabSz="457200" rtl="0" eaLnBrk="1" fontAlgn="base" latinLnBrk="0" hangingPunct="1">
                        <a:lnSpc>
                          <a:spcPct val="102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000" b="0" i="0" u="none" strike="noStrike" cap="none" normalizeH="0" baseline="0">
                          <a:ln>
                            <a:noFill/>
                          </a:ln>
                          <a:solidFill>
                            <a:srgbClr val="000000"/>
                          </a:solidFill>
                          <a:effectLst/>
                          <a:latin typeface="Calibri" charset="0"/>
                          <a:ea typeface="ＭＳ Ｐゴシック" charset="0"/>
                          <a:cs typeface="Arial Unicode MS" charset="0"/>
                        </a:rPr>
                        <a:t>MCT2738       </a:t>
                      </a:r>
                    </a:p>
                  </a:txBody>
                  <a:tcPr marL="10450" marR="10450" marT="10451" marB="0" anchor="b"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l" defTabSz="457200" rtl="0" eaLnBrk="1" fontAlgn="base" latinLnBrk="0" hangingPunct="1">
                        <a:lnSpc>
                          <a:spcPct val="102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000" b="0" i="0" u="none" strike="noStrike" cap="none" normalizeH="0" baseline="0">
                          <a:ln>
                            <a:noFill/>
                          </a:ln>
                          <a:solidFill>
                            <a:srgbClr val="000000"/>
                          </a:solidFill>
                          <a:effectLst/>
                          <a:latin typeface="Calibri" charset="0"/>
                          <a:ea typeface="ＭＳ Ｐゴシック" charset="0"/>
                          <a:cs typeface="Arial Unicode MS" charset="0"/>
                        </a:rPr>
                        <a:t> OpenShift Enterprise Standard, 4 Core, 32 GB</a:t>
                      </a:r>
                    </a:p>
                  </a:txBody>
                  <a:tcPr marL="10450" marR="10450" marT="10451" marB="0" anchor="b" horzOverflow="overflow">
                    <a:lnL w="2880" cap="flat" cmpd="sng" algn="ctr">
                      <a:solidFill>
                        <a:srgbClr val="000000"/>
                      </a:solidFill>
                      <a:prstDash val="solid"/>
                      <a:round/>
                      <a:headEnd type="none" w="med" len="med"/>
                      <a:tailEnd type="none" w="med" len="med"/>
                    </a:lnL>
                    <a:lnR>
                      <a:noFill/>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457200" rtl="0" eaLnBrk="1" fontAlgn="base" latinLnBrk="0" hangingPunct="1">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800" b="0" i="0" u="none" strike="noStrike" cap="none" normalizeH="0" baseline="0">
                          <a:ln>
                            <a:noFill/>
                          </a:ln>
                          <a:solidFill>
                            <a:srgbClr val="000000"/>
                          </a:solidFill>
                          <a:effectLst/>
                          <a:latin typeface="Arial" charset="0"/>
                          <a:ea typeface="ＭＳ Ｐゴシック" charset="0"/>
                          <a:cs typeface="Arial Unicode MS" charset="0"/>
                        </a:rPr>
                        <a:t>$13,500</a:t>
                      </a:r>
                    </a:p>
                  </a:txBody>
                  <a:tcPr marL="10450" marR="10450" marT="23824" marB="0" anchor="ctr" horzOverflow="overflow">
                    <a:lnL>
                      <a:noFill/>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800" b="0" i="0" u="none" strike="noStrike" cap="none" normalizeH="0" baseline="0">
                          <a:ln>
                            <a:noFill/>
                          </a:ln>
                          <a:solidFill>
                            <a:srgbClr val="000000"/>
                          </a:solidFill>
                          <a:effectLst/>
                          <a:latin typeface="Arial" charset="0"/>
                          <a:ea typeface="ＭＳ Ｐゴシック" charset="0"/>
                          <a:cs typeface="Arial Unicode MS" charset="0"/>
                        </a:rPr>
                        <a:t>€ 10,800</a:t>
                      </a:r>
                    </a:p>
                  </a:txBody>
                  <a:tcPr marL="10450" marR="10450" marT="23824" marB="0" anchor="ctr"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800" b="0" i="0" u="none" strike="noStrike" cap="none" normalizeH="0" baseline="0">
                          <a:ln>
                            <a:noFill/>
                          </a:ln>
                          <a:solidFill>
                            <a:srgbClr val="000000"/>
                          </a:solidFill>
                          <a:effectLst/>
                          <a:latin typeface="Arial" charset="0"/>
                          <a:ea typeface="ＭＳ Ｐゴシック" charset="0"/>
                          <a:cs typeface="Arial Unicode MS" charset="0"/>
                        </a:rPr>
                        <a:t>£9,310</a:t>
                      </a:r>
                    </a:p>
                  </a:txBody>
                  <a:tcPr marL="10450" marR="10450" marT="23824" marB="0" anchor="ctr"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r>
              <a:tr h="313953">
                <a:tc>
                  <a:txBody>
                    <a:bodyPr/>
                    <a:lstStyle/>
                    <a:p>
                      <a:pPr marL="0" marR="0" lvl="0" indent="0" algn="l" defTabSz="457200" rtl="0" eaLnBrk="1" fontAlgn="base" latinLnBrk="0" hangingPunct="1">
                        <a:lnSpc>
                          <a:spcPct val="102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000" b="0" i="0" u="none" strike="noStrike" cap="none" normalizeH="0" baseline="0">
                          <a:ln>
                            <a:noFill/>
                          </a:ln>
                          <a:solidFill>
                            <a:srgbClr val="000000"/>
                          </a:solidFill>
                          <a:effectLst/>
                          <a:latin typeface="Calibri" charset="0"/>
                          <a:ea typeface="ＭＳ Ｐゴシック" charset="0"/>
                          <a:cs typeface="Arial Unicode MS" charset="0"/>
                        </a:rPr>
                        <a:t>MCT2737       </a:t>
                      </a:r>
                    </a:p>
                  </a:txBody>
                  <a:tcPr marL="10450" marR="10450" marT="10451" marB="0" anchor="b"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l" defTabSz="457200" rtl="0" eaLnBrk="1" fontAlgn="base" latinLnBrk="0" hangingPunct="1">
                        <a:lnSpc>
                          <a:spcPct val="102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000" b="0" i="0" u="none" strike="noStrike" cap="none" normalizeH="0" baseline="0">
                          <a:ln>
                            <a:noFill/>
                          </a:ln>
                          <a:solidFill>
                            <a:srgbClr val="000000"/>
                          </a:solidFill>
                          <a:effectLst/>
                          <a:latin typeface="Calibri" charset="0"/>
                          <a:ea typeface="ＭＳ Ｐゴシック" charset="0"/>
                          <a:cs typeface="Arial Unicode MS" charset="0"/>
                        </a:rPr>
                        <a:t>OpenShift Enterprise Premium, 4 Core, 32 GB</a:t>
                      </a:r>
                    </a:p>
                  </a:txBody>
                  <a:tcPr marL="10450" marR="10450" marT="10451" marB="0" anchor="b" horzOverflow="overflow">
                    <a:lnL w="2880" cap="flat" cmpd="sng" algn="ctr">
                      <a:solidFill>
                        <a:srgbClr val="000000"/>
                      </a:solidFill>
                      <a:prstDash val="solid"/>
                      <a:round/>
                      <a:headEnd type="none" w="med" len="med"/>
                      <a:tailEnd type="none" w="med" len="med"/>
                    </a:lnL>
                    <a:lnR>
                      <a:noFill/>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457200" rtl="0" eaLnBrk="1" fontAlgn="base" latinLnBrk="0" hangingPunct="1">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800" b="0" i="0" u="none" strike="noStrike" cap="none" normalizeH="0" baseline="0">
                          <a:ln>
                            <a:noFill/>
                          </a:ln>
                          <a:solidFill>
                            <a:srgbClr val="000000"/>
                          </a:solidFill>
                          <a:effectLst/>
                          <a:latin typeface="Arial" charset="0"/>
                          <a:ea typeface="ＭＳ Ｐゴシック" charset="0"/>
                          <a:cs typeface="Arial Unicode MS" charset="0"/>
                        </a:rPr>
                        <a:t>$20,000</a:t>
                      </a:r>
                    </a:p>
                  </a:txBody>
                  <a:tcPr marL="10450" marR="10450" marT="23824" marB="0" anchor="ctr" horzOverflow="overflow">
                    <a:lnL>
                      <a:noFill/>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800" b="0" i="0" u="none" strike="noStrike" cap="none" normalizeH="0" baseline="0">
                          <a:ln>
                            <a:noFill/>
                          </a:ln>
                          <a:solidFill>
                            <a:srgbClr val="000000"/>
                          </a:solidFill>
                          <a:effectLst/>
                          <a:latin typeface="Arial" charset="0"/>
                          <a:ea typeface="ＭＳ Ｐゴシック" charset="0"/>
                          <a:cs typeface="Arial Unicode MS" charset="0"/>
                        </a:rPr>
                        <a:t>€ 16,000</a:t>
                      </a:r>
                    </a:p>
                  </a:txBody>
                  <a:tcPr marL="10450" marR="10450" marT="23824" marB="0" anchor="ctr"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800" b="0" i="0" u="none" strike="noStrike" cap="none" normalizeH="0" baseline="0">
                          <a:ln>
                            <a:noFill/>
                          </a:ln>
                          <a:solidFill>
                            <a:srgbClr val="000000"/>
                          </a:solidFill>
                          <a:effectLst/>
                          <a:latin typeface="Arial" charset="0"/>
                          <a:ea typeface="ＭＳ Ｐゴシック" charset="0"/>
                          <a:cs typeface="Arial Unicode MS" charset="0"/>
                        </a:rPr>
                        <a:t>£13,793</a:t>
                      </a:r>
                    </a:p>
                  </a:txBody>
                  <a:tcPr marL="10450" marR="10450" marT="23824" marB="0" anchor="ctr"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r>
              <a:tr h="313953">
                <a:tc>
                  <a:txBody>
                    <a:bodyPr/>
                    <a:lstStyle/>
                    <a:p>
                      <a:pPr marL="0" marR="0" lvl="0" indent="0" algn="l" defTabSz="457200" rtl="0" eaLnBrk="1" fontAlgn="base" latinLnBrk="0" hangingPunct="1">
                        <a:lnSpc>
                          <a:spcPct val="102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000" b="0" i="0" u="none" strike="noStrike" cap="none" normalizeH="0" baseline="0">
                          <a:ln>
                            <a:noFill/>
                          </a:ln>
                          <a:solidFill>
                            <a:srgbClr val="000000"/>
                          </a:solidFill>
                          <a:effectLst/>
                          <a:latin typeface="Calibri" charset="0"/>
                          <a:ea typeface="ＭＳ Ｐゴシック" charset="0"/>
                          <a:cs typeface="Arial Unicode MS" charset="0"/>
                        </a:rPr>
                        <a:t>MCT2748       </a:t>
                      </a:r>
                    </a:p>
                  </a:txBody>
                  <a:tcPr marL="10450" marR="10450" marT="10451" marB="0" anchor="b"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l" defTabSz="457200" rtl="0" eaLnBrk="1" fontAlgn="base" latinLnBrk="0" hangingPunct="1">
                        <a:lnSpc>
                          <a:spcPct val="102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000" b="0" i="0" u="none" strike="noStrike" cap="none" normalizeH="0" baseline="0">
                          <a:ln>
                            <a:noFill/>
                          </a:ln>
                          <a:solidFill>
                            <a:srgbClr val="000000"/>
                          </a:solidFill>
                          <a:effectLst/>
                          <a:latin typeface="Calibri" charset="0"/>
                          <a:ea typeface="ＭＳ Ｐゴシック" charset="0"/>
                          <a:cs typeface="Arial Unicode MS" charset="0"/>
                        </a:rPr>
                        <a:t> JBoss Enterprise Application Platform for OpenShift Enterprise Standard, 2 Core, 8 GB</a:t>
                      </a:r>
                    </a:p>
                  </a:txBody>
                  <a:tcPr marL="10450" marR="10450" marT="10451" marB="0" anchor="b" horzOverflow="overflow">
                    <a:lnL w="2880" cap="flat" cmpd="sng" algn="ctr">
                      <a:solidFill>
                        <a:srgbClr val="000000"/>
                      </a:solidFill>
                      <a:prstDash val="solid"/>
                      <a:round/>
                      <a:headEnd type="none" w="med" len="med"/>
                      <a:tailEnd type="none" w="med" len="med"/>
                    </a:lnL>
                    <a:lnR>
                      <a:noFill/>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457200" rtl="0" eaLnBrk="1" fontAlgn="base" latinLnBrk="0" hangingPunct="1">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800" b="0" i="0" u="none" strike="noStrike" cap="none" normalizeH="0" baseline="0">
                          <a:ln>
                            <a:noFill/>
                          </a:ln>
                          <a:solidFill>
                            <a:srgbClr val="000000"/>
                          </a:solidFill>
                          <a:effectLst/>
                          <a:latin typeface="Arial" charset="0"/>
                          <a:ea typeface="ＭＳ Ｐゴシック" charset="0"/>
                          <a:cs typeface="Arial Unicode MS" charset="0"/>
                        </a:rPr>
                        <a:t>$825</a:t>
                      </a:r>
                    </a:p>
                  </a:txBody>
                  <a:tcPr marL="10450" marR="10450" marT="23824" marB="0" anchor="ctr" horzOverflow="overflow">
                    <a:lnL>
                      <a:noFill/>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800" b="0" i="0" u="none" strike="noStrike" cap="none" normalizeH="0" baseline="0">
                          <a:ln>
                            <a:noFill/>
                          </a:ln>
                          <a:solidFill>
                            <a:srgbClr val="000000"/>
                          </a:solidFill>
                          <a:effectLst/>
                          <a:latin typeface="Arial" charset="0"/>
                          <a:ea typeface="ＭＳ Ｐゴシック" charset="0"/>
                          <a:cs typeface="Arial Unicode MS" charset="0"/>
                        </a:rPr>
                        <a:t>€ 660</a:t>
                      </a:r>
                    </a:p>
                  </a:txBody>
                  <a:tcPr marL="10450" marR="10450" marT="23824" marB="0" anchor="ctr"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800" b="0" i="0" u="none" strike="noStrike" cap="none" normalizeH="0" baseline="0">
                          <a:ln>
                            <a:noFill/>
                          </a:ln>
                          <a:solidFill>
                            <a:srgbClr val="000000"/>
                          </a:solidFill>
                          <a:effectLst/>
                          <a:latin typeface="Arial" charset="0"/>
                          <a:ea typeface="ＭＳ Ｐゴシック" charset="0"/>
                          <a:cs typeface="Arial Unicode MS" charset="0"/>
                        </a:rPr>
                        <a:t>£569</a:t>
                      </a:r>
                    </a:p>
                  </a:txBody>
                  <a:tcPr marL="10450" marR="10450" marT="23824" marB="0" anchor="ctr"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r>
              <a:tr h="313953">
                <a:tc>
                  <a:txBody>
                    <a:bodyPr/>
                    <a:lstStyle/>
                    <a:p>
                      <a:pPr marL="0" marR="0" lvl="0" indent="0" algn="l" defTabSz="457200" rtl="0" eaLnBrk="1" fontAlgn="base" latinLnBrk="0" hangingPunct="1">
                        <a:lnSpc>
                          <a:spcPct val="102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000" b="0" i="0" u="none" strike="noStrike" cap="none" normalizeH="0" baseline="0">
                          <a:ln>
                            <a:noFill/>
                          </a:ln>
                          <a:solidFill>
                            <a:srgbClr val="000000"/>
                          </a:solidFill>
                          <a:effectLst/>
                          <a:latin typeface="Calibri" charset="0"/>
                          <a:ea typeface="ＭＳ Ｐゴシック" charset="0"/>
                          <a:cs typeface="Arial Unicode MS" charset="0"/>
                        </a:rPr>
                        <a:t>MCT2739     </a:t>
                      </a:r>
                    </a:p>
                  </a:txBody>
                  <a:tcPr marL="10450" marR="10450" marT="10451" marB="0" anchor="b"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l" defTabSz="457200" rtl="0" eaLnBrk="1" fontAlgn="base" latinLnBrk="0" hangingPunct="1">
                        <a:lnSpc>
                          <a:spcPct val="102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000" b="0" i="0" u="none" strike="noStrike" cap="none" normalizeH="0" baseline="0">
                          <a:ln>
                            <a:noFill/>
                          </a:ln>
                          <a:solidFill>
                            <a:srgbClr val="000000"/>
                          </a:solidFill>
                          <a:effectLst/>
                          <a:latin typeface="Calibri" charset="0"/>
                          <a:ea typeface="ＭＳ Ｐゴシック" charset="0"/>
                          <a:cs typeface="Arial Unicode MS" charset="0"/>
                        </a:rPr>
                        <a:t> JBoss Enterprise Application Platform for OpenShift Enterprise Premium, 2 Core, 8 GB</a:t>
                      </a:r>
                    </a:p>
                  </a:txBody>
                  <a:tcPr marL="10450" marR="10450" marT="10451" marB="0" anchor="b" horzOverflow="overflow">
                    <a:lnL w="2880" cap="flat" cmpd="sng" algn="ctr">
                      <a:solidFill>
                        <a:srgbClr val="000000"/>
                      </a:solidFill>
                      <a:prstDash val="solid"/>
                      <a:round/>
                      <a:headEnd type="none" w="med" len="med"/>
                      <a:tailEnd type="none" w="med" len="med"/>
                    </a:lnL>
                    <a:lnR>
                      <a:noFill/>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457200" rtl="0" eaLnBrk="1" fontAlgn="base" latinLnBrk="0" hangingPunct="1">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800" b="0" i="0" u="none" strike="noStrike" cap="none" normalizeH="0" baseline="0">
                          <a:ln>
                            <a:noFill/>
                          </a:ln>
                          <a:solidFill>
                            <a:srgbClr val="000000"/>
                          </a:solidFill>
                          <a:effectLst/>
                          <a:latin typeface="Arial" charset="0"/>
                          <a:ea typeface="ＭＳ Ｐゴシック" charset="0"/>
                          <a:cs typeface="Arial Unicode MS" charset="0"/>
                        </a:rPr>
                        <a:t>$1,200</a:t>
                      </a:r>
                    </a:p>
                  </a:txBody>
                  <a:tcPr marL="10450" marR="10450" marT="23824" marB="0" anchor="ctr" horzOverflow="overflow">
                    <a:lnL>
                      <a:noFill/>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800" b="0" i="0" u="none" strike="noStrike" cap="none" normalizeH="0" baseline="0">
                          <a:ln>
                            <a:noFill/>
                          </a:ln>
                          <a:solidFill>
                            <a:srgbClr val="000000"/>
                          </a:solidFill>
                          <a:effectLst/>
                          <a:latin typeface="Arial" charset="0"/>
                          <a:ea typeface="ＭＳ Ｐゴシック" charset="0"/>
                          <a:cs typeface="Arial Unicode MS" charset="0"/>
                        </a:rPr>
                        <a:t>€ 960</a:t>
                      </a:r>
                    </a:p>
                  </a:txBody>
                  <a:tcPr marL="10450" marR="10450" marT="23824" marB="0" anchor="ctr"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800" b="0" i="0" u="none" strike="noStrike" cap="none" normalizeH="0" baseline="0">
                          <a:ln>
                            <a:noFill/>
                          </a:ln>
                          <a:solidFill>
                            <a:srgbClr val="000000"/>
                          </a:solidFill>
                          <a:effectLst/>
                          <a:latin typeface="Arial" charset="0"/>
                          <a:ea typeface="ＭＳ Ｐゴシック" charset="0"/>
                          <a:cs typeface="Arial Unicode MS" charset="0"/>
                        </a:rPr>
                        <a:t>£828</a:t>
                      </a:r>
                    </a:p>
                  </a:txBody>
                  <a:tcPr marL="10450" marR="10450" marT="23824" marB="0" anchor="ctr"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r>
              <a:tr h="313953">
                <a:tc>
                  <a:txBody>
                    <a:bodyPr/>
                    <a:lstStyle/>
                    <a:p>
                      <a:pPr marL="0" marR="0" lvl="0" indent="0" algn="l" defTabSz="457200" rtl="0" eaLnBrk="1" fontAlgn="base" latinLnBrk="0" hangingPunct="1">
                        <a:lnSpc>
                          <a:spcPct val="102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000" b="0" i="0" u="none" strike="noStrike" cap="none" normalizeH="0" baseline="0">
                          <a:ln>
                            <a:noFill/>
                          </a:ln>
                          <a:solidFill>
                            <a:srgbClr val="000000"/>
                          </a:solidFill>
                          <a:effectLst/>
                          <a:latin typeface="Calibri" charset="0"/>
                          <a:ea typeface="ＭＳ Ｐゴシック" charset="0"/>
                          <a:cs typeface="Arial Unicode MS" charset="0"/>
                        </a:rPr>
                        <a:t>MCT2749       </a:t>
                      </a:r>
                    </a:p>
                  </a:txBody>
                  <a:tcPr marL="10450" marR="10450" marT="10451" marB="0" anchor="b"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l" defTabSz="457200" rtl="0" eaLnBrk="1" fontAlgn="base" latinLnBrk="0" hangingPunct="1">
                        <a:lnSpc>
                          <a:spcPct val="102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000" b="0" i="0" u="none" strike="noStrike" cap="none" normalizeH="0" baseline="0">
                          <a:ln>
                            <a:noFill/>
                          </a:ln>
                          <a:solidFill>
                            <a:srgbClr val="000000"/>
                          </a:solidFill>
                          <a:effectLst/>
                          <a:latin typeface="Calibri" charset="0"/>
                          <a:ea typeface="ＭＳ Ｐゴシック" charset="0"/>
                          <a:cs typeface="Arial Unicode MS" charset="0"/>
                        </a:rPr>
                        <a:t> JBoss Enterprise Application Platform for OpenShift Enterprise Standard, 4 Core, 32 GB</a:t>
                      </a:r>
                    </a:p>
                  </a:txBody>
                  <a:tcPr marL="10450" marR="10450" marT="10451" marB="0" anchor="b" horzOverflow="overflow">
                    <a:lnL w="2880" cap="flat" cmpd="sng" algn="ctr">
                      <a:solidFill>
                        <a:srgbClr val="000000"/>
                      </a:solidFill>
                      <a:prstDash val="solid"/>
                      <a:round/>
                      <a:headEnd type="none" w="med" len="med"/>
                      <a:tailEnd type="none" w="med" len="med"/>
                    </a:lnL>
                    <a:lnR>
                      <a:noFill/>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457200" rtl="0" eaLnBrk="1" fontAlgn="base" latinLnBrk="0" hangingPunct="1">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800" b="0" i="0" u="none" strike="noStrike" cap="none" normalizeH="0" baseline="0">
                          <a:ln>
                            <a:noFill/>
                          </a:ln>
                          <a:solidFill>
                            <a:srgbClr val="000000"/>
                          </a:solidFill>
                          <a:effectLst/>
                          <a:latin typeface="Arial" charset="0"/>
                          <a:ea typeface="ＭＳ Ｐゴシック" charset="0"/>
                          <a:cs typeface="Arial Unicode MS" charset="0"/>
                        </a:rPr>
                        <a:t>$1,650</a:t>
                      </a:r>
                    </a:p>
                  </a:txBody>
                  <a:tcPr marL="10450" marR="10450" marT="23824" marB="0" anchor="ctr" horzOverflow="overflow">
                    <a:lnL>
                      <a:noFill/>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800" b="0" i="0" u="none" strike="noStrike" cap="none" normalizeH="0" baseline="0">
                          <a:ln>
                            <a:noFill/>
                          </a:ln>
                          <a:solidFill>
                            <a:srgbClr val="000000"/>
                          </a:solidFill>
                          <a:effectLst/>
                          <a:latin typeface="Arial" charset="0"/>
                          <a:ea typeface="ＭＳ Ｐゴシック" charset="0"/>
                          <a:cs typeface="Arial Unicode MS" charset="0"/>
                        </a:rPr>
                        <a:t>€ 1,320</a:t>
                      </a:r>
                    </a:p>
                  </a:txBody>
                  <a:tcPr marL="10450" marR="10450" marT="23824" marB="0" anchor="ctr"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800" b="0" i="0" u="none" strike="noStrike" cap="none" normalizeH="0" baseline="0">
                          <a:ln>
                            <a:noFill/>
                          </a:ln>
                          <a:solidFill>
                            <a:srgbClr val="000000"/>
                          </a:solidFill>
                          <a:effectLst/>
                          <a:latin typeface="Arial" charset="0"/>
                          <a:ea typeface="ＭＳ Ｐゴシック" charset="0"/>
                          <a:cs typeface="Arial Unicode MS" charset="0"/>
                        </a:rPr>
                        <a:t>£1,138</a:t>
                      </a:r>
                    </a:p>
                  </a:txBody>
                  <a:tcPr marL="10450" marR="10450" marT="23824" marB="0" anchor="ctr"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r>
              <a:tr h="313953">
                <a:tc>
                  <a:txBody>
                    <a:bodyPr/>
                    <a:lstStyle/>
                    <a:p>
                      <a:pPr marL="0" marR="0" lvl="0" indent="0" algn="l" defTabSz="457200" rtl="0" eaLnBrk="1" fontAlgn="base" latinLnBrk="0" hangingPunct="1">
                        <a:lnSpc>
                          <a:spcPct val="102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000" b="0" i="0" u="none" strike="noStrike" cap="none" normalizeH="0" baseline="0">
                          <a:ln>
                            <a:noFill/>
                          </a:ln>
                          <a:solidFill>
                            <a:srgbClr val="000000"/>
                          </a:solidFill>
                          <a:effectLst/>
                          <a:latin typeface="Calibri" charset="0"/>
                          <a:ea typeface="ＭＳ Ｐゴシック" charset="0"/>
                          <a:cs typeface="Arial Unicode MS" charset="0"/>
                        </a:rPr>
                        <a:t>MCT2740       </a:t>
                      </a:r>
                    </a:p>
                  </a:txBody>
                  <a:tcPr marL="10450" marR="10450" marT="10451" marB="0" anchor="b"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l" defTabSz="457200" rtl="0" eaLnBrk="1" fontAlgn="base" latinLnBrk="0" hangingPunct="1">
                        <a:lnSpc>
                          <a:spcPct val="102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000" b="0" i="0" u="none" strike="noStrike" cap="none" normalizeH="0" baseline="0">
                          <a:ln>
                            <a:noFill/>
                          </a:ln>
                          <a:solidFill>
                            <a:srgbClr val="000000"/>
                          </a:solidFill>
                          <a:effectLst/>
                          <a:latin typeface="Calibri" charset="0"/>
                          <a:ea typeface="ＭＳ Ｐゴシック" charset="0"/>
                          <a:cs typeface="Arial Unicode MS" charset="0"/>
                        </a:rPr>
                        <a:t> JBoss Enterprise Application Platform for OpenShift Enterprise Premium, 4 Core, 32 GB</a:t>
                      </a:r>
                    </a:p>
                  </a:txBody>
                  <a:tcPr marL="10450" marR="10450" marT="10451" marB="0" anchor="b" horzOverflow="overflow">
                    <a:lnL w="2880" cap="flat" cmpd="sng" algn="ctr">
                      <a:solidFill>
                        <a:srgbClr val="000000"/>
                      </a:solidFill>
                      <a:prstDash val="solid"/>
                      <a:round/>
                      <a:headEnd type="none" w="med" len="med"/>
                      <a:tailEnd type="none" w="med" len="med"/>
                    </a:lnL>
                    <a:lnR>
                      <a:noFill/>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457200" rtl="0" eaLnBrk="1" fontAlgn="base" latinLnBrk="0" hangingPunct="1">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800" b="0" i="0" u="none" strike="noStrike" cap="none" normalizeH="0" baseline="0">
                          <a:ln>
                            <a:noFill/>
                          </a:ln>
                          <a:solidFill>
                            <a:srgbClr val="000000"/>
                          </a:solidFill>
                          <a:effectLst/>
                          <a:latin typeface="Arial" charset="0"/>
                          <a:ea typeface="ＭＳ Ｐゴシック" charset="0"/>
                          <a:cs typeface="Arial Unicode MS" charset="0"/>
                        </a:rPr>
                        <a:t>$2,400</a:t>
                      </a:r>
                    </a:p>
                  </a:txBody>
                  <a:tcPr marL="10450" marR="10450" marT="23824" marB="0" anchor="ctr" horzOverflow="overflow">
                    <a:lnL>
                      <a:noFill/>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800" b="0" i="0" u="none" strike="noStrike" cap="none" normalizeH="0" baseline="0">
                          <a:ln>
                            <a:noFill/>
                          </a:ln>
                          <a:solidFill>
                            <a:srgbClr val="000000"/>
                          </a:solidFill>
                          <a:effectLst/>
                          <a:latin typeface="Arial" charset="0"/>
                          <a:ea typeface="ＭＳ Ｐゴシック" charset="0"/>
                          <a:cs typeface="Arial Unicode MS" charset="0"/>
                        </a:rPr>
                        <a:t>€ 1,920</a:t>
                      </a:r>
                    </a:p>
                  </a:txBody>
                  <a:tcPr marL="10450" marR="10450" marT="23824" marB="0" anchor="ctr"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800" b="0" i="0" u="none" strike="noStrike" cap="none" normalizeH="0" baseline="0">
                          <a:ln>
                            <a:noFill/>
                          </a:ln>
                          <a:solidFill>
                            <a:srgbClr val="000000"/>
                          </a:solidFill>
                          <a:effectLst/>
                          <a:latin typeface="Arial" charset="0"/>
                          <a:ea typeface="ＭＳ Ｐゴシック" charset="0"/>
                          <a:cs typeface="Arial Unicode MS" charset="0"/>
                        </a:rPr>
                        <a:t>£1,655</a:t>
                      </a:r>
                    </a:p>
                  </a:txBody>
                  <a:tcPr marL="10450" marR="10450" marT="23824" marB="0" anchor="ctr"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r>
              <a:tr h="313953">
                <a:tc>
                  <a:txBody>
                    <a:bodyPr/>
                    <a:lstStyle/>
                    <a:p>
                      <a:pPr marL="0" marR="0" lvl="0" indent="0" algn="l" defTabSz="457200" rtl="0" eaLnBrk="1" fontAlgn="base" latinLnBrk="0" hangingPunct="1">
                        <a:lnSpc>
                          <a:spcPct val="102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000" b="0" i="0" u="none" strike="noStrike" cap="none" normalizeH="0" baseline="0">
                          <a:ln>
                            <a:noFill/>
                          </a:ln>
                          <a:solidFill>
                            <a:srgbClr val="000000"/>
                          </a:solidFill>
                          <a:effectLst/>
                          <a:latin typeface="Calibri" charset="0"/>
                          <a:ea typeface="ＭＳ Ｐゴシック" charset="0"/>
                          <a:cs typeface="Arial Unicode MS" charset="0"/>
                        </a:rPr>
                        <a:t>MCT2741      </a:t>
                      </a:r>
                    </a:p>
                  </a:txBody>
                  <a:tcPr marL="10450" marR="10450" marT="10451" marB="0" anchor="b"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l" defTabSz="457200" rtl="0" eaLnBrk="1" fontAlgn="base" latinLnBrk="0" hangingPunct="1">
                        <a:lnSpc>
                          <a:spcPct val="102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000" b="0" i="0" u="none" strike="noStrike" cap="none" normalizeH="0" baseline="0">
                          <a:ln>
                            <a:noFill/>
                          </a:ln>
                          <a:solidFill>
                            <a:srgbClr val="000000"/>
                          </a:solidFill>
                          <a:effectLst/>
                          <a:latin typeface="Calibri" charset="0"/>
                          <a:ea typeface="ＭＳ Ｐゴシック" charset="0"/>
                          <a:cs typeface="Arial Unicode MS" charset="0"/>
                        </a:rPr>
                        <a:t> OpenShift Enterprise Broker Infrastructure</a:t>
                      </a:r>
                    </a:p>
                  </a:txBody>
                  <a:tcPr marL="10450" marR="10450" marT="10451" marB="0" anchor="b" horzOverflow="overflow">
                    <a:lnL w="2880" cap="flat" cmpd="sng" algn="ctr">
                      <a:solidFill>
                        <a:srgbClr val="000000"/>
                      </a:solidFill>
                      <a:prstDash val="solid"/>
                      <a:round/>
                      <a:headEnd type="none" w="med" len="med"/>
                      <a:tailEnd type="none" w="med" len="med"/>
                    </a:lnL>
                    <a:lnR>
                      <a:noFill/>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457200" rtl="0" eaLnBrk="1" fontAlgn="base" latinLnBrk="0" hangingPunct="0">
                        <a:lnSpc>
                          <a:spcPct val="87000"/>
                        </a:lnSpc>
                        <a:spcBef>
                          <a:spcPct val="0"/>
                        </a:spcBef>
                        <a:spcAft>
                          <a:spcPct val="0"/>
                        </a:spcAft>
                        <a:buClr>
                          <a:srgbClr val="000000"/>
                        </a:buClr>
                        <a:buSzPct val="100000"/>
                        <a:buFont typeface="Times New Roman"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800" b="0" i="0" u="none" strike="noStrike" cap="none" normalizeH="0" baseline="0">
                          <a:ln>
                            <a:noFill/>
                          </a:ln>
                          <a:solidFill>
                            <a:srgbClr val="000000"/>
                          </a:solidFill>
                          <a:effectLst/>
                          <a:latin typeface="Arial" charset="0"/>
                          <a:ea typeface="ＭＳ Ｐゴシック" charset="0"/>
                          <a:cs typeface="Arial" charset="0"/>
                        </a:rPr>
                        <a:t>$0</a:t>
                      </a:r>
                    </a:p>
                  </a:txBody>
                  <a:tcPr marL="10450" marR="10450" marT="23824" marB="0" anchor="ctr" horzOverflow="overflow">
                    <a:lnL>
                      <a:noFill/>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800" b="0" i="0" u="none" strike="noStrike" cap="none" normalizeH="0" baseline="0">
                          <a:ln>
                            <a:noFill/>
                          </a:ln>
                          <a:solidFill>
                            <a:srgbClr val="000000"/>
                          </a:solidFill>
                          <a:effectLst/>
                          <a:latin typeface="Arial" charset="0"/>
                          <a:ea typeface="ＭＳ Ｐゴシック" charset="0"/>
                          <a:cs typeface="Arial Unicode MS" charset="0"/>
                        </a:rPr>
                        <a:t>$0</a:t>
                      </a:r>
                    </a:p>
                  </a:txBody>
                  <a:tcPr marL="10450" marR="10450" marT="23824" marB="0" anchor="ctr"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800" b="0" i="0" u="none" strike="noStrike" cap="none" normalizeH="0" baseline="0">
                          <a:ln>
                            <a:noFill/>
                          </a:ln>
                          <a:solidFill>
                            <a:srgbClr val="000000"/>
                          </a:solidFill>
                          <a:effectLst/>
                          <a:latin typeface="Arial" charset="0"/>
                          <a:ea typeface="ＭＳ Ｐゴシック" charset="0"/>
                          <a:cs typeface="Arial Unicode MS" charset="0"/>
                        </a:rPr>
                        <a:t>$0</a:t>
                      </a:r>
                    </a:p>
                  </a:txBody>
                  <a:tcPr marL="10450" marR="10450" marT="23824" marB="0" anchor="ctr"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r>
              <a:tr h="313953">
                <a:tc>
                  <a:txBody>
                    <a:bodyPr/>
                    <a:lstStyle/>
                    <a:p>
                      <a:pPr marL="0" marR="0" lvl="0" indent="0" algn="l" defTabSz="457200" rtl="0" eaLnBrk="1" fontAlgn="base" latinLnBrk="0" hangingPunct="1">
                        <a:lnSpc>
                          <a:spcPct val="102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000" b="0" i="0" u="none" strike="noStrike" cap="none" normalizeH="0" baseline="0">
                          <a:ln>
                            <a:noFill/>
                          </a:ln>
                          <a:solidFill>
                            <a:srgbClr val="000000"/>
                          </a:solidFill>
                          <a:effectLst/>
                          <a:latin typeface="Calibri" charset="0"/>
                          <a:ea typeface="ＭＳ Ｐゴシック" charset="0"/>
                          <a:cs typeface="Arial Unicode MS" charset="0"/>
                        </a:rPr>
                        <a:t>SER0419       </a:t>
                      </a:r>
                    </a:p>
                  </a:txBody>
                  <a:tcPr marL="10450" marR="10450" marT="10451" marB="0" anchor="b"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l" defTabSz="457200" rtl="0" eaLnBrk="1" fontAlgn="base" latinLnBrk="0" hangingPunct="1">
                        <a:lnSpc>
                          <a:spcPct val="102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000" b="0" i="0" u="none" strike="noStrike" cap="none" normalizeH="0" baseline="0">
                          <a:ln>
                            <a:noFill/>
                          </a:ln>
                          <a:solidFill>
                            <a:srgbClr val="000000"/>
                          </a:solidFill>
                          <a:effectLst/>
                          <a:latin typeface="Calibri" charset="0"/>
                          <a:ea typeface="ＭＳ Ｐゴシック" charset="0"/>
                          <a:cs typeface="Arial Unicode MS" charset="0"/>
                        </a:rPr>
                        <a:t> 30 Day Unsupported OpenShift Enterprise, 2 Core, 8 GB Evaluation</a:t>
                      </a:r>
                    </a:p>
                  </a:txBody>
                  <a:tcPr marL="10450" marR="10450" marT="10451" marB="0" anchor="b" horzOverflow="overflow">
                    <a:lnL w="2880" cap="flat" cmpd="sng" algn="ctr">
                      <a:solidFill>
                        <a:srgbClr val="000000"/>
                      </a:solidFill>
                      <a:prstDash val="solid"/>
                      <a:round/>
                      <a:headEnd type="none" w="med" len="med"/>
                      <a:tailEnd type="none" w="med" len="med"/>
                    </a:lnL>
                    <a:lnR>
                      <a:noFill/>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457200" rtl="0" eaLnBrk="1" fontAlgn="base" latinLnBrk="0" hangingPunct="1">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800" b="0" i="0" u="none" strike="noStrike" cap="none" normalizeH="0" baseline="0">
                          <a:ln>
                            <a:noFill/>
                          </a:ln>
                          <a:solidFill>
                            <a:srgbClr val="000000"/>
                          </a:solidFill>
                          <a:effectLst/>
                          <a:latin typeface="Arial" charset="0"/>
                          <a:ea typeface="ＭＳ Ｐゴシック" charset="0"/>
                          <a:cs typeface="Arial Unicode MS" charset="0"/>
                        </a:rPr>
                        <a:t>$0</a:t>
                      </a:r>
                    </a:p>
                  </a:txBody>
                  <a:tcPr marL="10450" marR="10450" marT="23824" marB="0" anchor="ctr" horzOverflow="overflow">
                    <a:lnL>
                      <a:noFill/>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800" b="0" i="0" u="none" strike="noStrike" cap="none" normalizeH="0" baseline="0">
                          <a:ln>
                            <a:noFill/>
                          </a:ln>
                          <a:solidFill>
                            <a:srgbClr val="000000"/>
                          </a:solidFill>
                          <a:effectLst/>
                          <a:latin typeface="Arial" charset="0"/>
                          <a:ea typeface="ＭＳ Ｐゴシック" charset="0"/>
                          <a:cs typeface="Arial Unicode MS" charset="0"/>
                        </a:rPr>
                        <a:t>$0</a:t>
                      </a:r>
                    </a:p>
                  </a:txBody>
                  <a:tcPr marL="10450" marR="10450" marT="23824" marB="0" anchor="ctr"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800" b="0" i="0" u="none" strike="noStrike" cap="none" normalizeH="0" baseline="0">
                          <a:ln>
                            <a:noFill/>
                          </a:ln>
                          <a:solidFill>
                            <a:srgbClr val="000000"/>
                          </a:solidFill>
                          <a:effectLst/>
                          <a:latin typeface="Arial" charset="0"/>
                          <a:ea typeface="ＭＳ Ｐゴシック" charset="0"/>
                          <a:cs typeface="Arial Unicode MS" charset="0"/>
                        </a:rPr>
                        <a:t>$0</a:t>
                      </a:r>
                    </a:p>
                  </a:txBody>
                  <a:tcPr marL="10450" marR="10450" marT="23824" marB="0" anchor="ctr"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r>
              <a:tr h="313953">
                <a:tc>
                  <a:txBody>
                    <a:bodyPr/>
                    <a:lstStyle/>
                    <a:p>
                      <a:pPr marL="0" marR="0" lvl="0" indent="0" algn="l" defTabSz="457200" rtl="0" eaLnBrk="1" fontAlgn="base" latinLnBrk="0" hangingPunct="1">
                        <a:lnSpc>
                          <a:spcPct val="102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000" b="0" i="0" u="none" strike="noStrike" cap="none" normalizeH="0" baseline="0">
                          <a:ln>
                            <a:noFill/>
                          </a:ln>
                          <a:solidFill>
                            <a:srgbClr val="000000"/>
                          </a:solidFill>
                          <a:effectLst/>
                          <a:latin typeface="Calibri" charset="0"/>
                          <a:ea typeface="ＭＳ Ｐゴシック" charset="0"/>
                          <a:cs typeface="Arial Unicode MS" charset="0"/>
                        </a:rPr>
                        <a:t>SER0420       </a:t>
                      </a:r>
                    </a:p>
                  </a:txBody>
                  <a:tcPr marL="10450" marR="10450" marT="10451" marB="0" anchor="b"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l" defTabSz="457200" rtl="0" eaLnBrk="1" fontAlgn="base" latinLnBrk="0" hangingPunct="1">
                        <a:lnSpc>
                          <a:spcPct val="102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000" b="0" i="0" u="none" strike="noStrike" cap="none" normalizeH="0" baseline="0">
                          <a:ln>
                            <a:noFill/>
                          </a:ln>
                          <a:solidFill>
                            <a:srgbClr val="000000"/>
                          </a:solidFill>
                          <a:effectLst/>
                          <a:latin typeface="Calibri" charset="0"/>
                          <a:ea typeface="ＭＳ Ｐゴシック" charset="0"/>
                          <a:cs typeface="Arial Unicode MS" charset="0"/>
                        </a:rPr>
                        <a:t> 30 Day Unsupported JBoss Enterprise Application Platform for OpenShift Enterprise, 2 Core, 8 GB Evaluation</a:t>
                      </a:r>
                    </a:p>
                  </a:txBody>
                  <a:tcPr marL="10450" marR="10450" marT="10451" marB="0" anchor="b" horzOverflow="overflow">
                    <a:lnL w="2880" cap="flat" cmpd="sng" algn="ctr">
                      <a:solidFill>
                        <a:srgbClr val="000000"/>
                      </a:solidFill>
                      <a:prstDash val="solid"/>
                      <a:round/>
                      <a:headEnd type="none" w="med" len="med"/>
                      <a:tailEnd type="none" w="med" len="med"/>
                    </a:lnL>
                    <a:lnR>
                      <a:noFill/>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457200" rtl="0" eaLnBrk="1" fontAlgn="base" latinLnBrk="0" hangingPunct="1">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800" b="0" i="0" u="none" strike="noStrike" cap="none" normalizeH="0" baseline="0">
                          <a:ln>
                            <a:noFill/>
                          </a:ln>
                          <a:solidFill>
                            <a:srgbClr val="000000"/>
                          </a:solidFill>
                          <a:effectLst/>
                          <a:latin typeface="Arial" charset="0"/>
                          <a:ea typeface="ＭＳ Ｐゴシック" charset="0"/>
                          <a:cs typeface="Arial Unicode MS" charset="0"/>
                        </a:rPr>
                        <a:t>$0</a:t>
                      </a:r>
                    </a:p>
                  </a:txBody>
                  <a:tcPr marL="10450" marR="10450" marT="23824" marB="0" anchor="ctr" horzOverflow="overflow">
                    <a:lnL>
                      <a:noFill/>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800" b="0" i="0" u="none" strike="noStrike" cap="none" normalizeH="0" baseline="0">
                          <a:ln>
                            <a:noFill/>
                          </a:ln>
                          <a:solidFill>
                            <a:srgbClr val="000000"/>
                          </a:solidFill>
                          <a:effectLst/>
                          <a:latin typeface="Arial" charset="0"/>
                          <a:ea typeface="ＭＳ Ｐゴシック" charset="0"/>
                          <a:cs typeface="Arial Unicode MS" charset="0"/>
                        </a:rPr>
                        <a:t>$0</a:t>
                      </a:r>
                    </a:p>
                  </a:txBody>
                  <a:tcPr marL="10450" marR="10450" marT="23824" marB="0" anchor="ctr"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800" b="0" i="0" u="none" strike="noStrike" cap="none" normalizeH="0" baseline="0">
                          <a:ln>
                            <a:noFill/>
                          </a:ln>
                          <a:solidFill>
                            <a:srgbClr val="000000"/>
                          </a:solidFill>
                          <a:effectLst/>
                          <a:latin typeface="Arial" charset="0"/>
                          <a:ea typeface="ＭＳ Ｐゴシック" charset="0"/>
                          <a:cs typeface="Arial Unicode MS" charset="0"/>
                        </a:rPr>
                        <a:t>$0</a:t>
                      </a:r>
                    </a:p>
                  </a:txBody>
                  <a:tcPr marL="10450" marR="10450" marT="23824" marB="0" anchor="ctr"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r>
              <a:tr h="165572">
                <a:tc>
                  <a:txBody>
                    <a:bodyPr/>
                    <a:lstStyle/>
                    <a:p>
                      <a:pPr marL="0" marR="0" lvl="0" indent="0" algn="l" defTabSz="457200" rtl="0" eaLnBrk="1" fontAlgn="base" latinLnBrk="0" hangingPunct="1">
                        <a:lnSpc>
                          <a:spcPct val="102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000" b="0" i="0" u="none" strike="noStrike" cap="none" normalizeH="0" baseline="0">
                          <a:ln>
                            <a:noFill/>
                          </a:ln>
                          <a:solidFill>
                            <a:srgbClr val="000000"/>
                          </a:solidFill>
                          <a:effectLst/>
                          <a:latin typeface="Calibri" charset="0"/>
                          <a:ea typeface="ＭＳ Ｐゴシック" charset="0"/>
                          <a:cs typeface="Arial Unicode MS" charset="0"/>
                        </a:rPr>
                        <a:t>SER0421 </a:t>
                      </a:r>
                    </a:p>
                  </a:txBody>
                  <a:tcPr marL="10450" marR="10450" marT="10451" marB="0" anchor="b"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l" defTabSz="457200" rtl="0" eaLnBrk="1" fontAlgn="base" latinLnBrk="0" hangingPunct="1">
                        <a:lnSpc>
                          <a:spcPct val="102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000" b="0" i="0" u="none" strike="noStrike" cap="none" normalizeH="0" baseline="0">
                          <a:ln>
                            <a:noFill/>
                          </a:ln>
                          <a:solidFill>
                            <a:srgbClr val="000000"/>
                          </a:solidFill>
                          <a:effectLst/>
                          <a:latin typeface="Calibri" charset="0"/>
                          <a:ea typeface="ＭＳ Ｐゴシック" charset="0"/>
                          <a:cs typeface="Arial Unicode MS" charset="0"/>
                        </a:rPr>
                        <a:t>OpenShift Employee Subscription</a:t>
                      </a:r>
                    </a:p>
                  </a:txBody>
                  <a:tcPr marL="10450" marR="10450" marT="10451" marB="0" anchor="b" horzOverflow="overflow">
                    <a:lnL w="2880" cap="flat" cmpd="sng" algn="ctr">
                      <a:solidFill>
                        <a:srgbClr val="000000"/>
                      </a:solidFill>
                      <a:prstDash val="solid"/>
                      <a:round/>
                      <a:headEnd type="none" w="med" len="med"/>
                      <a:tailEnd type="none" w="med" len="med"/>
                    </a:lnL>
                    <a:lnR>
                      <a:noFill/>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457200" rtl="0" eaLnBrk="1" fontAlgn="base" latinLnBrk="0" hangingPunct="1">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800" b="0" i="0" u="none" strike="noStrike" cap="none" normalizeH="0" baseline="0">
                          <a:ln>
                            <a:noFill/>
                          </a:ln>
                          <a:solidFill>
                            <a:srgbClr val="000000"/>
                          </a:solidFill>
                          <a:effectLst/>
                          <a:latin typeface="Arial" charset="0"/>
                          <a:ea typeface="ＭＳ Ｐゴシック" charset="0"/>
                          <a:cs typeface="Arial Unicode MS" charset="0"/>
                        </a:rPr>
                        <a:t>$0</a:t>
                      </a:r>
                    </a:p>
                  </a:txBody>
                  <a:tcPr marL="10450" marR="10450" marT="23824" marB="0" anchor="ctr" horzOverflow="overflow">
                    <a:lnL>
                      <a:noFill/>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800" b="0" i="0" u="none" strike="noStrike" cap="none" normalizeH="0" baseline="0">
                          <a:ln>
                            <a:noFill/>
                          </a:ln>
                          <a:solidFill>
                            <a:srgbClr val="000000"/>
                          </a:solidFill>
                          <a:effectLst/>
                          <a:latin typeface="Arial" charset="0"/>
                          <a:ea typeface="ＭＳ Ｐゴシック" charset="0"/>
                          <a:cs typeface="Arial Unicode MS" charset="0"/>
                        </a:rPr>
                        <a:t>$0</a:t>
                      </a:r>
                    </a:p>
                  </a:txBody>
                  <a:tcPr marL="10450" marR="10450" marT="23824" marB="0" anchor="ctr"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800" b="0" i="0" u="none" strike="noStrike" cap="none" normalizeH="0" baseline="0">
                          <a:ln>
                            <a:noFill/>
                          </a:ln>
                          <a:solidFill>
                            <a:srgbClr val="000000"/>
                          </a:solidFill>
                          <a:effectLst/>
                          <a:latin typeface="Arial" charset="0"/>
                          <a:ea typeface="ＭＳ Ｐゴシック" charset="0"/>
                          <a:cs typeface="Arial Unicode MS" charset="0"/>
                        </a:rPr>
                        <a:t>$0</a:t>
                      </a:r>
                    </a:p>
                  </a:txBody>
                  <a:tcPr marL="10450" marR="10450" marT="23824" marB="0" anchor="ctr"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r>
              <a:tr h="342756">
                <a:tc>
                  <a:txBody>
                    <a:bodyPr/>
                    <a:lstStyle/>
                    <a:p>
                      <a:pPr marL="0" marR="0" lvl="0" indent="0" algn="l" defTabSz="457200" rtl="0" eaLnBrk="1" fontAlgn="base" latinLnBrk="0" hangingPunct="0">
                        <a:lnSpc>
                          <a:spcPct val="87000"/>
                        </a:lnSpc>
                        <a:spcBef>
                          <a:spcPct val="0"/>
                        </a:spcBef>
                        <a:spcAft>
                          <a:spcPct val="0"/>
                        </a:spcAft>
                        <a:buClr>
                          <a:srgbClr val="000000"/>
                        </a:buClr>
                        <a:buSzPct val="100000"/>
                        <a:buFont typeface="Times New Roman"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endParaRPr kumimoji="0" lang="en-US" sz="1600" b="0" i="0" u="none" strike="noStrike" cap="none" normalizeH="0" baseline="0">
                        <a:ln>
                          <a:noFill/>
                        </a:ln>
                        <a:solidFill>
                          <a:srgbClr val="000000"/>
                        </a:solidFill>
                        <a:effectLst/>
                        <a:latin typeface="Arial" charset="0"/>
                        <a:ea typeface="ＭＳ Ｐゴシック" charset="0"/>
                        <a:cs typeface="Arial Unicode MS" charset="0"/>
                      </a:endParaRPr>
                    </a:p>
                  </a:txBody>
                  <a:tcPr marL="10450" marR="10450" marT="37198" marB="0" anchor="b" horzOverflow="overflow">
                    <a:lnL>
                      <a:noFill/>
                    </a:lnL>
                    <a:lnR>
                      <a:noFill/>
                    </a:lnR>
                    <a:lnT w="2880" cap="flat" cmpd="sng" algn="ctr">
                      <a:solidFill>
                        <a:srgbClr val="000000"/>
                      </a:solidFill>
                      <a:prstDash val="solid"/>
                      <a:round/>
                      <a:headEnd type="none" w="med" len="med"/>
                      <a:tailEnd type="none" w="med" len="med"/>
                    </a:lnT>
                    <a:lnB>
                      <a:noFill/>
                    </a:lnB>
                    <a:lnTlToBr>
                      <a:noFill/>
                    </a:lnTlToBr>
                    <a:lnBlToTr>
                      <a:noFill/>
                    </a:lnBlToTr>
                    <a:noFill/>
                  </a:tcPr>
                </a:tc>
                <a:tc gridSpan="2">
                  <a:txBody>
                    <a:bodyPr/>
                    <a:lstStyle/>
                    <a:p>
                      <a:pPr marL="0" marR="0" lvl="0" indent="0" algn="l" defTabSz="457200" rtl="0" eaLnBrk="1" fontAlgn="base" latinLnBrk="0" hangingPunct="0">
                        <a:lnSpc>
                          <a:spcPct val="87000"/>
                        </a:lnSpc>
                        <a:spcBef>
                          <a:spcPct val="0"/>
                        </a:spcBef>
                        <a:spcAft>
                          <a:spcPct val="0"/>
                        </a:spcAft>
                        <a:buClr>
                          <a:srgbClr val="000000"/>
                        </a:buClr>
                        <a:buSzPct val="100000"/>
                        <a:buFont typeface="Times New Roman"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endParaRPr kumimoji="0" lang="en-US" sz="1600" b="0" i="0" u="none" strike="noStrike" cap="none" normalizeH="0" baseline="0">
                        <a:ln>
                          <a:noFill/>
                        </a:ln>
                        <a:solidFill>
                          <a:srgbClr val="000000"/>
                        </a:solidFill>
                        <a:effectLst/>
                        <a:latin typeface="Arial" charset="0"/>
                        <a:ea typeface="ＭＳ Ｐゴシック" charset="0"/>
                        <a:cs typeface="Arial Unicode MS" charset="0"/>
                      </a:endParaRPr>
                    </a:p>
                  </a:txBody>
                  <a:tcPr marL="10450" marR="10450" marT="37198" marB="0" anchor="b" horzOverflow="overflow">
                    <a:lnL>
                      <a:noFill/>
                    </a:lnL>
                    <a:lnR>
                      <a:noFill/>
                    </a:lnR>
                    <a:lnT w="2880" cap="flat" cmpd="sng" algn="ctr">
                      <a:solidFill>
                        <a:srgbClr val="000000"/>
                      </a:solidFill>
                      <a:prstDash val="solid"/>
                      <a:round/>
                      <a:headEnd type="none" w="med" len="med"/>
                      <a:tailEnd type="none" w="med" len="med"/>
                    </a:lnT>
                    <a:lnB>
                      <a:noFill/>
                    </a:lnB>
                    <a:lnTlToBr>
                      <a:noFill/>
                    </a:lnTlToBr>
                    <a:lnBlToTr>
                      <a:noFill/>
                    </a:lnBlToTr>
                    <a:noFill/>
                  </a:tcPr>
                </a:tc>
                <a:tc hMerge="1">
                  <a:txBody>
                    <a:bodyPr/>
                    <a:lstStyle/>
                    <a:p>
                      <a:endParaRPr lang="en-US"/>
                    </a:p>
                  </a:txBody>
                  <a:tcPr/>
                </a:tc>
                <a:tc>
                  <a:txBody>
                    <a:bodyPr/>
                    <a:lstStyle/>
                    <a:p>
                      <a:pPr marL="0" marR="0" lvl="0" indent="0" algn="l" defTabSz="457200" rtl="0" eaLnBrk="1" fontAlgn="base" latinLnBrk="0" hangingPunct="0">
                        <a:lnSpc>
                          <a:spcPct val="87000"/>
                        </a:lnSpc>
                        <a:spcBef>
                          <a:spcPct val="0"/>
                        </a:spcBef>
                        <a:spcAft>
                          <a:spcPct val="0"/>
                        </a:spcAft>
                        <a:buClr>
                          <a:srgbClr val="000000"/>
                        </a:buClr>
                        <a:buSzPct val="100000"/>
                        <a:buFont typeface="Times New Roman"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endParaRPr kumimoji="0" lang="en-US" sz="1600" b="0" i="0" u="none" strike="noStrike" cap="none" normalizeH="0" baseline="0">
                        <a:ln>
                          <a:noFill/>
                        </a:ln>
                        <a:solidFill>
                          <a:srgbClr val="000000"/>
                        </a:solidFill>
                        <a:effectLst/>
                        <a:latin typeface="Arial" charset="0"/>
                        <a:ea typeface="ＭＳ Ｐゴシック" charset="0"/>
                        <a:cs typeface="Arial Unicode MS" charset="0"/>
                      </a:endParaRPr>
                    </a:p>
                  </a:txBody>
                  <a:tcPr marL="10450" marR="10450" marT="37198" marB="0" anchor="b" horzOverflow="overflow">
                    <a:lnL>
                      <a:noFill/>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a:noFill/>
                    </a:lnB>
                    <a:lnTlToBr>
                      <a:noFill/>
                    </a:lnTlToBr>
                    <a:lnBlToTr>
                      <a:noFill/>
                    </a:lnBlToTr>
                    <a:noFill/>
                  </a:tcPr>
                </a:tc>
                <a:tc gridSpan="2">
                  <a:txBody>
                    <a:bodyPr/>
                    <a:lstStyle/>
                    <a:p>
                      <a:pPr marL="0" marR="0" lvl="0" indent="0" algn="l" defTabSz="457200" rtl="0" eaLnBrk="1" fontAlgn="base" latinLnBrk="0" hangingPunct="1">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800" b="0" i="0" u="none" strike="noStrike" cap="none" normalizeH="0" baseline="0">
                          <a:ln>
                            <a:noFill/>
                          </a:ln>
                          <a:solidFill>
                            <a:srgbClr val="000000"/>
                          </a:solidFill>
                          <a:effectLst/>
                          <a:latin typeface="Arial" charset="0"/>
                          <a:ea typeface="ＭＳ Ｐゴシック" charset="0"/>
                          <a:cs typeface="Arial Unicode MS" charset="0"/>
                        </a:rPr>
                        <a:t>*Euro = .8 USD</a:t>
                      </a:r>
                    </a:p>
                  </a:txBody>
                  <a:tcPr marL="10450" marR="10450" marT="23824" marB="0" horzOverflow="overflow">
                    <a:lnL w="2880" cap="flat" cmpd="sng" algn="ctr">
                      <a:solidFill>
                        <a:srgbClr val="000000"/>
                      </a:solidFill>
                      <a:prstDash val="solid"/>
                      <a:round/>
                      <a:headEnd type="none" w="med" len="med"/>
                      <a:tailEnd type="none" w="med" len="med"/>
                    </a:lnL>
                    <a:lnR>
                      <a:noFill/>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r>
              <a:tr h="342756">
                <a:tc>
                  <a:txBody>
                    <a:bodyPr/>
                    <a:lstStyle/>
                    <a:p>
                      <a:pPr marL="0" marR="0" lvl="0" indent="0" algn="l" defTabSz="457200" rtl="0" eaLnBrk="1" fontAlgn="base" latinLnBrk="0" hangingPunct="0">
                        <a:lnSpc>
                          <a:spcPct val="87000"/>
                        </a:lnSpc>
                        <a:spcBef>
                          <a:spcPct val="0"/>
                        </a:spcBef>
                        <a:spcAft>
                          <a:spcPct val="0"/>
                        </a:spcAft>
                        <a:buClr>
                          <a:srgbClr val="000000"/>
                        </a:buClr>
                        <a:buSzPct val="100000"/>
                        <a:buFont typeface="Times New Roman"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endParaRPr kumimoji="0" lang="en-US" sz="1600" b="0" i="0" u="none" strike="noStrike" cap="none" normalizeH="0" baseline="0">
                        <a:ln>
                          <a:noFill/>
                        </a:ln>
                        <a:solidFill>
                          <a:srgbClr val="000000"/>
                        </a:solidFill>
                        <a:effectLst/>
                        <a:latin typeface="Arial" charset="0"/>
                        <a:ea typeface="ＭＳ Ｐゴシック" charset="0"/>
                        <a:cs typeface="Arial Unicode MS" charset="0"/>
                      </a:endParaRPr>
                    </a:p>
                  </a:txBody>
                  <a:tcPr marL="10450" marR="10450" marT="37198" marB="0" anchor="b" horzOverflow="overflow">
                    <a:lnL>
                      <a:noFill/>
                    </a:lnL>
                    <a:lnR>
                      <a:noFill/>
                    </a:lnR>
                    <a:lnT>
                      <a:noFill/>
                    </a:lnT>
                    <a:lnB>
                      <a:noFill/>
                    </a:lnB>
                    <a:lnTlToBr>
                      <a:noFill/>
                    </a:lnTlToBr>
                    <a:lnBlToTr>
                      <a:noFill/>
                    </a:lnBlToTr>
                    <a:noFill/>
                  </a:tcPr>
                </a:tc>
                <a:tc gridSpan="2">
                  <a:txBody>
                    <a:bodyPr/>
                    <a:lstStyle/>
                    <a:p>
                      <a:pPr marL="0" marR="0" lvl="0" indent="0" algn="l" defTabSz="457200" rtl="0" eaLnBrk="1" fontAlgn="base" latinLnBrk="0" hangingPunct="0">
                        <a:lnSpc>
                          <a:spcPct val="87000"/>
                        </a:lnSpc>
                        <a:spcBef>
                          <a:spcPct val="0"/>
                        </a:spcBef>
                        <a:spcAft>
                          <a:spcPct val="0"/>
                        </a:spcAft>
                        <a:buClr>
                          <a:srgbClr val="000000"/>
                        </a:buClr>
                        <a:buSzPct val="100000"/>
                        <a:buFont typeface="Times New Roman"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endParaRPr kumimoji="0" lang="en-US" sz="1600" b="0" i="0" u="none" strike="noStrike" cap="none" normalizeH="0" baseline="0">
                        <a:ln>
                          <a:noFill/>
                        </a:ln>
                        <a:solidFill>
                          <a:srgbClr val="000000"/>
                        </a:solidFill>
                        <a:effectLst/>
                        <a:latin typeface="Arial" charset="0"/>
                        <a:ea typeface="ＭＳ Ｐゴシック" charset="0"/>
                        <a:cs typeface="Arial Unicode MS" charset="0"/>
                      </a:endParaRPr>
                    </a:p>
                  </a:txBody>
                  <a:tcPr marL="10450" marR="10450" marT="37198" marB="0" anchor="b" horzOverflow="overflow">
                    <a:lnL>
                      <a:noFill/>
                    </a:lnL>
                    <a:lnR>
                      <a:noFill/>
                    </a:lnR>
                    <a:lnT>
                      <a:noFill/>
                    </a:lnT>
                    <a:lnB>
                      <a:noFill/>
                    </a:lnB>
                    <a:lnTlToBr>
                      <a:noFill/>
                    </a:lnTlToBr>
                    <a:lnBlToTr>
                      <a:noFill/>
                    </a:lnBlToTr>
                    <a:noFill/>
                  </a:tcPr>
                </a:tc>
                <a:tc hMerge="1">
                  <a:txBody>
                    <a:bodyPr/>
                    <a:lstStyle/>
                    <a:p>
                      <a:endParaRPr lang="en-US"/>
                    </a:p>
                  </a:txBody>
                  <a:tcPr/>
                </a:tc>
                <a:tc>
                  <a:txBody>
                    <a:bodyPr/>
                    <a:lstStyle/>
                    <a:p>
                      <a:pPr marL="0" marR="0" lvl="0" indent="0" algn="l" defTabSz="457200" rtl="0" eaLnBrk="1" fontAlgn="base" latinLnBrk="0" hangingPunct="0">
                        <a:lnSpc>
                          <a:spcPct val="87000"/>
                        </a:lnSpc>
                        <a:spcBef>
                          <a:spcPct val="0"/>
                        </a:spcBef>
                        <a:spcAft>
                          <a:spcPct val="0"/>
                        </a:spcAft>
                        <a:buClr>
                          <a:srgbClr val="000000"/>
                        </a:buClr>
                        <a:buSzPct val="100000"/>
                        <a:buFont typeface="Times New Roman"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endParaRPr kumimoji="0" lang="en-US" sz="1600" b="0" i="0" u="none" strike="noStrike" cap="none" normalizeH="0" baseline="0">
                        <a:ln>
                          <a:noFill/>
                        </a:ln>
                        <a:solidFill>
                          <a:srgbClr val="000000"/>
                        </a:solidFill>
                        <a:effectLst/>
                        <a:latin typeface="Arial" charset="0"/>
                        <a:ea typeface="ＭＳ Ｐゴシック" charset="0"/>
                        <a:cs typeface="Arial Unicode MS" charset="0"/>
                      </a:endParaRPr>
                    </a:p>
                  </a:txBody>
                  <a:tcPr marL="10450" marR="10450" marT="37198" marB="0" anchor="b" horzOverflow="overflow">
                    <a:lnL>
                      <a:noFill/>
                    </a:lnL>
                    <a:lnR w="2880" cap="flat" cmpd="sng" algn="ctr">
                      <a:solidFill>
                        <a:srgbClr val="000000"/>
                      </a:solidFill>
                      <a:prstDash val="solid"/>
                      <a:round/>
                      <a:headEnd type="none" w="med" len="med"/>
                      <a:tailEnd type="none" w="med" len="med"/>
                    </a:lnR>
                    <a:lnT>
                      <a:noFill/>
                    </a:lnT>
                    <a:lnB>
                      <a:noFill/>
                    </a:lnB>
                    <a:lnTlToBr>
                      <a:noFill/>
                    </a:lnTlToBr>
                    <a:lnBlToTr>
                      <a:noFill/>
                    </a:lnBlToTr>
                    <a:noFill/>
                  </a:tcPr>
                </a:tc>
                <a:tc gridSpan="2">
                  <a:txBody>
                    <a:bodyPr/>
                    <a:lstStyle/>
                    <a:p>
                      <a:pPr marL="0" marR="0" lvl="0" indent="0" algn="l" defTabSz="457200" rtl="0" eaLnBrk="1" fontAlgn="base" latinLnBrk="0" hangingPunct="1">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800" b="0" i="0" u="none" strike="noStrike" cap="none" normalizeH="0" baseline="0">
                          <a:ln>
                            <a:noFill/>
                          </a:ln>
                          <a:solidFill>
                            <a:srgbClr val="000000"/>
                          </a:solidFill>
                          <a:effectLst/>
                          <a:latin typeface="Arial" charset="0"/>
                          <a:ea typeface="ＭＳ Ｐゴシック" charset="0"/>
                          <a:cs typeface="Arial Unicode MS" charset="0"/>
                        </a:rPr>
                        <a:t>*GBP = .68966 USD</a:t>
                      </a:r>
                    </a:p>
                  </a:txBody>
                  <a:tcPr marL="10450" marR="10450" marT="23824" marB="0" horzOverflow="overflow">
                    <a:lnL w="2880" cap="flat" cmpd="sng" algn="ctr">
                      <a:solidFill>
                        <a:srgbClr val="000000"/>
                      </a:solidFill>
                      <a:prstDash val="solid"/>
                      <a:round/>
                      <a:headEnd type="none" w="med" len="med"/>
                      <a:tailEnd type="none" w="med" len="med"/>
                    </a:lnL>
                    <a:lnR>
                      <a:noFill/>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r>
            </a:tbl>
          </a:graphicData>
        </a:graphic>
      </p:graphicFrame>
    </p:spTree>
    <p:extLst>
      <p:ext uri="{BB962C8B-B14F-4D97-AF65-F5344CB8AC3E}">
        <p14:creationId xmlns:p14="http://schemas.microsoft.com/office/powerpoint/2010/main" val="3493605314"/>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ext Box 1"/>
          <p:cNvSpPr txBox="1">
            <a:spLocks noChangeArrowheads="1"/>
          </p:cNvSpPr>
          <p:nvPr/>
        </p:nvSpPr>
        <p:spPr bwMode="auto">
          <a:xfrm>
            <a:off x="430560" y="1257252"/>
            <a:ext cx="8390880" cy="50059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40820" rIns="81639" bIns="40820"/>
          <a:lstStyle>
            <a:lvl1pPr marL="457200" indent="-455613">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Arial Unicode MS" charset="0"/>
              </a:defRPr>
            </a:lvl1pPr>
            <a:lvl2pPr marL="738188" indent="-280988">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Arial Unicode M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Arial Unicode M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Arial Unicode M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Arial Unicode MS" charset="0"/>
              </a:defRPr>
            </a:lvl9pPr>
          </a:lstStyle>
          <a:p>
            <a:pPr>
              <a:spcAft>
                <a:spcPts val="1293"/>
              </a:spcAft>
              <a:buFont typeface="Arial" charset="0"/>
              <a:buChar char="•"/>
            </a:pPr>
            <a:r>
              <a:rPr lang="en-GB" sz="2200" dirty="0">
                <a:cs typeface="Arial" charset="0"/>
              </a:rPr>
              <a:t>Brokers are RHEL instances that act as a central controller for a set of Nodes</a:t>
            </a:r>
          </a:p>
          <a:p>
            <a:pPr lvl="1">
              <a:spcAft>
                <a:spcPts val="1293"/>
              </a:spcAft>
              <a:buFont typeface="Arial" charset="0"/>
              <a:buChar char="•"/>
            </a:pPr>
            <a:r>
              <a:rPr lang="en-GB" sz="2200" dirty="0">
                <a:cs typeface="Arial" charset="0"/>
              </a:rPr>
              <a:t>Typical deployment will have a set of Nodes connected to a Broker</a:t>
            </a:r>
          </a:p>
          <a:p>
            <a:pPr lvl="1">
              <a:spcAft>
                <a:spcPts val="1293"/>
              </a:spcAft>
              <a:buFont typeface="Arial" charset="0"/>
              <a:buChar char="•"/>
            </a:pPr>
            <a:r>
              <a:rPr lang="en-GB" sz="2200" dirty="0">
                <a:cs typeface="Arial" charset="0"/>
              </a:rPr>
              <a:t>All customers need at least 1 OpenShift Broker, so be sure to add it to your quote!</a:t>
            </a:r>
          </a:p>
          <a:p>
            <a:pPr lvl="1">
              <a:spcAft>
                <a:spcPts val="1293"/>
              </a:spcAft>
              <a:buFont typeface="Arial" charset="0"/>
              <a:buChar char="•"/>
            </a:pPr>
            <a:r>
              <a:rPr lang="en-GB" sz="2200" dirty="0">
                <a:cs typeface="Arial" charset="0"/>
              </a:rPr>
              <a:t>We don</a:t>
            </a:r>
            <a:r>
              <a:rPr lang="en-US" sz="2200" dirty="0">
                <a:cs typeface="Arial" charset="0"/>
              </a:rPr>
              <a:t>’</a:t>
            </a:r>
            <a:r>
              <a:rPr lang="en-GB" sz="2200" dirty="0">
                <a:cs typeface="Arial" charset="0"/>
              </a:rPr>
              <a:t>t charge customers for Brokers ($0 SKU) and you can add up to 20 max per customer</a:t>
            </a:r>
          </a:p>
          <a:p>
            <a:pPr lvl="1">
              <a:spcAft>
                <a:spcPts val="1293"/>
              </a:spcAft>
              <a:buFont typeface="Arial" charset="0"/>
              <a:buChar char="•"/>
            </a:pPr>
            <a:r>
              <a:rPr lang="en-GB" sz="2200" dirty="0">
                <a:cs typeface="Arial" charset="0"/>
              </a:rPr>
              <a:t>Customer</a:t>
            </a:r>
            <a:r>
              <a:rPr lang="en-US" sz="2200" dirty="0">
                <a:cs typeface="Arial" charset="0"/>
              </a:rPr>
              <a:t>’</a:t>
            </a:r>
            <a:r>
              <a:rPr lang="en-GB" sz="2200" dirty="0">
                <a:cs typeface="Arial" charset="0"/>
              </a:rPr>
              <a:t>s may </a:t>
            </a:r>
            <a:r>
              <a:rPr lang="en-GB" sz="2200" dirty="0" smtClean="0">
                <a:cs typeface="Arial" charset="0"/>
              </a:rPr>
              <a:t>need </a:t>
            </a:r>
            <a:r>
              <a:rPr lang="en-GB" sz="2200" dirty="0">
                <a:cs typeface="Arial" charset="0"/>
              </a:rPr>
              <a:t>more than 1 Broker if they: </a:t>
            </a:r>
          </a:p>
          <a:p>
            <a:pPr lvl="2">
              <a:spcAft>
                <a:spcPts val="1293"/>
              </a:spcAft>
              <a:buFont typeface="Arial" charset="0"/>
              <a:buChar char="•"/>
            </a:pPr>
            <a:r>
              <a:rPr lang="en-GB" sz="2200" dirty="0">
                <a:cs typeface="Arial" charset="0"/>
              </a:rPr>
              <a:t>Want to make the Broker tier redundant for HA reasons;</a:t>
            </a:r>
          </a:p>
          <a:p>
            <a:pPr lvl="1">
              <a:spcAft>
                <a:spcPts val="1293"/>
              </a:spcAft>
            </a:pPr>
            <a:endParaRPr lang="en-GB" sz="2200" dirty="0">
              <a:cs typeface="Arial" charset="0"/>
            </a:endParaRPr>
          </a:p>
          <a:p>
            <a:pPr lvl="1">
              <a:spcAft>
                <a:spcPts val="1293"/>
              </a:spcAft>
            </a:pPr>
            <a:endParaRPr lang="en-GB" sz="2200" dirty="0">
              <a:cs typeface="Arial" charset="0"/>
            </a:endParaRPr>
          </a:p>
        </p:txBody>
      </p:sp>
      <p:sp>
        <p:nvSpPr>
          <p:cNvPr id="11266" name="Text Box 2"/>
          <p:cNvSpPr txBox="1">
            <a:spLocks noChangeArrowheads="1"/>
          </p:cNvSpPr>
          <p:nvPr/>
        </p:nvSpPr>
        <p:spPr bwMode="auto">
          <a:xfrm>
            <a:off x="243361" y="249146"/>
            <a:ext cx="8631360" cy="691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42452" rIns="81639" bIns="42452"/>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charset="0"/>
                <a:ea typeface="ＭＳ Ｐゴシック" charset="0"/>
                <a:cs typeface="Arial Unicode MS" charset="0"/>
              </a:defRPr>
            </a:lvl9pPr>
          </a:lstStyle>
          <a:p>
            <a:pPr hangingPunct="1">
              <a:buClrTx/>
              <a:buFontTx/>
              <a:buNone/>
            </a:pPr>
            <a:r>
              <a:rPr lang="en-US" sz="3300" b="1"/>
              <a:t>How Many OpenShift Brokers Do I Need?</a:t>
            </a:r>
          </a:p>
        </p:txBody>
      </p:sp>
    </p:spTree>
    <p:extLst>
      <p:ext uri="{BB962C8B-B14F-4D97-AF65-F5344CB8AC3E}">
        <p14:creationId xmlns:p14="http://schemas.microsoft.com/office/powerpoint/2010/main" val="3567189993"/>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ext Box 1"/>
          <p:cNvSpPr txBox="1">
            <a:spLocks noChangeArrowheads="1"/>
          </p:cNvSpPr>
          <p:nvPr/>
        </p:nvSpPr>
        <p:spPr bwMode="auto">
          <a:xfrm>
            <a:off x="430560" y="1257252"/>
            <a:ext cx="8390880" cy="50059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40820" rIns="81639" bIns="40820"/>
          <a:lstStyle>
            <a:lvl1pPr marL="457200" indent="-455613">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Arial Unicode MS" charset="0"/>
              </a:defRPr>
            </a:lvl1pPr>
            <a:lvl2pPr marL="738188" indent="-280988">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Arial Unicode M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Arial Unicode M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Arial Unicode M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Arial Unicode MS" charset="0"/>
              </a:defRPr>
            </a:lvl9pPr>
          </a:lstStyle>
          <a:p>
            <a:pPr>
              <a:spcAft>
                <a:spcPts val="1293"/>
              </a:spcAft>
              <a:buFont typeface="Arial" charset="0"/>
              <a:buChar char="•"/>
            </a:pPr>
            <a:r>
              <a:rPr lang="en-GB" sz="2200">
                <a:cs typeface="Arial" charset="0"/>
              </a:rPr>
              <a:t>Nodes are RHEL instances where user applications run</a:t>
            </a:r>
          </a:p>
          <a:p>
            <a:pPr lvl="1">
              <a:spcAft>
                <a:spcPts val="1293"/>
              </a:spcAft>
              <a:buFont typeface="Arial" charset="0"/>
              <a:buChar char="•"/>
            </a:pPr>
            <a:r>
              <a:rPr lang="en-GB" sz="2200">
                <a:cs typeface="Arial" charset="0"/>
              </a:rPr>
              <a:t>Nodes are multi-tenant, meaning multiple apps run on each</a:t>
            </a:r>
          </a:p>
          <a:p>
            <a:pPr lvl="1">
              <a:spcAft>
                <a:spcPts val="1293"/>
              </a:spcAft>
              <a:buFont typeface="Arial" charset="0"/>
              <a:buChar char="•"/>
            </a:pPr>
            <a:r>
              <a:rPr lang="en-GB" sz="2200">
                <a:cs typeface="Arial" charset="0"/>
              </a:rPr>
              <a:t>Nodes are split up into individual containers or </a:t>
            </a:r>
            <a:r>
              <a:rPr lang="en-US" sz="2200">
                <a:cs typeface="Arial" charset="0"/>
              </a:rPr>
              <a:t>“</a:t>
            </a:r>
            <a:r>
              <a:rPr lang="en-GB" sz="2200">
                <a:cs typeface="Arial" charset="0"/>
              </a:rPr>
              <a:t>Gears</a:t>
            </a:r>
            <a:r>
              <a:rPr lang="en-US" sz="2200">
                <a:cs typeface="Arial" charset="0"/>
              </a:rPr>
              <a:t>”</a:t>
            </a:r>
            <a:r>
              <a:rPr lang="en-GB" sz="2200">
                <a:cs typeface="Arial" charset="0"/>
              </a:rPr>
              <a:t>, that are where application runtimes are deployed</a:t>
            </a:r>
          </a:p>
          <a:p>
            <a:pPr lvl="1">
              <a:spcAft>
                <a:spcPts val="1293"/>
              </a:spcAft>
              <a:buFont typeface="Arial" charset="0"/>
              <a:buChar char="•"/>
            </a:pPr>
            <a:r>
              <a:rPr lang="en-GB" sz="2200">
                <a:cs typeface="Arial" charset="0"/>
              </a:rPr>
              <a:t>Nodes have finite capacity, meaning there are limits to how many total Gears a single node can run</a:t>
            </a:r>
          </a:p>
          <a:p>
            <a:pPr lvl="1">
              <a:spcAft>
                <a:spcPts val="1293"/>
              </a:spcAft>
            </a:pPr>
            <a:endParaRPr lang="en-GB" sz="2200">
              <a:cs typeface="Arial" charset="0"/>
            </a:endParaRPr>
          </a:p>
          <a:p>
            <a:pPr lvl="1">
              <a:spcAft>
                <a:spcPts val="1293"/>
              </a:spcAft>
            </a:pPr>
            <a:endParaRPr lang="en-GB" sz="2200">
              <a:cs typeface="Arial" charset="0"/>
            </a:endParaRPr>
          </a:p>
        </p:txBody>
      </p:sp>
      <p:sp>
        <p:nvSpPr>
          <p:cNvPr id="12290" name="Text Box 2"/>
          <p:cNvSpPr txBox="1">
            <a:spLocks noChangeArrowheads="1"/>
          </p:cNvSpPr>
          <p:nvPr/>
        </p:nvSpPr>
        <p:spPr bwMode="auto">
          <a:xfrm>
            <a:off x="243361" y="249146"/>
            <a:ext cx="8226720" cy="691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42452" rIns="81639" bIns="42452"/>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3300" b="1"/>
              <a:t>How Many OpenShift Nodes Do I Need?</a:t>
            </a:r>
          </a:p>
        </p:txBody>
      </p:sp>
    </p:spTree>
    <p:extLst>
      <p:ext uri="{BB962C8B-B14F-4D97-AF65-F5344CB8AC3E}">
        <p14:creationId xmlns:p14="http://schemas.microsoft.com/office/powerpoint/2010/main" val="572763138"/>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ext Box 1"/>
          <p:cNvSpPr txBox="1">
            <a:spLocks noChangeArrowheads="1"/>
          </p:cNvSpPr>
          <p:nvPr/>
        </p:nvSpPr>
        <p:spPr bwMode="auto">
          <a:xfrm>
            <a:off x="430560" y="1257252"/>
            <a:ext cx="8390880" cy="36925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40820" rIns="81639" bIns="40820"/>
          <a:lstStyle>
            <a:lvl1pPr marL="457200" indent="-455613">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Arial Unicode MS" charset="0"/>
              </a:defRPr>
            </a:lvl1pPr>
            <a:lvl2pPr marL="738188" indent="-280988">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Arial Unicode M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Arial Unicode M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Arial Unicode M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Arial Unicode MS" charset="0"/>
              </a:defRPr>
            </a:lvl9pPr>
          </a:lstStyle>
          <a:p>
            <a:pPr>
              <a:spcAft>
                <a:spcPts val="1293"/>
              </a:spcAft>
              <a:buFont typeface="Arial" charset="0"/>
              <a:buChar char="•"/>
            </a:pPr>
            <a:r>
              <a:rPr lang="en-GB" sz="2200" dirty="0">
                <a:cs typeface="Arial" charset="0"/>
              </a:rPr>
              <a:t>Nodes are sold in specific instance sizes (two sizes to start)</a:t>
            </a:r>
          </a:p>
          <a:p>
            <a:pPr lvl="1">
              <a:spcAft>
                <a:spcPts val="1293"/>
              </a:spcAft>
              <a:buFont typeface="Arial" charset="0"/>
              <a:buChar char="•"/>
            </a:pPr>
            <a:r>
              <a:rPr lang="en-GB" dirty="0">
                <a:cs typeface="Arial" charset="0"/>
              </a:rPr>
              <a:t>2 Core, 8 GB (</a:t>
            </a:r>
            <a:r>
              <a:rPr lang="en-US" dirty="0">
                <a:cs typeface="Arial" charset="0"/>
              </a:rPr>
              <a:t>“</a:t>
            </a:r>
            <a:r>
              <a:rPr lang="en-GB" dirty="0">
                <a:cs typeface="Arial" charset="0"/>
              </a:rPr>
              <a:t>Small</a:t>
            </a:r>
            <a:r>
              <a:rPr lang="en-US" dirty="0">
                <a:cs typeface="Arial" charset="0"/>
              </a:rPr>
              <a:t>”</a:t>
            </a:r>
            <a:r>
              <a:rPr lang="en-GB" dirty="0">
                <a:cs typeface="Arial" charset="0"/>
              </a:rPr>
              <a:t> Node) and 4 Core, 32 GB  (</a:t>
            </a:r>
            <a:r>
              <a:rPr lang="en-US" dirty="0">
                <a:cs typeface="Arial" charset="0"/>
              </a:rPr>
              <a:t>“</a:t>
            </a:r>
            <a:r>
              <a:rPr lang="en-GB" dirty="0">
                <a:cs typeface="Arial" charset="0"/>
              </a:rPr>
              <a:t>Medium</a:t>
            </a:r>
            <a:r>
              <a:rPr lang="en-US" dirty="0">
                <a:cs typeface="Arial" charset="0"/>
              </a:rPr>
              <a:t>”</a:t>
            </a:r>
            <a:r>
              <a:rPr lang="en-GB" dirty="0">
                <a:cs typeface="Arial" charset="0"/>
              </a:rPr>
              <a:t> Node)</a:t>
            </a:r>
          </a:p>
          <a:p>
            <a:pPr>
              <a:spcAft>
                <a:spcPts val="1293"/>
              </a:spcAft>
              <a:buFont typeface="Arial" charset="0"/>
              <a:buChar char="•"/>
            </a:pPr>
            <a:r>
              <a:rPr lang="en-GB" sz="2200" dirty="0">
                <a:cs typeface="Arial" charset="0"/>
              </a:rPr>
              <a:t>Nodes can be split up into Gears of different sizes</a:t>
            </a:r>
          </a:p>
          <a:p>
            <a:pPr lvl="1">
              <a:spcAft>
                <a:spcPts val="1293"/>
              </a:spcAft>
              <a:buFont typeface="Arial" charset="0"/>
              <a:buChar char="•"/>
            </a:pPr>
            <a:r>
              <a:rPr lang="en-GB" dirty="0">
                <a:cs typeface="Arial" charset="0"/>
              </a:rPr>
              <a:t>Small Gear </a:t>
            </a:r>
            <a:r>
              <a:rPr lang="en-GB" dirty="0" smtClean="0">
                <a:cs typeface="Arial" charset="0"/>
              </a:rPr>
              <a:t>(512 MB)</a:t>
            </a:r>
            <a:r>
              <a:rPr lang="en-GB" dirty="0">
                <a:cs typeface="Arial" charset="0"/>
              </a:rPr>
              <a:t>, Medium Gear (1 GB), Large Gear (2GB), etc.</a:t>
            </a:r>
          </a:p>
          <a:p>
            <a:pPr lvl="1">
              <a:spcAft>
                <a:spcPts val="1293"/>
              </a:spcAft>
              <a:buFont typeface="Arial" charset="0"/>
              <a:buChar char="•"/>
            </a:pPr>
            <a:r>
              <a:rPr lang="en-GB" dirty="0">
                <a:cs typeface="Arial" charset="0"/>
              </a:rPr>
              <a:t>Customer can define gear size &amp; name associated to it</a:t>
            </a:r>
          </a:p>
          <a:p>
            <a:pPr>
              <a:spcAft>
                <a:spcPts val="1293"/>
              </a:spcAft>
              <a:buFont typeface="Arial" charset="0"/>
              <a:buChar char="•"/>
            </a:pPr>
            <a:r>
              <a:rPr lang="en-GB" sz="2200" dirty="0">
                <a:cs typeface="Arial" charset="0"/>
              </a:rPr>
              <a:t>Number of Gears a Node can run can be estimated per the table below</a:t>
            </a:r>
          </a:p>
          <a:p>
            <a:pPr lvl="1">
              <a:spcAft>
                <a:spcPts val="1293"/>
              </a:spcAft>
              <a:buFont typeface="Arial" charset="0"/>
              <a:buChar char="•"/>
            </a:pPr>
            <a:r>
              <a:rPr lang="en-GB" dirty="0">
                <a:cs typeface="Arial" charset="0"/>
              </a:rPr>
              <a:t>Note the maximum number Gears per Node is not guaranteed and can vary based on application</a:t>
            </a:r>
          </a:p>
        </p:txBody>
      </p:sp>
      <p:sp>
        <p:nvSpPr>
          <p:cNvPr id="13314" name="Text Box 2"/>
          <p:cNvSpPr txBox="1">
            <a:spLocks noChangeArrowheads="1"/>
          </p:cNvSpPr>
          <p:nvPr/>
        </p:nvSpPr>
        <p:spPr bwMode="auto">
          <a:xfrm>
            <a:off x="243361" y="249146"/>
            <a:ext cx="8226720" cy="691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42452" rIns="81639" bIns="42452"/>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3300" b="1"/>
              <a:t>How Many OpenShift Nodes Do I Need?</a:t>
            </a:r>
          </a:p>
        </p:txBody>
      </p:sp>
      <p:graphicFrame>
        <p:nvGraphicFramePr>
          <p:cNvPr id="13315" name="Group 3"/>
          <p:cNvGraphicFramePr>
            <a:graphicFrameLocks noGrp="1"/>
          </p:cNvGraphicFramePr>
          <p:nvPr/>
        </p:nvGraphicFramePr>
        <p:xfrm>
          <a:off x="1046881" y="5018928"/>
          <a:ext cx="7189920" cy="898653"/>
        </p:xfrm>
        <a:graphic>
          <a:graphicData uri="http://schemas.openxmlformats.org/drawingml/2006/table">
            <a:tbl>
              <a:tblPr/>
              <a:tblGrid>
                <a:gridCol w="1797120"/>
                <a:gridCol w="1798560"/>
                <a:gridCol w="1797120"/>
                <a:gridCol w="1797120"/>
              </a:tblGrid>
              <a:tr h="299551">
                <a:tc>
                  <a:txBody>
                    <a:bodyPr/>
                    <a:lstStyle/>
                    <a:p>
                      <a:pPr marL="0" marR="0" lvl="0" indent="0" algn="ctr" defTabSz="457200" rtl="0" eaLnBrk="1" fontAlgn="base" latinLnBrk="0" hangingPunct="1">
                        <a:lnSpc>
                          <a:spcPct val="102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500" b="1" i="0" u="none" strike="noStrike" cap="none" normalizeH="0" baseline="0">
                          <a:ln>
                            <a:noFill/>
                          </a:ln>
                          <a:solidFill>
                            <a:srgbClr val="000000"/>
                          </a:solidFill>
                          <a:effectLst/>
                          <a:latin typeface="Calibri" charset="0"/>
                          <a:ea typeface="ＭＳ Ｐゴシック" charset="0"/>
                          <a:cs typeface="Arial Unicode MS" charset="0"/>
                        </a:rPr>
                        <a:t>Node Size</a:t>
                      </a:r>
                    </a:p>
                  </a:txBody>
                  <a:tcPr marL="11429" marR="11429" marT="11430" marB="0" anchor="b"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solidFill>
                      <a:srgbClr val="A6A6A6"/>
                    </a:solidFill>
                  </a:tcPr>
                </a:tc>
                <a:tc>
                  <a:txBody>
                    <a:bodyPr/>
                    <a:lstStyle/>
                    <a:p>
                      <a:pPr marL="0" marR="0" lvl="0" indent="0" algn="ctr" defTabSz="457200" rtl="0" eaLnBrk="1" fontAlgn="base" latinLnBrk="0" hangingPunct="1">
                        <a:lnSpc>
                          <a:spcPct val="102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500" b="1" i="0" u="none" strike="noStrike" cap="none" normalizeH="0" baseline="0">
                          <a:ln>
                            <a:noFill/>
                          </a:ln>
                          <a:solidFill>
                            <a:srgbClr val="000000"/>
                          </a:solidFill>
                          <a:effectLst/>
                          <a:latin typeface="Calibri" charset="0"/>
                          <a:ea typeface="ＭＳ Ｐゴシック" charset="0"/>
                          <a:cs typeface="Arial Unicode MS" charset="0"/>
                        </a:rPr>
                        <a:t>Small Gears (512 MB)</a:t>
                      </a:r>
                    </a:p>
                  </a:txBody>
                  <a:tcPr marL="11429" marR="11429" marT="11430" marB="0" anchor="b"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solidFill>
                      <a:srgbClr val="A6A6A6"/>
                    </a:solidFill>
                  </a:tcPr>
                </a:tc>
                <a:tc>
                  <a:txBody>
                    <a:bodyPr/>
                    <a:lstStyle/>
                    <a:p>
                      <a:pPr marL="0" marR="0" lvl="0" indent="0" algn="ctr" defTabSz="457200" rtl="0" eaLnBrk="1" fontAlgn="base" latinLnBrk="0" hangingPunct="1">
                        <a:lnSpc>
                          <a:spcPct val="102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500" b="1" i="0" u="none" strike="noStrike" cap="none" normalizeH="0" baseline="0">
                          <a:ln>
                            <a:noFill/>
                          </a:ln>
                          <a:solidFill>
                            <a:srgbClr val="000000"/>
                          </a:solidFill>
                          <a:effectLst/>
                          <a:latin typeface="Calibri" charset="0"/>
                          <a:ea typeface="ＭＳ Ｐゴシック" charset="0"/>
                          <a:cs typeface="Arial Unicode MS" charset="0"/>
                        </a:rPr>
                        <a:t>Medium Gears (1 GB)</a:t>
                      </a:r>
                    </a:p>
                  </a:txBody>
                  <a:tcPr marL="11429" marR="11429" marT="11430" marB="0" anchor="b"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solidFill>
                      <a:srgbClr val="A6A6A6"/>
                    </a:solidFill>
                  </a:tcPr>
                </a:tc>
                <a:tc>
                  <a:txBody>
                    <a:bodyPr/>
                    <a:lstStyle/>
                    <a:p>
                      <a:pPr marL="0" marR="0" lvl="0" indent="0" algn="ctr" defTabSz="457200" rtl="0" eaLnBrk="1" fontAlgn="base" latinLnBrk="0" hangingPunct="1">
                        <a:lnSpc>
                          <a:spcPct val="102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500" b="1" i="0" u="none" strike="noStrike" cap="none" normalizeH="0" baseline="0">
                          <a:ln>
                            <a:noFill/>
                          </a:ln>
                          <a:solidFill>
                            <a:srgbClr val="000000"/>
                          </a:solidFill>
                          <a:effectLst/>
                          <a:latin typeface="Calibri" charset="0"/>
                          <a:ea typeface="ＭＳ Ｐゴシック" charset="0"/>
                          <a:cs typeface="Arial Unicode MS" charset="0"/>
                        </a:rPr>
                        <a:t>Large Gears (2 GB)</a:t>
                      </a:r>
                    </a:p>
                  </a:txBody>
                  <a:tcPr marL="11429" marR="11429" marT="11430" marB="0" anchor="b"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solidFill>
                      <a:srgbClr val="A6A6A6"/>
                    </a:solidFill>
                  </a:tcPr>
                </a:tc>
              </a:tr>
              <a:tr h="299551">
                <a:tc>
                  <a:txBody>
                    <a:bodyPr/>
                    <a:lstStyle/>
                    <a:p>
                      <a:pPr marL="0" marR="0" lvl="0" indent="0" algn="ctr" defTabSz="457200" rtl="0" eaLnBrk="1" fontAlgn="base" latinLnBrk="0" hangingPunct="1">
                        <a:lnSpc>
                          <a:spcPct val="102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500" b="0" i="0" u="none" strike="noStrike" cap="none" normalizeH="0" baseline="0">
                          <a:ln>
                            <a:noFill/>
                          </a:ln>
                          <a:solidFill>
                            <a:srgbClr val="000000"/>
                          </a:solidFill>
                          <a:effectLst/>
                          <a:latin typeface="Calibri" charset="0"/>
                          <a:ea typeface="ＭＳ Ｐゴシック" charset="0"/>
                          <a:cs typeface="Arial Unicode MS" charset="0"/>
                        </a:rPr>
                        <a:t>2 Core, 8 GB</a:t>
                      </a:r>
                    </a:p>
                  </a:txBody>
                  <a:tcPr marL="11429" marR="11429" marT="11430" marB="0" anchor="b"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2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500" b="0" i="0" u="none" strike="noStrike" cap="none" normalizeH="0" baseline="0">
                          <a:ln>
                            <a:noFill/>
                          </a:ln>
                          <a:solidFill>
                            <a:srgbClr val="000000"/>
                          </a:solidFill>
                          <a:effectLst/>
                          <a:latin typeface="Calibri" charset="0"/>
                          <a:ea typeface="ＭＳ Ｐゴシック" charset="0"/>
                          <a:cs typeface="Arial Unicode MS" charset="0"/>
                        </a:rPr>
                        <a:t>25</a:t>
                      </a:r>
                    </a:p>
                  </a:txBody>
                  <a:tcPr marL="11429" marR="11429" marT="11430" marB="0" anchor="b"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2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500" b="0" i="0" u="none" strike="noStrike" cap="none" normalizeH="0" baseline="0">
                          <a:ln>
                            <a:noFill/>
                          </a:ln>
                          <a:solidFill>
                            <a:srgbClr val="000000"/>
                          </a:solidFill>
                          <a:effectLst/>
                          <a:latin typeface="Calibri" charset="0"/>
                          <a:ea typeface="ＭＳ Ｐゴシック" charset="0"/>
                          <a:cs typeface="Arial Unicode MS" charset="0"/>
                        </a:rPr>
                        <a:t>12</a:t>
                      </a:r>
                    </a:p>
                  </a:txBody>
                  <a:tcPr marL="11429" marR="11429" marT="11430" marB="0" anchor="b"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2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500" b="0" i="0" u="none" strike="noStrike" cap="none" normalizeH="0" baseline="0">
                          <a:ln>
                            <a:noFill/>
                          </a:ln>
                          <a:solidFill>
                            <a:srgbClr val="000000"/>
                          </a:solidFill>
                          <a:effectLst/>
                          <a:latin typeface="Calibri" charset="0"/>
                          <a:ea typeface="ＭＳ Ｐゴシック" charset="0"/>
                          <a:cs typeface="Arial Unicode MS" charset="0"/>
                        </a:rPr>
                        <a:t>6</a:t>
                      </a:r>
                    </a:p>
                  </a:txBody>
                  <a:tcPr marL="11429" marR="11429" marT="11430" marB="0" anchor="b"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r>
              <a:tr h="299551">
                <a:tc>
                  <a:txBody>
                    <a:bodyPr/>
                    <a:lstStyle/>
                    <a:p>
                      <a:pPr marL="0" marR="0" lvl="0" indent="0" algn="ctr" defTabSz="457200" rtl="0" eaLnBrk="1" fontAlgn="base" latinLnBrk="0" hangingPunct="1">
                        <a:lnSpc>
                          <a:spcPct val="102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500" b="0" i="0" u="none" strike="noStrike" cap="none" normalizeH="0" baseline="0">
                          <a:ln>
                            <a:noFill/>
                          </a:ln>
                          <a:solidFill>
                            <a:srgbClr val="000000"/>
                          </a:solidFill>
                          <a:effectLst/>
                          <a:latin typeface="Calibri" charset="0"/>
                          <a:ea typeface="ＭＳ Ｐゴシック" charset="0"/>
                          <a:cs typeface="Arial Unicode MS" charset="0"/>
                        </a:rPr>
                        <a:t>4 Core, 32 GB</a:t>
                      </a:r>
                    </a:p>
                  </a:txBody>
                  <a:tcPr marL="11429" marR="11429" marT="11430" marB="0" anchor="b"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2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500" b="0" i="0" u="none" strike="noStrike" cap="none" normalizeH="0" baseline="0">
                          <a:ln>
                            <a:noFill/>
                          </a:ln>
                          <a:solidFill>
                            <a:srgbClr val="000000"/>
                          </a:solidFill>
                          <a:effectLst/>
                          <a:latin typeface="Calibri" charset="0"/>
                          <a:ea typeface="ＭＳ Ｐゴシック" charset="0"/>
                          <a:cs typeface="Arial Unicode MS" charset="0"/>
                        </a:rPr>
                        <a:t>100</a:t>
                      </a:r>
                    </a:p>
                  </a:txBody>
                  <a:tcPr marL="11429" marR="11429" marT="11430" marB="0" anchor="b"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2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500" b="0" i="0" u="none" strike="noStrike" cap="none" normalizeH="0" baseline="0">
                          <a:ln>
                            <a:noFill/>
                          </a:ln>
                          <a:solidFill>
                            <a:srgbClr val="000000"/>
                          </a:solidFill>
                          <a:effectLst/>
                          <a:latin typeface="Calibri" charset="0"/>
                          <a:ea typeface="ＭＳ Ｐゴシック" charset="0"/>
                          <a:cs typeface="Arial Unicode MS" charset="0"/>
                        </a:rPr>
                        <a:t>50</a:t>
                      </a:r>
                    </a:p>
                  </a:txBody>
                  <a:tcPr marL="11429" marR="11429" marT="11430" marB="0" anchor="b"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2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500" b="0" i="0" u="none" strike="noStrike" cap="none" normalizeH="0" baseline="0">
                          <a:ln>
                            <a:noFill/>
                          </a:ln>
                          <a:solidFill>
                            <a:srgbClr val="000000"/>
                          </a:solidFill>
                          <a:effectLst/>
                          <a:latin typeface="Calibri" charset="0"/>
                          <a:ea typeface="ＭＳ Ｐゴシック" charset="0"/>
                          <a:cs typeface="Arial Unicode MS" charset="0"/>
                        </a:rPr>
                        <a:t>25</a:t>
                      </a:r>
                    </a:p>
                  </a:txBody>
                  <a:tcPr marL="11429" marR="11429" marT="11430" marB="0" anchor="b"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155433994"/>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ext Box 1"/>
          <p:cNvSpPr txBox="1">
            <a:spLocks noChangeArrowheads="1"/>
          </p:cNvSpPr>
          <p:nvPr/>
        </p:nvSpPr>
        <p:spPr bwMode="auto">
          <a:xfrm>
            <a:off x="430560" y="1257252"/>
            <a:ext cx="8390880" cy="4522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40820" rIns="81639" bIns="40820"/>
          <a:lstStyle>
            <a:lvl1pPr marL="457200" indent="-455613">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Arial Unicode MS" charset="0"/>
              </a:defRPr>
            </a:lvl1pPr>
            <a:lvl2pPr marL="738188" indent="-280988">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Arial Unicode M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Arial Unicode M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Arial Unicode M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charset="0"/>
                <a:ea typeface="ＭＳ Ｐゴシック" charset="0"/>
                <a:cs typeface="Arial Unicode MS" charset="0"/>
              </a:defRPr>
            </a:lvl9pPr>
          </a:lstStyle>
          <a:p>
            <a:pPr>
              <a:spcAft>
                <a:spcPts val="1293"/>
              </a:spcAft>
              <a:buFont typeface="Arial" charset="0"/>
              <a:buChar char="•"/>
            </a:pPr>
            <a:r>
              <a:rPr lang="en-GB" sz="2200">
                <a:cs typeface="Arial" charset="0"/>
              </a:rPr>
              <a:t>To determine how many Nodes a customer will need, ask:</a:t>
            </a:r>
          </a:p>
          <a:p>
            <a:pPr lvl="1">
              <a:spcAft>
                <a:spcPts val="1293"/>
              </a:spcAft>
              <a:buFont typeface="Arial" charset="0"/>
              <a:buChar char="•"/>
            </a:pPr>
            <a:r>
              <a:rPr lang="en-GB" sz="2200">
                <a:cs typeface="Arial" charset="0"/>
              </a:rPr>
              <a:t>How much capacity (i.e. total # of applications) do you want to be able to support in your PaaS?</a:t>
            </a:r>
          </a:p>
          <a:p>
            <a:pPr lvl="2">
              <a:spcAft>
                <a:spcPts val="1293"/>
              </a:spcAft>
              <a:buFont typeface="Arial" charset="0"/>
              <a:buChar char="•"/>
            </a:pPr>
            <a:r>
              <a:rPr lang="en-GB">
                <a:cs typeface="Arial" charset="0"/>
              </a:rPr>
              <a:t>One application consumes at least 1 Gear</a:t>
            </a:r>
          </a:p>
          <a:p>
            <a:pPr lvl="2">
              <a:spcAft>
                <a:spcPts val="1293"/>
              </a:spcAft>
              <a:buFont typeface="Arial" charset="0"/>
              <a:buChar char="•"/>
            </a:pPr>
            <a:r>
              <a:rPr lang="en-GB">
                <a:cs typeface="Arial" charset="0"/>
              </a:rPr>
              <a:t>One application may consume 3 or more Gears if auto-scaling is enabled and/or if the DB (i.e. MySQL, Postgresql) runs in OpenShift</a:t>
            </a:r>
          </a:p>
          <a:p>
            <a:pPr lvl="1">
              <a:spcAft>
                <a:spcPts val="1293"/>
              </a:spcAft>
              <a:buFont typeface="Arial" charset="0"/>
              <a:buChar char="•"/>
            </a:pPr>
            <a:r>
              <a:rPr lang="en-GB" sz="2200">
                <a:cs typeface="Arial" charset="0"/>
              </a:rPr>
              <a:t>What types of applications do you want to run?</a:t>
            </a:r>
          </a:p>
          <a:p>
            <a:pPr lvl="2">
              <a:spcAft>
                <a:spcPts val="1293"/>
              </a:spcAft>
              <a:buFont typeface="Arial" charset="0"/>
              <a:buChar char="•"/>
            </a:pPr>
            <a:r>
              <a:rPr lang="en-GB">
                <a:cs typeface="Arial" charset="0"/>
              </a:rPr>
              <a:t>LAMP app runtimes can use Small Gears (512 MB)</a:t>
            </a:r>
          </a:p>
          <a:p>
            <a:pPr lvl="2">
              <a:spcAft>
                <a:spcPts val="1293"/>
              </a:spcAft>
              <a:buFont typeface="Arial" charset="0"/>
              <a:buChar char="•"/>
            </a:pPr>
            <a:r>
              <a:rPr lang="en-GB">
                <a:cs typeface="Arial" charset="0"/>
              </a:rPr>
              <a:t>JBoss EAP typically requires Medium or Large Gears (1 GB or 2 GB)</a:t>
            </a:r>
          </a:p>
          <a:p>
            <a:pPr lvl="1">
              <a:spcAft>
                <a:spcPts val="1293"/>
              </a:spcAft>
              <a:buFont typeface="Arial" charset="0"/>
              <a:buChar char="•"/>
            </a:pPr>
            <a:r>
              <a:rPr lang="en-GB" sz="2200">
                <a:cs typeface="Arial" charset="0"/>
              </a:rPr>
              <a:t>Do you want PaaS environments for Development, Testing, Staging, Production, etc. or all of the above?</a:t>
            </a:r>
          </a:p>
          <a:p>
            <a:pPr lvl="1">
              <a:spcAft>
                <a:spcPts val="1293"/>
              </a:spcAft>
            </a:pPr>
            <a:endParaRPr lang="en-GB" sz="2200">
              <a:cs typeface="Arial" charset="0"/>
            </a:endParaRPr>
          </a:p>
          <a:p>
            <a:pPr lvl="1">
              <a:spcAft>
                <a:spcPts val="1293"/>
              </a:spcAft>
            </a:pPr>
            <a:endParaRPr lang="en-GB" sz="2200">
              <a:cs typeface="Arial" charset="0"/>
            </a:endParaRPr>
          </a:p>
        </p:txBody>
      </p:sp>
      <p:sp>
        <p:nvSpPr>
          <p:cNvPr id="14338" name="Text Box 2"/>
          <p:cNvSpPr txBox="1">
            <a:spLocks noChangeArrowheads="1"/>
          </p:cNvSpPr>
          <p:nvPr/>
        </p:nvSpPr>
        <p:spPr bwMode="auto">
          <a:xfrm>
            <a:off x="243361" y="249146"/>
            <a:ext cx="8226720" cy="691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42452" rIns="81639" bIns="42452"/>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3300" b="1"/>
              <a:t>How Many OpenShift Nodes Do I Need?</a:t>
            </a:r>
          </a:p>
        </p:txBody>
      </p:sp>
    </p:spTree>
    <p:extLst>
      <p:ext uri="{BB962C8B-B14F-4D97-AF65-F5344CB8AC3E}">
        <p14:creationId xmlns:p14="http://schemas.microsoft.com/office/powerpoint/2010/main" val="2869396927"/>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HYPE CYCLE</a:t>
            </a:r>
            <a:endParaRPr lang="it-IT" b="1" dirty="0"/>
          </a:p>
        </p:txBody>
      </p:sp>
      <p:pic>
        <p:nvPicPr>
          <p:cNvPr id="4" name="Picture 3" descr="hypecyc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471" y="1758059"/>
            <a:ext cx="7181476" cy="4032058"/>
          </a:xfrm>
          <a:prstGeom prst="rect">
            <a:avLst/>
          </a:prstGeom>
        </p:spPr>
      </p:pic>
      <p:pic>
        <p:nvPicPr>
          <p:cNvPr id="5" name="Picture 4" descr="hyp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4947" y="5487218"/>
            <a:ext cx="803084" cy="1370782"/>
          </a:xfrm>
          <a:prstGeom prst="rect">
            <a:avLst/>
          </a:prstGeom>
        </p:spPr>
      </p:pic>
    </p:spTree>
    <p:extLst>
      <p:ext uri="{BB962C8B-B14F-4D97-AF65-F5344CB8AC3E}">
        <p14:creationId xmlns:p14="http://schemas.microsoft.com/office/powerpoint/2010/main" val="810927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411840" y="1295058"/>
            <a:ext cx="6361920" cy="29562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72891" tIns="36446" rIns="72891" bIns="36446"/>
          <a:lstStyle>
            <a:lvl1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SimSun" charset="0"/>
                <a:cs typeface="SimSun" charset="0"/>
              </a:defRPr>
            </a:lvl1pPr>
            <a:lvl2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SimSun" charset="0"/>
                <a:cs typeface="SimSun" charset="0"/>
              </a:defRPr>
            </a:lvl2pPr>
            <a:lvl3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SimSun" charset="0"/>
                <a:cs typeface="SimSun" charset="0"/>
              </a:defRPr>
            </a:lvl3pPr>
            <a:lvl4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SimSun" charset="0"/>
                <a:cs typeface="SimSun" charset="0"/>
              </a:defRPr>
            </a:lvl4pPr>
            <a:lvl5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SimSun" charset="0"/>
                <a:cs typeface="SimSun" charset="0"/>
              </a:defRPr>
            </a:lvl9pPr>
          </a:lstStyle>
          <a:p>
            <a:pPr hangingPunct="0">
              <a:lnSpc>
                <a:spcPct val="93000"/>
              </a:lnSpc>
              <a:spcAft>
                <a:spcPts val="1154"/>
              </a:spcAft>
              <a:buClr>
                <a:srgbClr val="000000"/>
              </a:buClr>
              <a:buSzPct val="100000"/>
              <a:defRPr/>
            </a:pPr>
            <a:r>
              <a:rPr lang="en-GB" dirty="0" smtClean="0">
                <a:ea typeface="ＭＳ Ｐゴシック" charset="0"/>
                <a:cs typeface="ＭＳ Ｐゴシック" charset="0"/>
              </a:rPr>
              <a:t>          </a:t>
            </a:r>
          </a:p>
          <a:p>
            <a:pPr hangingPunct="0">
              <a:lnSpc>
                <a:spcPct val="93000"/>
              </a:lnSpc>
              <a:spcAft>
                <a:spcPts val="1154"/>
              </a:spcAft>
              <a:buClr>
                <a:srgbClr val="000000"/>
              </a:buClr>
              <a:buSzPct val="100000"/>
              <a:defRPr/>
            </a:pPr>
            <a:endParaRPr lang="en-GB" dirty="0" smtClean="0">
              <a:ea typeface="ＭＳ Ｐゴシック" charset="0"/>
              <a:cs typeface="ＭＳ Ｐゴシック" charset="0"/>
            </a:endParaRPr>
          </a:p>
          <a:p>
            <a:pPr hangingPunct="0">
              <a:lnSpc>
                <a:spcPct val="93000"/>
              </a:lnSpc>
              <a:spcAft>
                <a:spcPts val="1154"/>
              </a:spcAft>
              <a:buClr>
                <a:srgbClr val="000000"/>
              </a:buClr>
              <a:buSzPct val="100000"/>
              <a:defRPr/>
            </a:pPr>
            <a:endParaRPr lang="en-GB" sz="2300" dirty="0">
              <a:ea typeface="ＭＳ Ｐゴシック" charset="0"/>
              <a:cs typeface="ＭＳ Ｐゴシック" charset="0"/>
            </a:endParaRPr>
          </a:p>
          <a:p>
            <a:pPr hangingPunct="0">
              <a:lnSpc>
                <a:spcPct val="93000"/>
              </a:lnSpc>
              <a:spcAft>
                <a:spcPts val="1154"/>
              </a:spcAft>
              <a:buClr>
                <a:srgbClr val="000000"/>
              </a:buClr>
              <a:buSzPct val="100000"/>
              <a:defRPr/>
            </a:pPr>
            <a:endParaRPr lang="en-GB" sz="2300" dirty="0">
              <a:ea typeface="ＭＳ Ｐゴシック" charset="0"/>
              <a:cs typeface="ＭＳ Ｐゴシック" charset="0"/>
            </a:endParaRPr>
          </a:p>
          <a:p>
            <a:pPr hangingPunct="0">
              <a:lnSpc>
                <a:spcPct val="93000"/>
              </a:lnSpc>
              <a:spcAft>
                <a:spcPts val="1154"/>
              </a:spcAft>
              <a:buClr>
                <a:srgbClr val="000000"/>
              </a:buClr>
              <a:buSzPct val="100000"/>
              <a:defRPr/>
            </a:pPr>
            <a:endParaRPr lang="en-GB" sz="2300" dirty="0">
              <a:ea typeface="ＭＳ Ｐゴシック" charset="0"/>
              <a:cs typeface="ＭＳ Ｐゴシック" charset="0"/>
            </a:endParaRPr>
          </a:p>
          <a:p>
            <a:pPr hangingPunct="0">
              <a:lnSpc>
                <a:spcPct val="93000"/>
              </a:lnSpc>
              <a:spcAft>
                <a:spcPts val="1154"/>
              </a:spcAft>
              <a:buClr>
                <a:srgbClr val="000000"/>
              </a:buClr>
              <a:buSzPct val="100000"/>
              <a:defRPr/>
            </a:pPr>
            <a:endParaRPr lang="en-GB" sz="2300" dirty="0">
              <a:ea typeface="ＭＳ Ｐゴシック" charset="0"/>
              <a:cs typeface="ＭＳ Ｐゴシック" charset="0"/>
            </a:endParaRPr>
          </a:p>
        </p:txBody>
      </p:sp>
      <p:sp>
        <p:nvSpPr>
          <p:cNvPr id="3" name="Rectangle 3"/>
          <p:cNvSpPr>
            <a:spLocks noChangeArrowheads="1"/>
          </p:cNvSpPr>
          <p:nvPr/>
        </p:nvSpPr>
        <p:spPr bwMode="auto">
          <a:xfrm>
            <a:off x="3732481" y="4483551"/>
            <a:ext cx="1767616" cy="3044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2891" tIns="36446" rIns="72891" bIns="36446">
            <a:spAutoFit/>
          </a:bodyPr>
          <a:lstStyle/>
          <a:p>
            <a:pPr>
              <a:buClr>
                <a:srgbClr val="000000"/>
              </a:buClr>
              <a:buSzPct val="100000"/>
              <a:tabLst>
                <a:tab pos="586287" algn="l"/>
                <a:tab pos="1172573" algn="l"/>
                <a:tab pos="1758860" algn="l"/>
              </a:tabLst>
              <a:defRPr/>
            </a:pPr>
            <a:r>
              <a:rPr lang="en-US" sz="1500" i="1">
                <a:solidFill>
                  <a:srgbClr val="000000"/>
                </a:solidFill>
              </a:rPr>
              <a:t>“How do I use this?”</a:t>
            </a:r>
          </a:p>
        </p:txBody>
      </p:sp>
      <p:sp>
        <p:nvSpPr>
          <p:cNvPr id="4" name="Rectangle 5"/>
          <p:cNvSpPr>
            <a:spLocks noChangeArrowheads="1"/>
          </p:cNvSpPr>
          <p:nvPr/>
        </p:nvSpPr>
        <p:spPr bwMode="auto">
          <a:xfrm>
            <a:off x="1550880" y="2118103"/>
            <a:ext cx="5222880" cy="342396"/>
          </a:xfrm>
          <a:prstGeom prst="rect">
            <a:avLst/>
          </a:prstGeom>
          <a:gradFill rotWithShape="0">
            <a:gsLst>
              <a:gs pos="0">
                <a:srgbClr val="BCBCBC"/>
              </a:gs>
              <a:gs pos="100000">
                <a:srgbClr val="EDEDED"/>
              </a:gs>
            </a:gsLst>
            <a:lin ang="16200000" scaled="1"/>
          </a:gradFill>
          <a:ln w="9360">
            <a:no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20118" rIns="0" bIns="0"/>
          <a:lstStyle/>
          <a:p>
            <a:pPr hangingPunct="0">
              <a:buClr>
                <a:srgbClr val="000000"/>
              </a:buClr>
              <a:buSzPct val="100000"/>
              <a:tabLst>
                <a:tab pos="586287" algn="l"/>
                <a:tab pos="1172573" algn="l"/>
                <a:tab pos="1758860" algn="l"/>
                <a:tab pos="2345146" algn="l"/>
                <a:tab pos="2931433" algn="l"/>
              </a:tabLst>
              <a:defRPr/>
            </a:pPr>
            <a:r>
              <a:rPr lang="en-GB" sz="2300">
                <a:solidFill>
                  <a:srgbClr val="000000"/>
                </a:solidFill>
              </a:rPr>
              <a:t> </a:t>
            </a:r>
            <a:r>
              <a:rPr lang="en-GB">
                <a:solidFill>
                  <a:srgbClr val="000000"/>
                </a:solidFill>
              </a:rPr>
              <a:t>Servers in the Cloud</a:t>
            </a:r>
          </a:p>
        </p:txBody>
      </p:sp>
      <p:sp>
        <p:nvSpPr>
          <p:cNvPr id="5" name="Rectangle 6"/>
          <p:cNvSpPr>
            <a:spLocks noChangeArrowheads="1"/>
          </p:cNvSpPr>
          <p:nvPr/>
        </p:nvSpPr>
        <p:spPr bwMode="auto">
          <a:xfrm>
            <a:off x="1543680" y="2750352"/>
            <a:ext cx="5230080" cy="653469"/>
          </a:xfrm>
          <a:prstGeom prst="rect">
            <a:avLst/>
          </a:prstGeom>
          <a:gradFill rotWithShape="0">
            <a:gsLst>
              <a:gs pos="0">
                <a:srgbClr val="BCBCBC"/>
              </a:gs>
              <a:gs pos="100000">
                <a:srgbClr val="EDEDED"/>
              </a:gs>
            </a:gsLst>
            <a:lin ang="16200000" scaled="1"/>
          </a:gradFill>
          <a:ln w="9360">
            <a:no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20118" rIns="0" bIns="0"/>
          <a:lstStyle/>
          <a:p>
            <a:pPr hangingPunct="0">
              <a:buClr>
                <a:srgbClr val="000000"/>
              </a:buClr>
              <a:buSzPct val="100000"/>
              <a:tabLst>
                <a:tab pos="586287" algn="l"/>
                <a:tab pos="1172573" algn="l"/>
                <a:tab pos="1758860" algn="l"/>
                <a:tab pos="2345146" algn="l"/>
                <a:tab pos="2931433" algn="l"/>
                <a:tab pos="3517720" algn="l"/>
                <a:tab pos="4104006" algn="l"/>
              </a:tabLst>
              <a:defRPr/>
            </a:pPr>
            <a:r>
              <a:rPr lang="en-GB" dirty="0">
                <a:solidFill>
                  <a:srgbClr val="000000"/>
                </a:solidFill>
                <a:cs typeface="Arial" charset="0"/>
              </a:rPr>
              <a:t> You must build and manage everything</a:t>
            </a:r>
          </a:p>
          <a:p>
            <a:pPr hangingPunct="0">
              <a:buClr>
                <a:srgbClr val="000000"/>
              </a:buClr>
              <a:buSzPct val="100000"/>
              <a:tabLst>
                <a:tab pos="586287" algn="l"/>
                <a:tab pos="1172573" algn="l"/>
                <a:tab pos="1758860" algn="l"/>
                <a:tab pos="2345146" algn="l"/>
                <a:tab pos="2931433" algn="l"/>
                <a:tab pos="3517720" algn="l"/>
                <a:tab pos="4104006" algn="l"/>
              </a:tabLst>
              <a:defRPr/>
            </a:pPr>
            <a:r>
              <a:rPr lang="en-GB" dirty="0">
                <a:solidFill>
                  <a:srgbClr val="000000"/>
                </a:solidFill>
                <a:cs typeface="Arial" charset="0"/>
              </a:rPr>
              <a:t> (OS, App </a:t>
            </a:r>
            <a:r>
              <a:rPr lang="en-GB" dirty="0">
                <a:solidFill>
                  <a:srgbClr val="000000"/>
                </a:solidFill>
              </a:rPr>
              <a:t>Servers, DB, App, etc.)</a:t>
            </a:r>
          </a:p>
        </p:txBody>
      </p:sp>
      <p:pic>
        <p:nvPicPr>
          <p:cNvPr id="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78889" y="3963739"/>
            <a:ext cx="2712960" cy="1399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C:\Documents and Settings\Mimmo\Desktop\Vintage Slides\Main\Main\Assets\ribbon_dark.png"/>
          <p:cNvPicPr>
            <a:picLocks noChangeAspect="1" noChangeArrowheads="1"/>
          </p:cNvPicPr>
          <p:nvPr/>
        </p:nvPicPr>
        <p:blipFill>
          <a:blip r:embed="rId3"/>
          <a:srcRect/>
          <a:stretch>
            <a:fillRect/>
          </a:stretch>
        </p:blipFill>
        <p:spPr bwMode="auto">
          <a:xfrm>
            <a:off x="692189" y="500277"/>
            <a:ext cx="7715304" cy="659116"/>
          </a:xfrm>
          <a:prstGeom prst="rect">
            <a:avLst/>
          </a:prstGeom>
          <a:noFill/>
          <a:effectLst>
            <a:outerShdw blurRad="12700" dist="12700" dir="2700000" algn="tl" rotWithShape="0">
              <a:prstClr val="black">
                <a:alpha val="40000"/>
              </a:prstClr>
            </a:outerShdw>
          </a:effectLst>
        </p:spPr>
      </p:pic>
      <p:sp>
        <p:nvSpPr>
          <p:cNvPr id="8" name="CasellaDiTesto 20"/>
          <p:cNvSpPr txBox="1"/>
          <p:nvPr/>
        </p:nvSpPr>
        <p:spPr>
          <a:xfrm>
            <a:off x="3214679" y="563220"/>
            <a:ext cx="2714644" cy="353943"/>
          </a:xfrm>
          <a:prstGeom prst="rect">
            <a:avLst/>
          </a:prstGeom>
          <a:noFill/>
          <a:effectLst/>
        </p:spPr>
        <p:txBody>
          <a:bodyPr wrap="square" rtlCol="0">
            <a:spAutoFit/>
          </a:bodyPr>
          <a:lstStyle/>
          <a:p>
            <a:pPr algn="ctr"/>
            <a:r>
              <a:rPr lang="it-IT" sz="1700" b="1" dirty="0" err="1" smtClean="0">
                <a:solidFill>
                  <a:srgbClr val="FFFFFF"/>
                </a:solidFill>
                <a:latin typeface="Helvetica Neue"/>
                <a:cs typeface="Helvetica Neue"/>
              </a:rPr>
              <a:t>IaaS</a:t>
            </a:r>
            <a:endParaRPr lang="it-IT" sz="1700" b="1" dirty="0">
              <a:solidFill>
                <a:srgbClr val="FFFFFF"/>
              </a:solidFill>
              <a:latin typeface="Helvetica Neue"/>
              <a:cs typeface="Helvetica Neue"/>
            </a:endParaRPr>
          </a:p>
        </p:txBody>
      </p:sp>
      <p:pic>
        <p:nvPicPr>
          <p:cNvPr id="9" name="Picture 8" descr="iaa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5914" y="5363566"/>
            <a:ext cx="2128086" cy="1417305"/>
          </a:xfrm>
          <a:prstGeom prst="rect">
            <a:avLst/>
          </a:prstGeom>
        </p:spPr>
      </p:pic>
    </p:spTree>
    <p:extLst>
      <p:ext uri="{BB962C8B-B14F-4D97-AF65-F5344CB8AC3E}">
        <p14:creationId xmlns:p14="http://schemas.microsoft.com/office/powerpoint/2010/main" val="28144417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52800" y="2973554"/>
            <a:ext cx="2972160" cy="1533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ChangeArrowheads="1"/>
          </p:cNvSpPr>
          <p:nvPr/>
        </p:nvSpPr>
        <p:spPr bwMode="auto">
          <a:xfrm>
            <a:off x="424800" y="1368504"/>
            <a:ext cx="7486560" cy="29562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72891" tIns="36446" rIns="72891" bIns="36446"/>
          <a:lstStyle>
            <a:lvl1pPr marL="457200" indent="-455613">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SimSun" charset="0"/>
                <a:cs typeface="SimSun"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SimSun" charset="0"/>
                <a:cs typeface="SimSun"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SimSun" charset="0"/>
                <a:cs typeface="SimSun"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SimSun" charset="0"/>
                <a:cs typeface="SimSun"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SimSun" charset="0"/>
                <a:cs typeface="SimSun" charset="0"/>
              </a:defRPr>
            </a:lvl9pPr>
          </a:lstStyle>
          <a:p>
            <a:pPr hangingPunct="0">
              <a:lnSpc>
                <a:spcPct val="93000"/>
              </a:lnSpc>
              <a:spcAft>
                <a:spcPts val="1154"/>
              </a:spcAft>
              <a:defRPr/>
            </a:pPr>
            <a:endParaRPr lang="en-GB" sz="2300" dirty="0">
              <a:ea typeface="ＭＳ Ｐゴシック" charset="0"/>
              <a:cs typeface="ＭＳ Ｐゴシック" charset="0"/>
            </a:endParaRPr>
          </a:p>
          <a:p>
            <a:pPr hangingPunct="0">
              <a:lnSpc>
                <a:spcPct val="93000"/>
              </a:lnSpc>
              <a:spcAft>
                <a:spcPts val="1154"/>
              </a:spcAft>
              <a:defRPr/>
            </a:pPr>
            <a:endParaRPr lang="en-GB" sz="2300" dirty="0">
              <a:ea typeface="ＭＳ Ｐゴシック" charset="0"/>
              <a:cs typeface="ＭＳ Ｐゴシック" charset="0"/>
            </a:endParaRPr>
          </a:p>
          <a:p>
            <a:pPr hangingPunct="0">
              <a:lnSpc>
                <a:spcPct val="93000"/>
              </a:lnSpc>
              <a:spcAft>
                <a:spcPts val="1154"/>
              </a:spcAft>
              <a:defRPr/>
            </a:pPr>
            <a:endParaRPr lang="en-GB" sz="2300" dirty="0">
              <a:ea typeface="ＭＳ Ｐゴシック" charset="0"/>
              <a:cs typeface="ＭＳ Ｐゴシック" charset="0"/>
            </a:endParaRPr>
          </a:p>
          <a:p>
            <a:pPr hangingPunct="0">
              <a:lnSpc>
                <a:spcPct val="93000"/>
              </a:lnSpc>
              <a:spcAft>
                <a:spcPts val="1154"/>
              </a:spcAft>
              <a:defRPr/>
            </a:pPr>
            <a:endParaRPr lang="en-GB" sz="2300" dirty="0">
              <a:ea typeface="ＭＳ Ｐゴシック" charset="0"/>
              <a:cs typeface="ＭＳ Ｐゴシック" charset="0"/>
            </a:endParaRPr>
          </a:p>
        </p:txBody>
      </p:sp>
      <p:sp>
        <p:nvSpPr>
          <p:cNvPr id="4" name="Rectangle 4"/>
          <p:cNvSpPr>
            <a:spLocks noChangeArrowheads="1"/>
          </p:cNvSpPr>
          <p:nvPr/>
        </p:nvSpPr>
        <p:spPr bwMode="auto">
          <a:xfrm>
            <a:off x="5682240" y="4229725"/>
            <a:ext cx="2197440" cy="535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72891" tIns="36446" rIns="72891" bIns="36446">
            <a:spAutoFit/>
          </a:bodyPr>
          <a:lstStyle/>
          <a:p>
            <a:pPr>
              <a:buClr>
                <a:srgbClr val="000000"/>
              </a:buClr>
              <a:buSzPct val="100000"/>
              <a:tabLst>
                <a:tab pos="586287" algn="l"/>
                <a:tab pos="1172573" algn="l"/>
                <a:tab pos="1758860" algn="l"/>
              </a:tabLst>
              <a:defRPr/>
            </a:pPr>
            <a:r>
              <a:rPr lang="en-US" sz="1500" i="1" dirty="0">
                <a:solidFill>
                  <a:srgbClr val="000000"/>
                </a:solidFill>
              </a:rPr>
              <a:t>“I’m not sure this does what I need.”</a:t>
            </a:r>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4721" y="3326750"/>
            <a:ext cx="891360" cy="74851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 name="AutoShape 6"/>
          <p:cNvSpPr>
            <a:spLocks noChangeArrowheads="1"/>
          </p:cNvSpPr>
          <p:nvPr/>
        </p:nvSpPr>
        <p:spPr bwMode="auto">
          <a:xfrm>
            <a:off x="5472000" y="3670226"/>
            <a:ext cx="587520" cy="293791"/>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noFill/>
          <a:ln w="936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4057" tIns="37029" rIns="74057" bIns="37029" anchor="ctr"/>
          <a:lstStyle/>
          <a:p>
            <a:pPr hangingPunct="0">
              <a:lnSpc>
                <a:spcPct val="93000"/>
              </a:lnSpc>
              <a:buClr>
                <a:srgbClr val="000000"/>
              </a:buClr>
              <a:buSzPct val="100000"/>
              <a:buFont typeface="Times New Roman" charset="0"/>
              <a:buNone/>
              <a:defRPr/>
            </a:pPr>
            <a:endParaRPr lang="en-US" sz="1500">
              <a:cs typeface="MS Gothic" charset="0"/>
            </a:endParaRPr>
          </a:p>
        </p:txBody>
      </p:sp>
      <p:pic>
        <p:nvPicPr>
          <p:cNvPr id="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9041" y="3648624"/>
            <a:ext cx="1458720" cy="47201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8" name="Rectangle 8"/>
          <p:cNvSpPr>
            <a:spLocks noChangeArrowheads="1"/>
          </p:cNvSpPr>
          <p:nvPr/>
        </p:nvSpPr>
        <p:spPr bwMode="auto">
          <a:xfrm>
            <a:off x="1422720" y="2240156"/>
            <a:ext cx="5978880" cy="653469"/>
          </a:xfrm>
          <a:prstGeom prst="rect">
            <a:avLst/>
          </a:prstGeom>
          <a:gradFill rotWithShape="0">
            <a:gsLst>
              <a:gs pos="0">
                <a:srgbClr val="BCBCBC"/>
              </a:gs>
              <a:gs pos="100000">
                <a:srgbClr val="EDEDED"/>
              </a:gs>
            </a:gsLst>
            <a:lin ang="16200000" scaled="1"/>
          </a:gradFill>
          <a:ln w="9360">
            <a:no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20118" rIns="0" bIns="0"/>
          <a:lstStyle/>
          <a:p>
            <a:pPr hangingPunct="0">
              <a:buClr>
                <a:srgbClr val="000000"/>
              </a:buClr>
              <a:buSzPct val="100000"/>
              <a:tabLst>
                <a:tab pos="586287" algn="l"/>
                <a:tab pos="1172573" algn="l"/>
                <a:tab pos="1758860" algn="l"/>
                <a:tab pos="2345146" algn="l"/>
                <a:tab pos="2931433" algn="l"/>
                <a:tab pos="3517720" algn="l"/>
                <a:tab pos="4104006" algn="l"/>
                <a:tab pos="4690293" algn="l"/>
                <a:tab pos="5276579" algn="l"/>
              </a:tabLst>
              <a:defRPr/>
            </a:pPr>
            <a:r>
              <a:rPr lang="en-GB">
                <a:solidFill>
                  <a:srgbClr val="000000"/>
                </a:solidFill>
                <a:cs typeface="Arial" charset="0"/>
              </a:rPr>
              <a:t>You are restricted to the features of the 3rd Party application</a:t>
            </a:r>
          </a:p>
        </p:txBody>
      </p:sp>
      <p:sp>
        <p:nvSpPr>
          <p:cNvPr id="9" name="Rectangle 9"/>
          <p:cNvSpPr>
            <a:spLocks noChangeArrowheads="1"/>
          </p:cNvSpPr>
          <p:nvPr/>
        </p:nvSpPr>
        <p:spPr bwMode="auto">
          <a:xfrm>
            <a:off x="1422720" y="1790829"/>
            <a:ext cx="5968800" cy="361838"/>
          </a:xfrm>
          <a:prstGeom prst="rect">
            <a:avLst/>
          </a:prstGeom>
          <a:gradFill rotWithShape="0">
            <a:gsLst>
              <a:gs pos="0">
                <a:srgbClr val="BCBCBC"/>
              </a:gs>
              <a:gs pos="100000">
                <a:srgbClr val="EDEDED"/>
              </a:gs>
            </a:gsLst>
            <a:lin ang="16200000" scaled="1"/>
          </a:gradFill>
          <a:ln w="9360">
            <a:no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20118" rIns="0" bIns="0"/>
          <a:lstStyle/>
          <a:p>
            <a:pPr hangingPunct="0">
              <a:buClr>
                <a:srgbClr val="000000"/>
              </a:buClr>
              <a:buSzPct val="100000"/>
              <a:tabLst>
                <a:tab pos="586287" algn="l"/>
                <a:tab pos="1172573" algn="l"/>
                <a:tab pos="1758860" algn="l"/>
                <a:tab pos="2345146" algn="l"/>
                <a:tab pos="2931433" algn="l"/>
                <a:tab pos="3517720" algn="l"/>
                <a:tab pos="4104006" algn="l"/>
                <a:tab pos="4690293" algn="l"/>
                <a:tab pos="5276579" algn="l"/>
              </a:tabLst>
              <a:defRPr/>
            </a:pPr>
            <a:r>
              <a:rPr lang="en-GB">
                <a:solidFill>
                  <a:srgbClr val="000000"/>
                </a:solidFill>
                <a:cs typeface="Arial" charset="0"/>
              </a:rPr>
              <a:t>Someone else’s app in the Cloud (CRM, etc.)</a:t>
            </a:r>
          </a:p>
        </p:txBody>
      </p:sp>
      <p:pic>
        <p:nvPicPr>
          <p:cNvPr id="10" name="Picture 9" descr="C:\Documents and Settings\Mimmo\Desktop\Vintage Slides\Main\Main\Assets\ribbon_dark.png"/>
          <p:cNvPicPr>
            <a:picLocks noChangeAspect="1" noChangeArrowheads="1"/>
          </p:cNvPicPr>
          <p:nvPr/>
        </p:nvPicPr>
        <p:blipFill>
          <a:blip r:embed="rId5"/>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11"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err="1" smtClean="0">
                <a:solidFill>
                  <a:srgbClr val="FFFFFF"/>
                </a:solidFill>
                <a:latin typeface="Helvetica Neue"/>
                <a:cs typeface="Helvetica Neue"/>
              </a:rPr>
              <a:t>SaaS</a:t>
            </a:r>
            <a:endParaRPr lang="it-IT" sz="1700" b="1" dirty="0">
              <a:solidFill>
                <a:srgbClr val="FFFFFF"/>
              </a:solidFill>
              <a:latin typeface="Helvetica Neue"/>
              <a:cs typeface="Helvetica Neue"/>
            </a:endParaRPr>
          </a:p>
        </p:txBody>
      </p:sp>
      <p:pic>
        <p:nvPicPr>
          <p:cNvPr id="12" name="Picture 11" descr="saa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86060" y="5625840"/>
            <a:ext cx="1757940" cy="1166445"/>
          </a:xfrm>
          <a:prstGeom prst="rect">
            <a:avLst/>
          </a:prstGeom>
        </p:spPr>
      </p:pic>
    </p:spTree>
    <p:extLst>
      <p:ext uri="{BB962C8B-B14F-4D97-AF65-F5344CB8AC3E}">
        <p14:creationId xmlns:p14="http://schemas.microsoft.com/office/powerpoint/2010/main" val="4132385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714348" y="1444113"/>
            <a:ext cx="8205120" cy="29562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72891" tIns="36446" rIns="72891" bIns="36446"/>
          <a:lstStyle>
            <a:lvl1pPr marL="457200" indent="-455613">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SimSun" charset="0"/>
                <a:cs typeface="SimSun"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SimSun" charset="0"/>
                <a:cs typeface="SimSun"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SimSun" charset="0"/>
                <a:cs typeface="SimSun" charset="0"/>
              </a:defRPr>
            </a:lvl3pPr>
            <a:lvl4pPr marL="1714500" indent="-455613">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SimSun" charset="0"/>
                <a:cs typeface="SimSun"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SimSun" charset="0"/>
                <a:cs typeface="SimSun" charset="0"/>
              </a:defRPr>
            </a:lvl9pPr>
          </a:lstStyle>
          <a:p>
            <a:pPr hangingPunct="0">
              <a:lnSpc>
                <a:spcPct val="93000"/>
              </a:lnSpc>
              <a:spcAft>
                <a:spcPts val="1154"/>
              </a:spcAft>
              <a:buClr>
                <a:srgbClr val="000000"/>
              </a:buClr>
              <a:buSzPct val="100000"/>
              <a:buFont typeface="Arial" charset="0"/>
              <a:buChar char="•"/>
              <a:defRPr/>
            </a:pPr>
            <a:r>
              <a:rPr lang="en-GB" sz="2300" dirty="0">
                <a:ea typeface="ＭＳ Ｐゴシック" charset="0"/>
                <a:cs typeface="ＭＳ Ｐゴシック" charset="0"/>
              </a:rPr>
              <a:t>Quickly build the Application that YOU need for</a:t>
            </a:r>
          </a:p>
          <a:p>
            <a:pPr lvl="3" hangingPunct="0">
              <a:lnSpc>
                <a:spcPct val="93000"/>
              </a:lnSpc>
              <a:spcAft>
                <a:spcPts val="466"/>
              </a:spcAft>
              <a:buClr>
                <a:srgbClr val="000000"/>
              </a:buClr>
              <a:buSzPct val="100000"/>
              <a:buFont typeface="Arial" charset="0"/>
              <a:buChar char="•"/>
              <a:defRPr/>
            </a:pPr>
            <a:r>
              <a:rPr lang="en-GB" sz="1600" dirty="0">
                <a:ea typeface="ＭＳ Ｐゴシック" charset="0"/>
                <a:cs typeface="ＭＳ Ｐゴシック" charset="0"/>
              </a:rPr>
              <a:t>Your Group, your Enterprise, your next great idea!</a:t>
            </a:r>
          </a:p>
          <a:p>
            <a:pPr lvl="3" hangingPunct="0">
              <a:lnSpc>
                <a:spcPct val="93000"/>
              </a:lnSpc>
              <a:spcAft>
                <a:spcPts val="466"/>
              </a:spcAft>
              <a:buClr>
                <a:srgbClr val="000000"/>
              </a:buClr>
              <a:buSzPct val="100000"/>
              <a:buFont typeface="Arial" charset="0"/>
              <a:buChar char="•"/>
              <a:defRPr/>
            </a:pPr>
            <a:r>
              <a:rPr lang="en-GB" sz="1600" dirty="0">
                <a:ea typeface="ＭＳ Ｐゴシック" charset="0"/>
                <a:cs typeface="ＭＳ Ｐゴシック" charset="0"/>
              </a:rPr>
              <a:t>Big data, mobile, social</a:t>
            </a:r>
          </a:p>
          <a:p>
            <a:pPr hangingPunct="0">
              <a:lnSpc>
                <a:spcPct val="93000"/>
              </a:lnSpc>
              <a:spcAft>
                <a:spcPts val="1154"/>
              </a:spcAft>
              <a:buClr>
                <a:srgbClr val="000000"/>
              </a:buClr>
              <a:buSzPct val="100000"/>
              <a:buFont typeface="Arial" charset="0"/>
              <a:buChar char="•"/>
              <a:defRPr/>
            </a:pPr>
            <a:r>
              <a:rPr lang="en-GB" sz="2300" dirty="0">
                <a:ea typeface="ＭＳ Ｐゴシック" charset="0"/>
                <a:cs typeface="ＭＳ Ｐゴシック" charset="0"/>
              </a:rPr>
              <a:t>You code the application, We run it for you</a:t>
            </a:r>
          </a:p>
          <a:p>
            <a:pPr hangingPunct="0">
              <a:lnSpc>
                <a:spcPct val="93000"/>
              </a:lnSpc>
              <a:spcAft>
                <a:spcPts val="1154"/>
              </a:spcAft>
              <a:buClr>
                <a:srgbClr val="000000"/>
              </a:buClr>
              <a:buSzPct val="100000"/>
              <a:buFont typeface="Arial" charset="0"/>
              <a:buChar char="•"/>
              <a:defRPr/>
            </a:pPr>
            <a:r>
              <a:rPr lang="en-GB" sz="2300" dirty="0">
                <a:ea typeface="ＭＳ Ｐゴシック" charset="0"/>
                <a:cs typeface="ＭＳ Ｐゴシック" charset="0"/>
              </a:rPr>
              <a:t>Leverage the </a:t>
            </a:r>
            <a:r>
              <a:rPr lang="en-GB" sz="2300" b="1" dirty="0">
                <a:solidFill>
                  <a:srgbClr val="660066"/>
                </a:solidFill>
                <a:ea typeface="ＭＳ Ｐゴシック" charset="0"/>
                <a:cs typeface="ＭＳ Ｐゴシック" charset="0"/>
              </a:rPr>
              <a:t>ease</a:t>
            </a:r>
            <a:r>
              <a:rPr lang="en-GB" sz="2300" dirty="0">
                <a:ea typeface="ＭＳ Ｐゴシック" charset="0"/>
                <a:cs typeface="ＭＳ Ｐゴシック" charset="0"/>
              </a:rPr>
              <a:t>, </a:t>
            </a:r>
            <a:r>
              <a:rPr lang="en-GB" sz="2300" b="1" dirty="0">
                <a:solidFill>
                  <a:srgbClr val="660066"/>
                </a:solidFill>
                <a:ea typeface="ＭＳ Ｐゴシック" charset="0"/>
                <a:cs typeface="ＭＳ Ｐゴシック" charset="0"/>
              </a:rPr>
              <a:t>scale</a:t>
            </a:r>
            <a:r>
              <a:rPr lang="en-GB" sz="2300" dirty="0">
                <a:solidFill>
                  <a:srgbClr val="660066"/>
                </a:solidFill>
                <a:ea typeface="ＭＳ Ｐゴシック" charset="0"/>
                <a:cs typeface="ＭＳ Ｐゴシック" charset="0"/>
              </a:rPr>
              <a:t> </a:t>
            </a:r>
            <a:r>
              <a:rPr lang="en-GB" sz="2300" dirty="0">
                <a:ea typeface="ＭＳ Ｐゴシック" charset="0"/>
                <a:cs typeface="ＭＳ Ｐゴシック" charset="0"/>
              </a:rPr>
              <a:t>and </a:t>
            </a:r>
            <a:r>
              <a:rPr lang="en-GB" sz="2300" b="1" dirty="0">
                <a:solidFill>
                  <a:srgbClr val="660066"/>
                </a:solidFill>
                <a:ea typeface="ＭＳ Ｐゴシック" charset="0"/>
                <a:cs typeface="ＭＳ Ｐゴシック" charset="0"/>
              </a:rPr>
              <a:t>power</a:t>
            </a:r>
            <a:r>
              <a:rPr lang="en-GB" sz="2300" dirty="0">
                <a:ea typeface="ＭＳ Ｐゴシック" charset="0"/>
                <a:cs typeface="ＭＳ Ｐゴシック" charset="0"/>
              </a:rPr>
              <a:t> of the Cloud</a:t>
            </a:r>
          </a:p>
          <a:p>
            <a:pPr hangingPunct="0">
              <a:lnSpc>
                <a:spcPct val="93000"/>
              </a:lnSpc>
              <a:spcAft>
                <a:spcPts val="1154"/>
              </a:spcAft>
              <a:defRPr/>
            </a:pPr>
            <a:endParaRPr lang="en-GB" sz="2300" dirty="0">
              <a:ea typeface="ＭＳ Ｐゴシック" charset="0"/>
              <a:cs typeface="ＭＳ Ｐゴシック" charset="0"/>
            </a:endParaRPr>
          </a:p>
          <a:p>
            <a:pPr hangingPunct="0">
              <a:lnSpc>
                <a:spcPct val="93000"/>
              </a:lnSpc>
              <a:spcAft>
                <a:spcPts val="1154"/>
              </a:spcAft>
              <a:defRPr/>
            </a:pPr>
            <a:endParaRPr lang="en-GB" sz="2300" dirty="0">
              <a:ea typeface="ＭＳ Ｐゴシック" charset="0"/>
              <a:cs typeface="ＭＳ Ｐゴシック" charset="0"/>
            </a:endParaRPr>
          </a:p>
          <a:p>
            <a:pPr hangingPunct="0">
              <a:lnSpc>
                <a:spcPct val="93000"/>
              </a:lnSpc>
              <a:spcAft>
                <a:spcPts val="1154"/>
              </a:spcAft>
              <a:defRPr/>
            </a:pPr>
            <a:endParaRPr lang="en-GB" sz="2300" dirty="0">
              <a:ea typeface="ＭＳ Ｐゴシック" charset="0"/>
              <a:cs typeface="ＭＳ Ｐゴシック" charset="0"/>
            </a:endParaRPr>
          </a:p>
        </p:txBody>
      </p:sp>
      <p:sp>
        <p:nvSpPr>
          <p:cNvPr id="3" name="Rectangle 4"/>
          <p:cNvSpPr>
            <a:spLocks noChangeArrowheads="1"/>
          </p:cNvSpPr>
          <p:nvPr/>
        </p:nvSpPr>
        <p:spPr bwMode="auto">
          <a:xfrm>
            <a:off x="1854721" y="4400382"/>
            <a:ext cx="547988" cy="3044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2891" tIns="36446" rIns="72891" bIns="36446">
            <a:spAutoFit/>
          </a:bodyPr>
          <a:lstStyle/>
          <a:p>
            <a:pPr>
              <a:buClr>
                <a:srgbClr val="000000"/>
              </a:buClr>
              <a:buSzPct val="100000"/>
              <a:tabLst>
                <a:tab pos="586287" algn="l"/>
              </a:tabLst>
              <a:defRPr/>
            </a:pPr>
            <a:r>
              <a:rPr lang="en-US" sz="1500" dirty="0">
                <a:solidFill>
                  <a:srgbClr val="000000"/>
                </a:solidFill>
              </a:rPr>
              <a:t>Code</a:t>
            </a:r>
          </a:p>
        </p:txBody>
      </p:sp>
      <p:sp>
        <p:nvSpPr>
          <p:cNvPr id="4" name="Rectangle 5"/>
          <p:cNvSpPr>
            <a:spLocks noChangeArrowheads="1"/>
          </p:cNvSpPr>
          <p:nvPr/>
        </p:nvSpPr>
        <p:spPr bwMode="auto">
          <a:xfrm>
            <a:off x="4098242" y="4400382"/>
            <a:ext cx="698639" cy="3044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2891" tIns="36446" rIns="72891" bIns="36446">
            <a:spAutoFit/>
          </a:bodyPr>
          <a:lstStyle/>
          <a:p>
            <a:pPr>
              <a:buClr>
                <a:srgbClr val="000000"/>
              </a:buClr>
              <a:buSzPct val="100000"/>
              <a:tabLst>
                <a:tab pos="586287" algn="l"/>
              </a:tabLst>
              <a:defRPr/>
            </a:pPr>
            <a:r>
              <a:rPr lang="en-US" sz="1500" dirty="0">
                <a:solidFill>
                  <a:srgbClr val="000000"/>
                </a:solidFill>
              </a:rPr>
              <a:t>Deploy</a:t>
            </a:r>
          </a:p>
        </p:txBody>
      </p:sp>
      <p:sp>
        <p:nvSpPr>
          <p:cNvPr id="5" name="Rectangle 8"/>
          <p:cNvSpPr>
            <a:spLocks noChangeArrowheads="1"/>
          </p:cNvSpPr>
          <p:nvPr/>
        </p:nvSpPr>
        <p:spPr bwMode="auto">
          <a:xfrm>
            <a:off x="6638400" y="4400382"/>
            <a:ext cx="583222" cy="3044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2891" tIns="36446" rIns="72891" bIns="36446">
            <a:spAutoFit/>
          </a:bodyPr>
          <a:lstStyle/>
          <a:p>
            <a:pPr>
              <a:buClr>
                <a:srgbClr val="000000"/>
              </a:buClr>
              <a:buSzPct val="100000"/>
              <a:tabLst>
                <a:tab pos="586287" algn="l"/>
              </a:tabLst>
              <a:defRPr/>
            </a:pPr>
            <a:r>
              <a:rPr lang="en-US" sz="1500" dirty="0">
                <a:solidFill>
                  <a:srgbClr val="000000"/>
                </a:solidFill>
              </a:rPr>
              <a:t>Enjoy</a:t>
            </a:r>
          </a:p>
        </p:txBody>
      </p:sp>
      <p:pic>
        <p:nvPicPr>
          <p:cNvPr id="6" name="Picture 14" descr="01 - A- What is PaaS.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92001" y="3577564"/>
            <a:ext cx="5870880" cy="1121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6"/>
          <p:cNvGrpSpPr/>
          <p:nvPr/>
        </p:nvGrpSpPr>
        <p:grpSpPr>
          <a:xfrm>
            <a:off x="714348" y="489939"/>
            <a:ext cx="7715304" cy="659116"/>
            <a:chOff x="714348" y="489939"/>
            <a:chExt cx="7715304" cy="659116"/>
          </a:xfrm>
        </p:grpSpPr>
        <p:pic>
          <p:nvPicPr>
            <p:cNvPr id="8" name="Picture 7" descr="C:\Documents and Settings\Mimmo\Desktop\Vintage Slides\Main\Main\Assets\ribbon_dark.png"/>
            <p:cNvPicPr>
              <a:picLocks noChangeAspect="1" noChangeArrowheads="1"/>
            </p:cNvPicPr>
            <p:nvPr/>
          </p:nvPicPr>
          <p:blipFill>
            <a:blip r:embed="rId3"/>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9"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PaaS</a:t>
              </a:r>
              <a:endParaRPr lang="it-IT" sz="1700" b="1" dirty="0">
                <a:solidFill>
                  <a:srgbClr val="FFFFFF"/>
                </a:solidFill>
                <a:latin typeface="Helvetica Neue"/>
                <a:cs typeface="Helvetica Neue"/>
              </a:endParaRPr>
            </a:p>
          </p:txBody>
        </p:sp>
      </p:grpSp>
      <p:pic>
        <p:nvPicPr>
          <p:cNvPr id="10" name="Picture 9" descr="paa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1622" y="5493732"/>
            <a:ext cx="1922378" cy="1364268"/>
          </a:xfrm>
          <a:prstGeom prst="rect">
            <a:avLst/>
          </a:prstGeom>
        </p:spPr>
      </p:pic>
    </p:spTree>
    <p:extLst>
      <p:ext uri="{BB962C8B-B14F-4D97-AF65-F5344CB8AC3E}">
        <p14:creationId xmlns:p14="http://schemas.microsoft.com/office/powerpoint/2010/main" val="11324293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orldPeac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8326" y="3286661"/>
            <a:ext cx="3541825" cy="3571340"/>
          </a:xfrm>
          <a:prstGeom prst="rect">
            <a:avLst/>
          </a:prstGeom>
        </p:spPr>
      </p:pic>
      <p:grpSp>
        <p:nvGrpSpPr>
          <p:cNvPr id="3" name="Group 2"/>
          <p:cNvGrpSpPr/>
          <p:nvPr/>
        </p:nvGrpSpPr>
        <p:grpSpPr>
          <a:xfrm>
            <a:off x="714348" y="489939"/>
            <a:ext cx="7715304" cy="659116"/>
            <a:chOff x="714348" y="489939"/>
            <a:chExt cx="7715304" cy="659116"/>
          </a:xfrm>
        </p:grpSpPr>
        <p:pic>
          <p:nvPicPr>
            <p:cNvPr id="4" name="Picture 3" descr="C:\Documents and Settings\Mimmo\Desktop\Vintage Slides\Main\Main\Assets\ribbon_dark.png"/>
            <p:cNvPicPr>
              <a:picLocks noChangeAspect="1" noChangeArrowheads="1"/>
            </p:cNvPicPr>
            <p:nvPr/>
          </p:nvPicPr>
          <p:blipFill>
            <a:blip r:embed="rId3"/>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5" name="CasellaDiTesto 20"/>
            <p:cNvSpPr txBox="1"/>
            <p:nvPr/>
          </p:nvSpPr>
          <p:spPr>
            <a:xfrm>
              <a:off x="3214678" y="561378"/>
              <a:ext cx="2714644" cy="323165"/>
            </a:xfrm>
            <a:prstGeom prst="rect">
              <a:avLst/>
            </a:prstGeom>
            <a:noFill/>
            <a:effectLst/>
          </p:spPr>
          <p:txBody>
            <a:bodyPr wrap="square" rtlCol="0">
              <a:spAutoFit/>
            </a:bodyPr>
            <a:lstStyle/>
            <a:p>
              <a:pPr algn="ctr"/>
              <a:r>
                <a:rPr lang="it-IT" sz="1500" b="1" dirty="0" smtClean="0">
                  <a:solidFill>
                    <a:srgbClr val="FFFFFF"/>
                  </a:solidFill>
                  <a:latin typeface="Helvetica Neue"/>
                  <a:cs typeface="Helvetica Neue"/>
                </a:rPr>
                <a:t>EVERYONE GETS ALONG</a:t>
              </a:r>
              <a:endParaRPr lang="it-IT" sz="1500" b="1" dirty="0">
                <a:solidFill>
                  <a:srgbClr val="FFFFFF"/>
                </a:solidFill>
                <a:latin typeface="Helvetica Neue"/>
                <a:cs typeface="Helvetica Neue"/>
              </a:endParaRPr>
            </a:p>
          </p:txBody>
        </p:sp>
      </p:grpSp>
      <p:sp>
        <p:nvSpPr>
          <p:cNvPr id="6" name="TextBox 5"/>
          <p:cNvSpPr txBox="1"/>
          <p:nvPr/>
        </p:nvSpPr>
        <p:spPr>
          <a:xfrm>
            <a:off x="1351064" y="1797982"/>
            <a:ext cx="6955750" cy="2369880"/>
          </a:xfrm>
          <a:prstGeom prst="rect">
            <a:avLst/>
          </a:prstGeom>
          <a:noFill/>
        </p:spPr>
        <p:txBody>
          <a:bodyPr wrap="none" rtlCol="0">
            <a:spAutoFit/>
          </a:bodyPr>
          <a:lstStyle/>
          <a:p>
            <a:pPr marL="285750" indent="-285750">
              <a:buFont typeface="Arial"/>
              <a:buChar char="•"/>
            </a:pPr>
            <a:r>
              <a:rPr lang="en-US" sz="2400" dirty="0" smtClean="0"/>
              <a:t>Operations care about stability and performance</a:t>
            </a:r>
          </a:p>
          <a:p>
            <a:pPr marL="285750" indent="-285750">
              <a:buFont typeface="Arial"/>
              <a:buChar char="•"/>
            </a:pPr>
            <a:r>
              <a:rPr lang="en-US" sz="2400" dirty="0" smtClean="0"/>
              <a:t>Developers just want environments without waiting</a:t>
            </a:r>
          </a:p>
          <a:p>
            <a:pPr marL="285750" indent="-285750">
              <a:buFont typeface="Arial"/>
              <a:buChar char="•"/>
            </a:pPr>
            <a:endParaRPr lang="en-US" dirty="0"/>
          </a:p>
          <a:p>
            <a:pPr marL="285750" indent="-285750">
              <a:buFont typeface="Arial"/>
              <a:buChar char="•"/>
            </a:pPr>
            <a:endParaRPr lang="en-US" dirty="0" smtClean="0"/>
          </a:p>
          <a:p>
            <a:r>
              <a:rPr lang="en-US" sz="3200" dirty="0" smtClean="0"/>
              <a:t>OpenShift Enterprise creates a </a:t>
            </a:r>
            <a:r>
              <a:rPr lang="en-US" sz="3200" dirty="0" smtClean="0"/>
              <a:t>peaceful </a:t>
            </a:r>
          </a:p>
          <a:p>
            <a:r>
              <a:rPr lang="en-US" sz="3200" dirty="0" smtClean="0"/>
              <a:t>environment </a:t>
            </a:r>
            <a:r>
              <a:rPr lang="en-US" sz="3200" dirty="0" smtClean="0"/>
              <a:t>for both parties</a:t>
            </a:r>
            <a:endParaRPr lang="en-US" sz="3200" dirty="0"/>
          </a:p>
        </p:txBody>
      </p:sp>
    </p:spTree>
    <p:extLst>
      <p:ext uri="{BB962C8B-B14F-4D97-AF65-F5344CB8AC3E}">
        <p14:creationId xmlns:p14="http://schemas.microsoft.com/office/powerpoint/2010/main" val="886398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02324" y="846628"/>
            <a:ext cx="8229600" cy="85725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5500" b="1" smtClean="0">
                <a:solidFill>
                  <a:srgbClr val="CD202C"/>
                </a:solidFill>
              </a:rPr>
              <a:t>AGENDA</a:t>
            </a:r>
            <a:endParaRPr lang="en-US" sz="5500" b="1" dirty="0">
              <a:solidFill>
                <a:srgbClr val="CD202C"/>
              </a:solidFill>
            </a:endParaRPr>
          </a:p>
        </p:txBody>
      </p:sp>
      <p:pic>
        <p:nvPicPr>
          <p:cNvPr id="5" name="Picture 4" descr="C:\Documents and Settings\Mimmo\Desktop\Vintage Slides\Main\Main\Assets\ribbon_dark.png"/>
          <p:cNvPicPr>
            <a:picLocks noChangeAspect="1" noChangeArrowheads="1"/>
          </p:cNvPicPr>
          <p:nvPr/>
        </p:nvPicPr>
        <p:blipFill>
          <a:blip r:embed="rId2"/>
          <a:srcRect/>
          <a:stretch>
            <a:fillRect/>
          </a:stretch>
        </p:blipFill>
        <p:spPr bwMode="auto">
          <a:xfrm>
            <a:off x="714348" y="1857371"/>
            <a:ext cx="7715304" cy="659116"/>
          </a:xfrm>
          <a:prstGeom prst="rect">
            <a:avLst/>
          </a:prstGeom>
          <a:noFill/>
          <a:effectLst>
            <a:outerShdw blurRad="12700" dist="12700" dir="2700000" algn="tl" rotWithShape="0">
              <a:prstClr val="black">
                <a:alpha val="40000"/>
              </a:prstClr>
            </a:outerShdw>
          </a:effectLst>
        </p:spPr>
      </p:pic>
      <p:sp>
        <p:nvSpPr>
          <p:cNvPr id="6" name="CasellaDiTesto 11"/>
          <p:cNvSpPr txBox="1"/>
          <p:nvPr/>
        </p:nvSpPr>
        <p:spPr>
          <a:xfrm>
            <a:off x="1165776" y="3156569"/>
            <a:ext cx="1833586" cy="323165"/>
          </a:xfrm>
          <a:prstGeom prst="rect">
            <a:avLst/>
          </a:prstGeom>
          <a:noFill/>
          <a:effectLst/>
        </p:spPr>
        <p:txBody>
          <a:bodyPr wrap="square" rtlCol="0">
            <a:spAutoFit/>
          </a:bodyPr>
          <a:lstStyle/>
          <a:p>
            <a:pPr algn="ctr"/>
            <a:r>
              <a:rPr lang="en-US" sz="1500" dirty="0" smtClean="0">
                <a:ln w="3175">
                  <a:noFill/>
                </a:ln>
                <a:solidFill>
                  <a:srgbClr val="363534"/>
                </a:solidFill>
                <a:latin typeface="Overpass-Rehinted Bold"/>
                <a:cs typeface="Overpass-Rehinted Bold"/>
              </a:rPr>
              <a:t>Introductions</a:t>
            </a:r>
            <a:endParaRPr lang="en-US" sz="1200" dirty="0">
              <a:ln w="3175">
                <a:noFill/>
              </a:ln>
              <a:solidFill>
                <a:srgbClr val="CD202C"/>
              </a:solidFill>
              <a:latin typeface="Overpass-Rehinted Bold"/>
              <a:cs typeface="Overpass-Rehinted Bold"/>
            </a:endParaRPr>
          </a:p>
        </p:txBody>
      </p:sp>
      <p:sp>
        <p:nvSpPr>
          <p:cNvPr id="7" name="CasellaDiTesto 13"/>
          <p:cNvSpPr txBox="1"/>
          <p:nvPr/>
        </p:nvSpPr>
        <p:spPr>
          <a:xfrm>
            <a:off x="4643438" y="3156569"/>
            <a:ext cx="1643074" cy="323165"/>
          </a:xfrm>
          <a:prstGeom prst="rect">
            <a:avLst/>
          </a:prstGeom>
          <a:noFill/>
          <a:effectLst/>
        </p:spPr>
        <p:txBody>
          <a:bodyPr wrap="square" rtlCol="0">
            <a:spAutoFit/>
          </a:bodyPr>
          <a:lstStyle/>
          <a:p>
            <a:pPr algn="ctr"/>
            <a:r>
              <a:rPr lang="it-IT" sz="1500" dirty="0" smtClean="0">
                <a:ln w="3175">
                  <a:noFill/>
                </a:ln>
                <a:solidFill>
                  <a:srgbClr val="363534"/>
                </a:solidFill>
                <a:latin typeface="Overpass-Rehinted Bold"/>
                <a:cs typeface="Overpass-Rehinted Bold"/>
              </a:rPr>
              <a:t>Installation</a:t>
            </a:r>
          </a:p>
        </p:txBody>
      </p:sp>
      <p:sp>
        <p:nvSpPr>
          <p:cNvPr id="8" name="CasellaDiTesto 14"/>
          <p:cNvSpPr txBox="1"/>
          <p:nvPr/>
        </p:nvSpPr>
        <p:spPr>
          <a:xfrm>
            <a:off x="6286512" y="3172246"/>
            <a:ext cx="1643074" cy="292388"/>
          </a:xfrm>
          <a:prstGeom prst="rect">
            <a:avLst/>
          </a:prstGeom>
          <a:noFill/>
          <a:effectLst/>
        </p:spPr>
        <p:txBody>
          <a:bodyPr wrap="square" rtlCol="0">
            <a:spAutoFit/>
          </a:bodyPr>
          <a:lstStyle/>
          <a:p>
            <a:pPr algn="ctr"/>
            <a:r>
              <a:rPr lang="en-US" sz="1300" dirty="0" smtClean="0">
                <a:ln w="3175">
                  <a:noFill/>
                </a:ln>
                <a:solidFill>
                  <a:srgbClr val="363534"/>
                </a:solidFill>
                <a:latin typeface="Overpass-Rehinted Bold"/>
                <a:cs typeface="Overpass-Rehinted Bold"/>
              </a:rPr>
              <a:t>Usage</a:t>
            </a: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57326" y="3719293"/>
            <a:ext cx="1049335" cy="1049335"/>
          </a:xfrm>
          <a:prstGeom prst="rect">
            <a:avLst/>
          </a:prstGeom>
          <a:noFill/>
          <a:effectLst>
            <a:outerShdw blurRad="12700" dir="5400000" algn="t" rotWithShape="0">
              <a:prstClr val="black">
                <a:alpha val="40000"/>
              </a:prstClr>
            </a:outerShdw>
          </a:effectLst>
        </p:spPr>
      </p:pic>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555884" y="3719293"/>
            <a:ext cx="1049335" cy="1049335"/>
          </a:xfrm>
          <a:prstGeom prst="rect">
            <a:avLst/>
          </a:prstGeom>
          <a:noFill/>
          <a:effectLst>
            <a:outerShdw blurRad="12700" dir="5400000" algn="t" rotWithShape="0">
              <a:prstClr val="black">
                <a:alpha val="40000"/>
              </a:prstClr>
            </a:outerShdw>
          </a:effectLst>
        </p:spPr>
      </p:pic>
      <p:pic>
        <p:nvPicPr>
          <p:cNvPr id="11"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940310" y="3719293"/>
            <a:ext cx="1049335" cy="1049335"/>
          </a:xfrm>
          <a:prstGeom prst="rect">
            <a:avLst/>
          </a:prstGeom>
          <a:noFill/>
          <a:effectLst>
            <a:outerShdw blurRad="12700" dir="5400000" algn="t" rotWithShape="0">
              <a:prstClr val="black">
                <a:alpha val="40000"/>
              </a:prstClr>
            </a:outerShdw>
          </a:effectLst>
        </p:spPr>
      </p:pic>
      <p:pic>
        <p:nvPicPr>
          <p:cNvPr id="12" name="Picture 2"/>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583384" y="3719293"/>
            <a:ext cx="1049335" cy="1049335"/>
          </a:xfrm>
          <a:prstGeom prst="rect">
            <a:avLst/>
          </a:prstGeom>
          <a:noFill/>
          <a:effectLst>
            <a:outerShdw blurRad="12700" dir="5400000" algn="t" rotWithShape="0">
              <a:prstClr val="black">
                <a:alpha val="40000"/>
              </a:prstClr>
            </a:outerShdw>
          </a:effectLst>
        </p:spPr>
      </p:pic>
      <p:sp>
        <p:nvSpPr>
          <p:cNvPr id="13" name="CasellaDiTesto 11"/>
          <p:cNvSpPr txBox="1"/>
          <p:nvPr/>
        </p:nvSpPr>
        <p:spPr>
          <a:xfrm>
            <a:off x="2901623" y="3175353"/>
            <a:ext cx="1833586" cy="323165"/>
          </a:xfrm>
          <a:prstGeom prst="rect">
            <a:avLst/>
          </a:prstGeom>
          <a:noFill/>
          <a:effectLst/>
        </p:spPr>
        <p:txBody>
          <a:bodyPr wrap="square" rtlCol="0">
            <a:spAutoFit/>
          </a:bodyPr>
          <a:lstStyle/>
          <a:p>
            <a:pPr algn="ctr"/>
            <a:r>
              <a:rPr lang="en-US" sz="1500" dirty="0" smtClean="0">
                <a:ln w="3175">
                  <a:noFill/>
                </a:ln>
                <a:solidFill>
                  <a:srgbClr val="363534"/>
                </a:solidFill>
                <a:latin typeface="Overpass-Rehinted Bold"/>
                <a:cs typeface="Overpass-Rehinted Bold"/>
              </a:rPr>
              <a:t>Overview</a:t>
            </a:r>
            <a:endParaRPr lang="en-US" sz="1200" dirty="0">
              <a:ln w="3175">
                <a:noFill/>
              </a:ln>
              <a:solidFill>
                <a:srgbClr val="CD202C"/>
              </a:solidFill>
              <a:latin typeface="Overpass-Rehinted Bold"/>
              <a:cs typeface="Overpass-Rehinted Bold"/>
            </a:endParaRPr>
          </a:p>
        </p:txBody>
      </p:sp>
    </p:spTree>
    <p:extLst>
      <p:ext uri="{BB962C8B-B14F-4D97-AF65-F5344CB8AC3E}">
        <p14:creationId xmlns:p14="http://schemas.microsoft.com/office/powerpoint/2010/main" val="206924287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894070"/>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OpenShift</a:t>
            </a:r>
            <a:endParaRPr lang="it-IT" sz="1700" b="1" dirty="0">
              <a:solidFill>
                <a:srgbClr val="FFFFFF"/>
              </a:solidFill>
              <a:latin typeface="Helvetica Neue"/>
              <a:cs typeface="Helvetica Neue"/>
            </a:endParaRPr>
          </a:p>
        </p:txBody>
      </p:sp>
      <p:pic>
        <p:nvPicPr>
          <p:cNvPr id="4" name="Picture 3" descr="cloudOvie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3818"/>
            <a:ext cx="9144000" cy="6524181"/>
          </a:xfrm>
          <a:prstGeom prst="rect">
            <a:avLst/>
          </a:prstGeom>
        </p:spPr>
      </p:pic>
      <p:sp>
        <p:nvSpPr>
          <p:cNvPr id="5" name="Title 1"/>
          <p:cNvSpPr txBox="1">
            <a:spLocks/>
          </p:cNvSpPr>
          <p:nvPr/>
        </p:nvSpPr>
        <p:spPr>
          <a:xfrm>
            <a:off x="0" y="1703878"/>
            <a:ext cx="9144000" cy="1162832"/>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5500" b="1" smtClean="0">
                <a:solidFill>
                  <a:srgbClr val="CD202C"/>
                </a:solidFill>
              </a:rPr>
              <a:t>OPENSHIFT OVERVIEW</a:t>
            </a:r>
            <a:endParaRPr lang="en-US" sz="5500" b="1" dirty="0">
              <a:solidFill>
                <a:srgbClr val="CD202C"/>
              </a:solidFill>
            </a:endParaRPr>
          </a:p>
        </p:txBody>
      </p:sp>
    </p:spTree>
    <p:extLst>
      <p:ext uri="{BB962C8B-B14F-4D97-AF65-F5344CB8AC3E}">
        <p14:creationId xmlns:p14="http://schemas.microsoft.com/office/powerpoint/2010/main" val="169748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921840" y="1340962"/>
            <a:ext cx="7634246" cy="4735442"/>
            <a:chOff x="-136525" y="1042614"/>
            <a:chExt cx="9280525" cy="5468937"/>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825" y="3590551"/>
              <a:ext cx="2133600" cy="2921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2125" y="3590551"/>
              <a:ext cx="2133600" cy="2921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 name="Group 4"/>
            <p:cNvGrpSpPr>
              <a:grpSpLocks/>
            </p:cNvGrpSpPr>
            <p:nvPr/>
          </p:nvGrpSpPr>
          <p:grpSpPr bwMode="auto">
            <a:xfrm>
              <a:off x="5259387" y="1536326"/>
              <a:ext cx="2354263" cy="792163"/>
              <a:chOff x="3782" y="1118"/>
              <a:chExt cx="1483" cy="499"/>
            </a:xfrm>
          </p:grpSpPr>
          <p:sp>
            <p:nvSpPr>
              <p:cNvPr id="7" name="Text Box 5"/>
              <p:cNvSpPr txBox="1">
                <a:spLocks noChangeArrowheads="1"/>
              </p:cNvSpPr>
              <p:nvPr/>
            </p:nvSpPr>
            <p:spPr bwMode="auto">
              <a:xfrm>
                <a:off x="3800" y="1328"/>
                <a:ext cx="582"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lnSpc>
                    <a:spcPct val="100000"/>
                  </a:lnSpc>
                  <a:buClrTx/>
                  <a:buFontTx/>
                  <a:buNone/>
                </a:pPr>
                <a:r>
                  <a:rPr lang="en-US">
                    <a:latin typeface="Overpass Regular" charset="0"/>
                    <a:cs typeface="Overpass Regular" charset="0"/>
                  </a:rPr>
                  <a:t>origin</a:t>
                </a:r>
              </a:p>
            </p:txBody>
          </p:sp>
          <p:pic>
            <p:nvPicPr>
              <p:cNvPr id="8" name="Picture 6"/>
              <p:cNvPicPr>
                <a:picLocks noChangeAspect="1" noChangeArrowheads="1"/>
              </p:cNvPicPr>
              <p:nvPr/>
            </p:nvPicPr>
            <p:blipFill>
              <a:blip r:embed="rId4">
                <a:extLst>
                  <a:ext uri="{28A0092B-C50C-407E-A947-70E740481C1C}">
                    <a14:useLocalDpi xmlns:a14="http://schemas.microsoft.com/office/drawing/2010/main" val="0"/>
                  </a:ext>
                </a:extLst>
              </a:blip>
              <a:srcRect l="21922"/>
              <a:stretch>
                <a:fillRect/>
              </a:stretch>
            </p:blipFill>
            <p:spPr bwMode="auto">
              <a:xfrm>
                <a:off x="3782" y="1118"/>
                <a:ext cx="1483" cy="336"/>
              </a:xfrm>
              <a:prstGeom prst="rect">
                <a:avLst/>
              </a:prstGeom>
              <a:noFill/>
              <a:ln>
                <a:noFill/>
              </a:ln>
              <a:effectLst/>
              <a:extLst>
                <a:ext uri="{909E8E84-426E-40dd-AFC4-6F175D3DCCD1}">
                  <a14:hiddenFill xmlns:a14="http://schemas.microsoft.com/office/drawing/2010/main">
                    <a:blipFill dpi="0" rotWithShape="0">
                      <a:blip/>
                      <a:srcRect l="21922"/>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pic>
          <p:nvPicPr>
            <p:cNvPr id="9" name="Picture 7"/>
            <p:cNvPicPr>
              <a:picLocks noChangeAspect="1" noChangeArrowheads="1"/>
            </p:cNvPicPr>
            <p:nvPr/>
          </p:nvPicPr>
          <p:blipFill>
            <a:blip r:embed="rId3">
              <a:extLst>
                <a:ext uri="{28A0092B-C50C-407E-A947-70E740481C1C}">
                  <a14:useLocalDpi xmlns:a14="http://schemas.microsoft.com/office/drawing/2010/main" val="0"/>
                </a:ext>
              </a:extLst>
            </a:blip>
            <a:srcRect b="39607"/>
            <a:stretch>
              <a:fillRect/>
            </a:stretch>
          </p:blipFill>
          <p:spPr bwMode="auto">
            <a:xfrm>
              <a:off x="3221037" y="1042614"/>
              <a:ext cx="2133600" cy="1763712"/>
            </a:xfrm>
            <a:prstGeom prst="rect">
              <a:avLst/>
            </a:prstGeom>
            <a:noFill/>
            <a:ln>
              <a:noFill/>
            </a:ln>
            <a:effectLst/>
            <a:extLst>
              <a:ext uri="{909E8E84-426E-40dd-AFC4-6F175D3DCCD1}">
                <a14:hiddenFill xmlns:a14="http://schemas.microsoft.com/office/drawing/2010/main">
                  <a:blipFill dpi="0" rotWithShape="0">
                    <a:blip/>
                    <a:srcRect b="39607"/>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0" name="AutoShape 8"/>
            <p:cNvSpPr>
              <a:spLocks noChangeArrowheads="1"/>
            </p:cNvSpPr>
            <p:nvPr/>
          </p:nvSpPr>
          <p:spPr bwMode="auto">
            <a:xfrm rot="3000000">
              <a:off x="4698206" y="3078583"/>
              <a:ext cx="1454150" cy="258762"/>
            </a:xfrm>
            <a:prstGeom prst="chevron">
              <a:avLst>
                <a:gd name="adj" fmla="val 50004"/>
              </a:avLst>
            </a:prstGeom>
            <a:solidFill>
              <a:srgbClr val="7F7F7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 name="AutoShape 9"/>
            <p:cNvSpPr>
              <a:spLocks noChangeArrowheads="1"/>
            </p:cNvSpPr>
            <p:nvPr/>
          </p:nvSpPr>
          <p:spPr bwMode="auto">
            <a:xfrm rot="18600000" flipH="1">
              <a:off x="2445544" y="3070644"/>
              <a:ext cx="1454150" cy="258763"/>
            </a:xfrm>
            <a:prstGeom prst="chevron">
              <a:avLst>
                <a:gd name="adj" fmla="val 50004"/>
              </a:avLst>
            </a:prstGeom>
            <a:solidFill>
              <a:srgbClr val="7F7F7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 name="Rectangle 10"/>
            <p:cNvSpPr>
              <a:spLocks noChangeArrowheads="1"/>
            </p:cNvSpPr>
            <p:nvPr/>
          </p:nvSpPr>
          <p:spPr bwMode="auto">
            <a:xfrm>
              <a:off x="3074987" y="4298576"/>
              <a:ext cx="2441575" cy="284163"/>
            </a:xfrm>
            <a:prstGeom prst="rect">
              <a:avLst/>
            </a:prstGeom>
            <a:solidFill>
              <a:srgbClr val="7F7F7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 name="Text Box 11"/>
            <p:cNvSpPr txBox="1">
              <a:spLocks noChangeArrowheads="1"/>
            </p:cNvSpPr>
            <p:nvPr/>
          </p:nvSpPr>
          <p:spPr bwMode="auto">
            <a:xfrm>
              <a:off x="-136525" y="3966789"/>
              <a:ext cx="1120775" cy="1092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67320" rIns="90000" bIns="450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lnSpc>
                  <a:spcPct val="100000"/>
                </a:lnSpc>
                <a:buClrTx/>
                <a:buFontTx/>
                <a:buNone/>
              </a:pPr>
              <a:r>
                <a:rPr lang="en-US" sz="1600">
                  <a:solidFill>
                    <a:srgbClr val="7F7F7F"/>
                  </a:solidFill>
                  <a:cs typeface="Arial" charset="0"/>
                </a:rPr>
                <a:t>Public Cloud Service</a:t>
              </a:r>
            </a:p>
          </p:txBody>
        </p:sp>
        <p:sp>
          <p:nvSpPr>
            <p:cNvPr id="14" name="Text Box 12"/>
            <p:cNvSpPr txBox="1">
              <a:spLocks noChangeArrowheads="1"/>
            </p:cNvSpPr>
            <p:nvPr/>
          </p:nvSpPr>
          <p:spPr bwMode="auto">
            <a:xfrm>
              <a:off x="7796212" y="3969964"/>
              <a:ext cx="1347788" cy="1092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67320" rIns="90000" bIns="450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lnSpc>
                  <a:spcPct val="100000"/>
                </a:lnSpc>
                <a:buClrTx/>
                <a:buFontTx/>
                <a:buNone/>
              </a:pPr>
              <a:r>
                <a:rPr lang="en-US" sz="1600">
                  <a:solidFill>
                    <a:srgbClr val="7F7F7F"/>
                  </a:solidFill>
                  <a:cs typeface="Arial" charset="0"/>
                </a:rPr>
                <a:t>On-premise or Private Cloud Software</a:t>
              </a:r>
            </a:p>
          </p:txBody>
        </p:sp>
        <p:sp>
          <p:nvSpPr>
            <p:cNvPr id="15" name="Text Box 13"/>
            <p:cNvSpPr txBox="1">
              <a:spLocks noChangeArrowheads="1"/>
            </p:cNvSpPr>
            <p:nvPr/>
          </p:nvSpPr>
          <p:spPr bwMode="auto">
            <a:xfrm>
              <a:off x="2247900" y="1295026"/>
              <a:ext cx="1120775" cy="1092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67320" rIns="90000" bIns="450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lnSpc>
                  <a:spcPct val="100000"/>
                </a:lnSpc>
                <a:buClrTx/>
                <a:buFontTx/>
                <a:buNone/>
              </a:pPr>
              <a:r>
                <a:rPr lang="en-US" sz="1600">
                  <a:solidFill>
                    <a:srgbClr val="7F7F7F"/>
                  </a:solidFill>
                  <a:cs typeface="Arial" charset="0"/>
                </a:rPr>
                <a:t>Open Source Project</a:t>
              </a:r>
            </a:p>
          </p:txBody>
        </p:sp>
      </p:grpSp>
      <p:pic>
        <p:nvPicPr>
          <p:cNvPr id="17" name="Picture 16" descr="C:\Documents and Settings\Mimmo\Desktop\Vintage Slides\Main\Main\Assets\ribbon_dark.png"/>
          <p:cNvPicPr>
            <a:picLocks noChangeAspect="1" noChangeArrowheads="1"/>
          </p:cNvPicPr>
          <p:nvPr/>
        </p:nvPicPr>
        <p:blipFill>
          <a:blip r:embed="rId5"/>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18" name="CasellaDiTesto 20"/>
          <p:cNvSpPr txBox="1"/>
          <p:nvPr/>
        </p:nvSpPr>
        <p:spPr>
          <a:xfrm>
            <a:off x="3214678" y="561378"/>
            <a:ext cx="2714644" cy="338554"/>
          </a:xfrm>
          <a:prstGeom prst="rect">
            <a:avLst/>
          </a:prstGeom>
          <a:noFill/>
          <a:effectLst/>
        </p:spPr>
        <p:txBody>
          <a:bodyPr wrap="square" rtlCol="0">
            <a:spAutoFit/>
          </a:bodyPr>
          <a:lstStyle/>
          <a:p>
            <a:pPr algn="ctr"/>
            <a:r>
              <a:rPr lang="it-IT" sz="1600" b="1" dirty="0" smtClean="0">
                <a:solidFill>
                  <a:srgbClr val="FFFFFF"/>
                </a:solidFill>
                <a:latin typeface="Helvetica Neue"/>
                <a:cs typeface="Helvetica Neue"/>
              </a:rPr>
              <a:t>FLAVORS OF OPENSHIFT</a:t>
            </a:r>
            <a:endParaRPr lang="it-IT" sz="1600" b="1" dirty="0">
              <a:solidFill>
                <a:srgbClr val="FFFFFF"/>
              </a:solidFill>
              <a:latin typeface="Helvetica Neue"/>
              <a:cs typeface="Helvetica Neue"/>
            </a:endParaRPr>
          </a:p>
        </p:txBody>
      </p:sp>
    </p:spTree>
    <p:extLst>
      <p:ext uri="{BB962C8B-B14F-4D97-AF65-F5344CB8AC3E}">
        <p14:creationId xmlns:p14="http://schemas.microsoft.com/office/powerpoint/2010/main" val="98234205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7900" y="1565275"/>
            <a:ext cx="4754562" cy="47180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 name="Text Box 3"/>
          <p:cNvSpPr txBox="1">
            <a:spLocks noChangeArrowheads="1"/>
          </p:cNvSpPr>
          <p:nvPr/>
        </p:nvSpPr>
        <p:spPr bwMode="auto">
          <a:xfrm>
            <a:off x="5842000" y="1419225"/>
            <a:ext cx="2082800"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2300">
                <a:cs typeface="Arial" charset="0"/>
              </a:rPr>
              <a:t>Developer IDE</a:t>
            </a:r>
          </a:p>
          <a:p>
            <a:pPr hangingPunct="1">
              <a:buClrTx/>
              <a:buFontTx/>
              <a:buNone/>
            </a:pPr>
            <a:r>
              <a:rPr lang="en-US" sz="2300">
                <a:cs typeface="Arial" charset="0"/>
              </a:rPr>
              <a:t>Integrations</a:t>
            </a:r>
          </a:p>
        </p:txBody>
      </p:sp>
      <p:sp>
        <p:nvSpPr>
          <p:cNvPr id="4" name="Text Box 4"/>
          <p:cNvSpPr txBox="1">
            <a:spLocks noChangeArrowheads="1"/>
          </p:cNvSpPr>
          <p:nvPr/>
        </p:nvSpPr>
        <p:spPr bwMode="auto">
          <a:xfrm>
            <a:off x="7108825" y="3184525"/>
            <a:ext cx="1930400"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2300">
                <a:cs typeface="Arial" charset="0"/>
              </a:rPr>
              <a:t>Web Browser</a:t>
            </a:r>
          </a:p>
          <a:p>
            <a:pPr hangingPunct="1">
              <a:buClrTx/>
              <a:buFontTx/>
              <a:buNone/>
            </a:pPr>
            <a:r>
              <a:rPr lang="en-US" sz="2300">
                <a:cs typeface="Arial" charset="0"/>
              </a:rPr>
              <a:t>Console</a:t>
            </a:r>
          </a:p>
        </p:txBody>
      </p:sp>
      <p:sp>
        <p:nvSpPr>
          <p:cNvPr id="5" name="Text Box 5"/>
          <p:cNvSpPr txBox="1">
            <a:spLocks noChangeArrowheads="1"/>
          </p:cNvSpPr>
          <p:nvPr/>
        </p:nvSpPr>
        <p:spPr bwMode="auto">
          <a:xfrm>
            <a:off x="0" y="3179762"/>
            <a:ext cx="2163762"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algn="r" hangingPunct="1">
              <a:buClrTx/>
              <a:buFontTx/>
              <a:buNone/>
            </a:pPr>
            <a:r>
              <a:rPr lang="en-US" sz="2300">
                <a:cs typeface="Arial" charset="0"/>
              </a:rPr>
              <a:t>Command Line</a:t>
            </a:r>
          </a:p>
          <a:p>
            <a:pPr algn="r" hangingPunct="1">
              <a:buClrTx/>
              <a:buFontTx/>
              <a:buNone/>
            </a:pPr>
            <a:r>
              <a:rPr lang="en-US" sz="2300">
                <a:cs typeface="Arial" charset="0"/>
              </a:rPr>
              <a:t>Tooling</a:t>
            </a:r>
          </a:p>
        </p:txBody>
      </p:sp>
      <p:sp>
        <p:nvSpPr>
          <p:cNvPr id="6" name="Text Box 6"/>
          <p:cNvSpPr txBox="1">
            <a:spLocks noChangeArrowheads="1"/>
          </p:cNvSpPr>
          <p:nvPr/>
        </p:nvSpPr>
        <p:spPr bwMode="auto">
          <a:xfrm>
            <a:off x="5214937" y="5588000"/>
            <a:ext cx="1638300"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2300">
                <a:cs typeface="Arial" charset="0"/>
              </a:rPr>
              <a:t>REST APIs</a:t>
            </a:r>
          </a:p>
        </p:txBody>
      </p:sp>
      <p:pic>
        <p:nvPicPr>
          <p:cNvPr id="7" name="Picture 6" descr="C:\Documents and Settings\Mimmo\Desktop\Vintage Slides\Main\Main\Assets\ribbon_dark.png"/>
          <p:cNvPicPr>
            <a:picLocks noChangeAspect="1" noChangeArrowheads="1"/>
          </p:cNvPicPr>
          <p:nvPr/>
        </p:nvPicPr>
        <p:blipFill>
          <a:blip r:embed="rId3"/>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8" name="CasellaDiTesto 20"/>
          <p:cNvSpPr txBox="1"/>
          <p:nvPr/>
        </p:nvSpPr>
        <p:spPr>
          <a:xfrm>
            <a:off x="3214678" y="561378"/>
            <a:ext cx="2714644" cy="338554"/>
          </a:xfrm>
          <a:prstGeom prst="rect">
            <a:avLst/>
          </a:prstGeom>
          <a:noFill/>
          <a:effectLst/>
        </p:spPr>
        <p:txBody>
          <a:bodyPr wrap="square" rtlCol="0">
            <a:spAutoFit/>
          </a:bodyPr>
          <a:lstStyle/>
          <a:p>
            <a:pPr algn="ctr"/>
            <a:r>
              <a:rPr lang="it-IT" sz="1600" b="1" dirty="0" smtClean="0">
                <a:solidFill>
                  <a:srgbClr val="FFFFFF"/>
                </a:solidFill>
                <a:latin typeface="Helvetica Neue"/>
                <a:cs typeface="Helvetica Neue"/>
              </a:rPr>
              <a:t>INTERACTIONS</a:t>
            </a:r>
            <a:endParaRPr lang="it-IT" sz="1600" b="1" dirty="0">
              <a:solidFill>
                <a:srgbClr val="FFFFFF"/>
              </a:solidFill>
              <a:latin typeface="Helvetica Neue"/>
              <a:cs typeface="Helvetica Neue"/>
            </a:endParaRPr>
          </a:p>
        </p:txBody>
      </p:sp>
    </p:spTree>
    <p:extLst>
      <p:ext uri="{BB962C8B-B14F-4D97-AF65-F5344CB8AC3E}">
        <p14:creationId xmlns:p14="http://schemas.microsoft.com/office/powerpoint/2010/main" val="9133153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ChangeArrowheads="1"/>
          </p:cNvSpPr>
          <p:nvPr/>
        </p:nvSpPr>
        <p:spPr bwMode="auto">
          <a:xfrm>
            <a:off x="794880" y="2251848"/>
            <a:ext cx="7557120" cy="3219527"/>
          </a:xfrm>
          <a:prstGeom prst="roundRect">
            <a:avLst>
              <a:gd name="adj" fmla="val 7199"/>
            </a:avLst>
          </a:prstGeom>
          <a:solidFill>
            <a:srgbClr val="262626"/>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4057" tIns="37029" rIns="74057" bIns="37029" anchor="ctr"/>
          <a:lstStyle/>
          <a:p>
            <a:endParaRPr lang="en-US"/>
          </a:p>
        </p:txBody>
      </p:sp>
      <p:pic>
        <p:nvPicPr>
          <p:cNvPr id="3" name="Picture 2"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4"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RUNS ON </a:t>
            </a:r>
            <a:r>
              <a:rPr lang="it-IT" sz="1700" b="1" dirty="0" err="1" smtClean="0">
                <a:solidFill>
                  <a:srgbClr val="FFFFFF"/>
                </a:solidFill>
                <a:latin typeface="Helvetica Neue"/>
                <a:cs typeface="Helvetica Neue"/>
              </a:rPr>
              <a:t>IaaS</a:t>
            </a:r>
            <a:endParaRPr lang="it-IT" sz="1700" b="1" dirty="0">
              <a:solidFill>
                <a:srgbClr val="FFFFFF"/>
              </a:solidFill>
              <a:latin typeface="Helvetica Neue"/>
              <a:cs typeface="Helvetica Neue"/>
            </a:endParaRPr>
          </a:p>
        </p:txBody>
      </p:sp>
      <p:sp>
        <p:nvSpPr>
          <p:cNvPr id="5" name="CasellaDiTesto 20"/>
          <p:cNvSpPr txBox="1"/>
          <p:nvPr/>
        </p:nvSpPr>
        <p:spPr>
          <a:xfrm>
            <a:off x="980640" y="2845708"/>
            <a:ext cx="7371360"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OpenShift Enterprise </a:t>
            </a:r>
            <a:r>
              <a:rPr lang="it-IT" sz="1700" b="1" dirty="0" err="1" smtClean="0">
                <a:solidFill>
                  <a:srgbClr val="FFFFFF"/>
                </a:solidFill>
                <a:latin typeface="Helvetica Neue"/>
                <a:cs typeface="Helvetica Neue"/>
              </a:rPr>
              <a:t>is</a:t>
            </a:r>
            <a:r>
              <a:rPr lang="it-IT" sz="1700" b="1" dirty="0" smtClean="0">
                <a:solidFill>
                  <a:srgbClr val="FFFFFF"/>
                </a:solidFill>
                <a:latin typeface="Helvetica Neue"/>
                <a:cs typeface="Helvetica Neue"/>
              </a:rPr>
              <a:t> a PaaS </a:t>
            </a:r>
            <a:r>
              <a:rPr lang="it-IT" sz="1700" b="1" dirty="0" err="1" smtClean="0">
                <a:solidFill>
                  <a:srgbClr val="FFFFFF"/>
                </a:solidFill>
                <a:latin typeface="Helvetica Neue"/>
                <a:cs typeface="Helvetica Neue"/>
              </a:rPr>
              <a:t>that</a:t>
            </a:r>
            <a:r>
              <a:rPr lang="it-IT" sz="1700" b="1" dirty="0" smtClean="0">
                <a:solidFill>
                  <a:srgbClr val="FFFFFF"/>
                </a:solidFill>
                <a:latin typeface="Helvetica Neue"/>
                <a:cs typeface="Helvetica Neue"/>
              </a:rPr>
              <a:t> </a:t>
            </a:r>
            <a:r>
              <a:rPr lang="it-IT" sz="1700" b="1" dirty="0" err="1" smtClean="0">
                <a:solidFill>
                  <a:srgbClr val="FFFFFF"/>
                </a:solidFill>
                <a:latin typeface="Helvetica Neue"/>
                <a:cs typeface="Helvetica Neue"/>
              </a:rPr>
              <a:t>runs</a:t>
            </a:r>
            <a:r>
              <a:rPr lang="it-IT" sz="1700" b="1" dirty="0" smtClean="0">
                <a:solidFill>
                  <a:srgbClr val="FFFFFF"/>
                </a:solidFill>
                <a:latin typeface="Helvetica Neue"/>
                <a:cs typeface="Helvetica Neue"/>
              </a:rPr>
              <a:t> on top of..... </a:t>
            </a:r>
            <a:r>
              <a:rPr lang="it-IT" sz="1700" b="1" dirty="0" err="1" smtClean="0">
                <a:solidFill>
                  <a:srgbClr val="FFFFFF"/>
                </a:solidFill>
                <a:latin typeface="Helvetica Neue"/>
                <a:cs typeface="Helvetica Neue"/>
              </a:rPr>
              <a:t>Infrastructure</a:t>
            </a:r>
            <a:endParaRPr lang="it-IT" sz="1700" b="1" dirty="0">
              <a:solidFill>
                <a:srgbClr val="FFFFFF"/>
              </a:solidFill>
              <a:latin typeface="Helvetica Neue"/>
              <a:cs typeface="Helvetica Neue"/>
            </a:endParaRPr>
          </a:p>
        </p:txBody>
      </p:sp>
      <p:grpSp>
        <p:nvGrpSpPr>
          <p:cNvPr id="6" name="Group 5"/>
          <p:cNvGrpSpPr/>
          <p:nvPr/>
        </p:nvGrpSpPr>
        <p:grpSpPr>
          <a:xfrm>
            <a:off x="1583022" y="3747937"/>
            <a:ext cx="5920548" cy="1307851"/>
            <a:chOff x="1583022" y="2770602"/>
            <a:chExt cx="5920548" cy="1307851"/>
          </a:xfrm>
        </p:grpSpPr>
        <p:grpSp>
          <p:nvGrpSpPr>
            <p:cNvPr id="7" name="Group 6"/>
            <p:cNvGrpSpPr/>
            <p:nvPr/>
          </p:nvGrpSpPr>
          <p:grpSpPr>
            <a:xfrm>
              <a:off x="1583022" y="3541878"/>
              <a:ext cx="1860550" cy="536575"/>
              <a:chOff x="1138976" y="3541878"/>
              <a:chExt cx="1860550" cy="536575"/>
            </a:xfrm>
          </p:grpSpPr>
          <p:sp>
            <p:nvSpPr>
              <p:cNvPr id="23" name="AutoShape 11"/>
              <p:cNvSpPr>
                <a:spLocks noChangeArrowheads="1"/>
              </p:cNvSpPr>
              <p:nvPr/>
            </p:nvSpPr>
            <p:spPr bwMode="auto">
              <a:xfrm>
                <a:off x="1138976" y="3541878"/>
                <a:ext cx="1860550" cy="536575"/>
              </a:xfrm>
              <a:prstGeom prst="roundRect">
                <a:avLst>
                  <a:gd name="adj" fmla="val 16667"/>
                </a:avLst>
              </a:prstGeom>
              <a:solidFill>
                <a:srgbClr val="FFFFFF"/>
              </a:solidFill>
              <a:ln w="2844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kern="1200"/>
              </a:p>
            </p:txBody>
          </p:sp>
          <p:sp>
            <p:nvSpPr>
              <p:cNvPr id="24" name="Text Box 12"/>
              <p:cNvSpPr txBox="1">
                <a:spLocks noChangeArrowheads="1"/>
              </p:cNvSpPr>
              <p:nvPr/>
            </p:nvSpPr>
            <p:spPr bwMode="auto">
              <a:xfrm>
                <a:off x="1431837" y="3609281"/>
                <a:ext cx="118782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p>
                <a:pPr>
                  <a:buClrTx/>
                  <a:buFontTx/>
                  <a:buNone/>
                </a:pPr>
                <a:r>
                  <a:rPr lang="en-US" dirty="0" err="1" smtClean="0">
                    <a:solidFill>
                      <a:srgbClr val="7F7F7F"/>
                    </a:solidFill>
                    <a:cs typeface="Arial" charset="0"/>
                  </a:rPr>
                  <a:t>OpenStack</a:t>
                </a:r>
                <a:endParaRPr lang="en-US" kern="1200" dirty="0">
                  <a:solidFill>
                    <a:srgbClr val="7F7F7F"/>
                  </a:solidFill>
                  <a:cs typeface="Arial" charset="0"/>
                </a:endParaRPr>
              </a:p>
            </p:txBody>
          </p:sp>
        </p:grpSp>
        <p:grpSp>
          <p:nvGrpSpPr>
            <p:cNvPr id="8" name="Group 7"/>
            <p:cNvGrpSpPr/>
            <p:nvPr/>
          </p:nvGrpSpPr>
          <p:grpSpPr>
            <a:xfrm>
              <a:off x="3613366" y="3541878"/>
              <a:ext cx="1860550" cy="536575"/>
              <a:chOff x="1138976" y="3541878"/>
              <a:chExt cx="1860550" cy="536575"/>
            </a:xfrm>
          </p:grpSpPr>
          <p:sp>
            <p:nvSpPr>
              <p:cNvPr id="21" name="AutoShape 11"/>
              <p:cNvSpPr>
                <a:spLocks noChangeArrowheads="1"/>
              </p:cNvSpPr>
              <p:nvPr/>
            </p:nvSpPr>
            <p:spPr bwMode="auto">
              <a:xfrm>
                <a:off x="1138976" y="3541878"/>
                <a:ext cx="1860550" cy="536575"/>
              </a:xfrm>
              <a:prstGeom prst="roundRect">
                <a:avLst>
                  <a:gd name="adj" fmla="val 16667"/>
                </a:avLst>
              </a:prstGeom>
              <a:solidFill>
                <a:srgbClr val="FFFFFF"/>
              </a:solidFill>
              <a:ln w="2844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kern="1200"/>
              </a:p>
            </p:txBody>
          </p:sp>
          <p:sp>
            <p:nvSpPr>
              <p:cNvPr id="22" name="Text Box 12"/>
              <p:cNvSpPr txBox="1">
                <a:spLocks noChangeArrowheads="1"/>
              </p:cNvSpPr>
              <p:nvPr/>
            </p:nvSpPr>
            <p:spPr bwMode="auto">
              <a:xfrm>
                <a:off x="1662949" y="3620908"/>
                <a:ext cx="853728"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p>
                <a:pPr>
                  <a:buClrTx/>
                  <a:buFontTx/>
                  <a:buNone/>
                </a:pPr>
                <a:r>
                  <a:rPr lang="en-US" dirty="0" smtClean="0">
                    <a:solidFill>
                      <a:srgbClr val="7F7F7F"/>
                    </a:solidFill>
                    <a:cs typeface="Arial" charset="0"/>
                  </a:rPr>
                  <a:t>RHEV</a:t>
                </a:r>
                <a:endParaRPr lang="en-US" kern="1200" dirty="0">
                  <a:solidFill>
                    <a:srgbClr val="7F7F7F"/>
                  </a:solidFill>
                  <a:cs typeface="Arial" charset="0"/>
                </a:endParaRPr>
              </a:p>
            </p:txBody>
          </p:sp>
        </p:grpSp>
        <p:grpSp>
          <p:nvGrpSpPr>
            <p:cNvPr id="9" name="Group 8"/>
            <p:cNvGrpSpPr/>
            <p:nvPr/>
          </p:nvGrpSpPr>
          <p:grpSpPr>
            <a:xfrm>
              <a:off x="5643020" y="3541878"/>
              <a:ext cx="1860550" cy="536575"/>
              <a:chOff x="1138976" y="3541878"/>
              <a:chExt cx="1860550" cy="536575"/>
            </a:xfrm>
          </p:grpSpPr>
          <p:sp>
            <p:nvSpPr>
              <p:cNvPr id="19" name="AutoShape 11"/>
              <p:cNvSpPr>
                <a:spLocks noChangeArrowheads="1"/>
              </p:cNvSpPr>
              <p:nvPr/>
            </p:nvSpPr>
            <p:spPr bwMode="auto">
              <a:xfrm>
                <a:off x="1138976" y="3541878"/>
                <a:ext cx="1860550" cy="536575"/>
              </a:xfrm>
              <a:prstGeom prst="roundRect">
                <a:avLst>
                  <a:gd name="adj" fmla="val 16667"/>
                </a:avLst>
              </a:prstGeom>
              <a:solidFill>
                <a:srgbClr val="FFFFFF"/>
              </a:solidFill>
              <a:ln w="2844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kern="1200"/>
              </a:p>
            </p:txBody>
          </p:sp>
          <p:sp>
            <p:nvSpPr>
              <p:cNvPr id="20" name="Text Box 12"/>
              <p:cNvSpPr txBox="1">
                <a:spLocks noChangeArrowheads="1"/>
              </p:cNvSpPr>
              <p:nvPr/>
            </p:nvSpPr>
            <p:spPr bwMode="auto">
              <a:xfrm>
                <a:off x="1425278" y="3620908"/>
                <a:ext cx="1124228"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p>
                <a:pPr>
                  <a:buClrTx/>
                  <a:buFontTx/>
                  <a:buNone/>
                </a:pPr>
                <a:r>
                  <a:rPr lang="en-US" dirty="0" err="1" smtClean="0">
                    <a:solidFill>
                      <a:srgbClr val="7F7F7F"/>
                    </a:solidFill>
                    <a:cs typeface="Arial" charset="0"/>
                  </a:rPr>
                  <a:t>VMWare</a:t>
                </a:r>
                <a:endParaRPr lang="en-US" kern="1200" dirty="0">
                  <a:solidFill>
                    <a:srgbClr val="7F7F7F"/>
                  </a:solidFill>
                  <a:cs typeface="Arial" charset="0"/>
                </a:endParaRPr>
              </a:p>
            </p:txBody>
          </p:sp>
        </p:grpSp>
        <p:grpSp>
          <p:nvGrpSpPr>
            <p:cNvPr id="10" name="Group 9"/>
            <p:cNvGrpSpPr/>
            <p:nvPr/>
          </p:nvGrpSpPr>
          <p:grpSpPr>
            <a:xfrm>
              <a:off x="1583022" y="2770602"/>
              <a:ext cx="1860550" cy="536575"/>
              <a:chOff x="1138976" y="3541878"/>
              <a:chExt cx="1860550" cy="536575"/>
            </a:xfrm>
          </p:grpSpPr>
          <p:sp>
            <p:nvSpPr>
              <p:cNvPr id="17" name="AutoShape 11"/>
              <p:cNvSpPr>
                <a:spLocks noChangeArrowheads="1"/>
              </p:cNvSpPr>
              <p:nvPr/>
            </p:nvSpPr>
            <p:spPr bwMode="auto">
              <a:xfrm>
                <a:off x="1138976" y="3541878"/>
                <a:ext cx="1860550" cy="536575"/>
              </a:xfrm>
              <a:prstGeom prst="roundRect">
                <a:avLst>
                  <a:gd name="adj" fmla="val 16667"/>
                </a:avLst>
              </a:prstGeom>
              <a:solidFill>
                <a:srgbClr val="FFFFFF"/>
              </a:solidFill>
              <a:ln w="2844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kern="1200"/>
              </a:p>
            </p:txBody>
          </p:sp>
          <p:sp>
            <p:nvSpPr>
              <p:cNvPr id="18" name="Text Box 12"/>
              <p:cNvSpPr txBox="1">
                <a:spLocks noChangeArrowheads="1"/>
              </p:cNvSpPr>
              <p:nvPr/>
            </p:nvSpPr>
            <p:spPr bwMode="auto">
              <a:xfrm>
                <a:off x="1431837" y="3620908"/>
                <a:ext cx="133879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p>
                <a:pPr>
                  <a:buClrTx/>
                  <a:buFontTx/>
                  <a:buNone/>
                </a:pPr>
                <a:r>
                  <a:rPr lang="en-US" dirty="0" smtClean="0">
                    <a:solidFill>
                      <a:srgbClr val="7F7F7F"/>
                    </a:solidFill>
                    <a:cs typeface="Arial" charset="0"/>
                  </a:rPr>
                  <a:t>Amazon EC2</a:t>
                </a:r>
                <a:endParaRPr lang="en-US" kern="1200" dirty="0">
                  <a:solidFill>
                    <a:srgbClr val="7F7F7F"/>
                  </a:solidFill>
                  <a:cs typeface="Arial" charset="0"/>
                </a:endParaRPr>
              </a:p>
            </p:txBody>
          </p:sp>
        </p:grpSp>
        <p:grpSp>
          <p:nvGrpSpPr>
            <p:cNvPr id="11" name="Group 10"/>
            <p:cNvGrpSpPr/>
            <p:nvPr/>
          </p:nvGrpSpPr>
          <p:grpSpPr>
            <a:xfrm>
              <a:off x="3613366" y="2770602"/>
              <a:ext cx="1860550" cy="536575"/>
              <a:chOff x="1138976" y="3541878"/>
              <a:chExt cx="1860550" cy="536575"/>
            </a:xfrm>
          </p:grpSpPr>
          <p:sp>
            <p:nvSpPr>
              <p:cNvPr id="15" name="AutoShape 11"/>
              <p:cNvSpPr>
                <a:spLocks noChangeArrowheads="1"/>
              </p:cNvSpPr>
              <p:nvPr/>
            </p:nvSpPr>
            <p:spPr bwMode="auto">
              <a:xfrm>
                <a:off x="1138976" y="3541878"/>
                <a:ext cx="1860550" cy="536575"/>
              </a:xfrm>
              <a:prstGeom prst="roundRect">
                <a:avLst>
                  <a:gd name="adj" fmla="val 16667"/>
                </a:avLst>
              </a:prstGeom>
              <a:solidFill>
                <a:srgbClr val="FFFFFF"/>
              </a:solidFill>
              <a:ln w="2844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kern="1200"/>
              </a:p>
            </p:txBody>
          </p:sp>
          <p:sp>
            <p:nvSpPr>
              <p:cNvPr id="16" name="Text Box 12"/>
              <p:cNvSpPr txBox="1">
                <a:spLocks noChangeArrowheads="1"/>
              </p:cNvSpPr>
              <p:nvPr/>
            </p:nvSpPr>
            <p:spPr bwMode="auto">
              <a:xfrm>
                <a:off x="1467569" y="3620908"/>
                <a:ext cx="1253369"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p>
                <a:pPr>
                  <a:buClrTx/>
                  <a:buFontTx/>
                  <a:buNone/>
                </a:pPr>
                <a:r>
                  <a:rPr lang="en-US" dirty="0" smtClean="0">
                    <a:solidFill>
                      <a:srgbClr val="7F7F7F"/>
                    </a:solidFill>
                    <a:cs typeface="Arial" charset="0"/>
                  </a:rPr>
                  <a:t>Rackspace</a:t>
                </a:r>
                <a:endParaRPr lang="en-US" kern="1200" dirty="0">
                  <a:solidFill>
                    <a:srgbClr val="7F7F7F"/>
                  </a:solidFill>
                  <a:cs typeface="Arial" charset="0"/>
                </a:endParaRPr>
              </a:p>
            </p:txBody>
          </p:sp>
        </p:grpSp>
        <p:grpSp>
          <p:nvGrpSpPr>
            <p:cNvPr id="12" name="Group 11"/>
            <p:cNvGrpSpPr/>
            <p:nvPr/>
          </p:nvGrpSpPr>
          <p:grpSpPr>
            <a:xfrm>
              <a:off x="5643020" y="2770602"/>
              <a:ext cx="1860550" cy="536575"/>
              <a:chOff x="1138976" y="3541878"/>
              <a:chExt cx="1860550" cy="536575"/>
            </a:xfrm>
          </p:grpSpPr>
          <p:sp>
            <p:nvSpPr>
              <p:cNvPr id="13" name="AutoShape 11"/>
              <p:cNvSpPr>
                <a:spLocks noChangeArrowheads="1"/>
              </p:cNvSpPr>
              <p:nvPr/>
            </p:nvSpPr>
            <p:spPr bwMode="auto">
              <a:xfrm>
                <a:off x="1138976" y="3541878"/>
                <a:ext cx="1860550" cy="536575"/>
              </a:xfrm>
              <a:prstGeom prst="roundRect">
                <a:avLst>
                  <a:gd name="adj" fmla="val 16667"/>
                </a:avLst>
              </a:prstGeom>
              <a:solidFill>
                <a:srgbClr val="FFFFFF"/>
              </a:solidFill>
              <a:ln w="2844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kern="1200"/>
              </a:p>
            </p:txBody>
          </p:sp>
          <p:sp>
            <p:nvSpPr>
              <p:cNvPr id="14" name="Text Box 12"/>
              <p:cNvSpPr txBox="1">
                <a:spLocks noChangeArrowheads="1"/>
              </p:cNvSpPr>
              <p:nvPr/>
            </p:nvSpPr>
            <p:spPr bwMode="auto">
              <a:xfrm>
                <a:off x="1425278" y="3620908"/>
                <a:ext cx="1230799"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p>
                <a:pPr>
                  <a:buClrTx/>
                  <a:buFontTx/>
                  <a:buNone/>
                </a:pPr>
                <a:r>
                  <a:rPr lang="en-US" dirty="0" smtClean="0">
                    <a:solidFill>
                      <a:srgbClr val="7F7F7F"/>
                    </a:solidFill>
                    <a:cs typeface="Arial" charset="0"/>
                  </a:rPr>
                  <a:t>Bare Metal</a:t>
                </a:r>
                <a:endParaRPr lang="en-US" kern="1200" dirty="0">
                  <a:solidFill>
                    <a:srgbClr val="7F7F7F"/>
                  </a:solidFill>
                  <a:cs typeface="Arial" charset="0"/>
                </a:endParaRPr>
              </a:p>
            </p:txBody>
          </p:sp>
        </p:grpSp>
      </p:grpSp>
      <p:pic>
        <p:nvPicPr>
          <p:cNvPr id="25" name="Picture 3"/>
          <p:cNvPicPr>
            <a:picLocks noChangeAspect="1" noChangeArrowheads="1"/>
          </p:cNvPicPr>
          <p:nvPr/>
        </p:nvPicPr>
        <p:blipFill>
          <a:blip r:embed="rId3">
            <a:extLst>
              <a:ext uri="{28A0092B-C50C-407E-A947-70E740481C1C}">
                <a14:useLocalDpi xmlns:a14="http://schemas.microsoft.com/office/drawing/2010/main" val="0"/>
              </a:ext>
            </a:extLst>
          </a:blip>
          <a:srcRect l="4257" r="4089" b="21568"/>
          <a:stretch>
            <a:fillRect/>
          </a:stretch>
        </p:blipFill>
        <p:spPr bwMode="auto">
          <a:xfrm>
            <a:off x="980640" y="2311854"/>
            <a:ext cx="535680" cy="468191"/>
          </a:xfrm>
          <a:prstGeom prst="rect">
            <a:avLst/>
          </a:prstGeom>
          <a:noFill/>
          <a:ln>
            <a:noFill/>
          </a:ln>
          <a:effectLst/>
          <a:extLst>
            <a:ext uri="{909E8E84-426E-40dd-AFC4-6F175D3DCCD1}">
              <a14:hiddenFill xmlns:a14="http://schemas.microsoft.com/office/drawing/2010/main">
                <a:blipFill dpi="0" rotWithShape="0">
                  <a:blip/>
                  <a:srcRect l="4257" r="4089" b="21568"/>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3483793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ChangeArrowheads="1"/>
          </p:cNvSpPr>
          <p:nvPr/>
        </p:nvSpPr>
        <p:spPr bwMode="auto">
          <a:xfrm>
            <a:off x="794880" y="2122444"/>
            <a:ext cx="7557120" cy="3219527"/>
          </a:xfrm>
          <a:prstGeom prst="roundRect">
            <a:avLst>
              <a:gd name="adj" fmla="val 7199"/>
            </a:avLst>
          </a:prstGeom>
          <a:solidFill>
            <a:srgbClr val="262626"/>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4057" tIns="37029" rIns="74057" bIns="37029" anchor="ctr"/>
          <a:lstStyle/>
          <a:p>
            <a:endParaRPr lang="en-US"/>
          </a:p>
        </p:txBody>
      </p:sp>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l="4257" r="4089" b="21568"/>
          <a:stretch>
            <a:fillRect/>
          </a:stretch>
        </p:blipFill>
        <p:spPr bwMode="auto">
          <a:xfrm>
            <a:off x="980640" y="2182450"/>
            <a:ext cx="535680" cy="468191"/>
          </a:xfrm>
          <a:prstGeom prst="rect">
            <a:avLst/>
          </a:prstGeom>
          <a:noFill/>
          <a:ln>
            <a:noFill/>
          </a:ln>
          <a:effectLst/>
          <a:extLst>
            <a:ext uri="{909E8E84-426E-40dd-AFC4-6F175D3DCCD1}">
              <a14:hiddenFill xmlns:a14="http://schemas.microsoft.com/office/drawing/2010/main">
                <a:blipFill dpi="0" rotWithShape="0">
                  <a:blip/>
                  <a:srcRect l="4257" r="4089" b="21568"/>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 name="Picture 3" descr="C:\Documents and Settings\Mimmo\Desktop\Vintage Slides\Main\Main\Assets\ribbon_dark.png"/>
          <p:cNvPicPr>
            <a:picLocks noChangeAspect="1" noChangeArrowheads="1"/>
          </p:cNvPicPr>
          <p:nvPr/>
        </p:nvPicPr>
        <p:blipFill>
          <a:blip r:embed="rId3"/>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5"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FOUNDATION</a:t>
            </a:r>
            <a:endParaRPr lang="it-IT" sz="1700" b="1" dirty="0">
              <a:solidFill>
                <a:srgbClr val="FFFFFF"/>
              </a:solidFill>
              <a:latin typeface="Helvetica Neue"/>
              <a:cs typeface="Helvetica Neue"/>
            </a:endParaRPr>
          </a:p>
        </p:txBody>
      </p:sp>
      <p:sp>
        <p:nvSpPr>
          <p:cNvPr id="6" name="CasellaDiTesto 20"/>
          <p:cNvSpPr txBox="1"/>
          <p:nvPr/>
        </p:nvSpPr>
        <p:spPr>
          <a:xfrm>
            <a:off x="980640" y="2730574"/>
            <a:ext cx="7371360" cy="353943"/>
          </a:xfrm>
          <a:prstGeom prst="rect">
            <a:avLst/>
          </a:prstGeom>
          <a:noFill/>
          <a:effectLst/>
        </p:spPr>
        <p:txBody>
          <a:bodyPr wrap="square" rtlCol="0">
            <a:spAutoFit/>
          </a:bodyPr>
          <a:lstStyle/>
          <a:p>
            <a:pPr algn="ctr"/>
            <a:r>
              <a:rPr lang="en-US" sz="1700" b="1" dirty="0" smtClean="0">
                <a:solidFill>
                  <a:srgbClr val="FFFFFF"/>
                </a:solidFill>
                <a:latin typeface="Helvetica Neue"/>
                <a:cs typeface="Helvetica Neue"/>
              </a:rPr>
              <a:t>The foundation of OpenShift Enterprise is Red Hat Enterprise Linux</a:t>
            </a:r>
            <a:endParaRPr lang="en-US" sz="1700" b="1" dirty="0">
              <a:solidFill>
                <a:srgbClr val="FFFFFF"/>
              </a:solidFill>
              <a:latin typeface="Helvetica Neue"/>
              <a:cs typeface="Helvetica Neue"/>
            </a:endParaRPr>
          </a:p>
        </p:txBody>
      </p:sp>
      <p:grpSp>
        <p:nvGrpSpPr>
          <p:cNvPr id="7" name="Group 6"/>
          <p:cNvGrpSpPr/>
          <p:nvPr/>
        </p:nvGrpSpPr>
        <p:grpSpPr>
          <a:xfrm>
            <a:off x="1583022" y="3618533"/>
            <a:ext cx="5920548" cy="1307851"/>
            <a:chOff x="1583022" y="2770602"/>
            <a:chExt cx="5920548" cy="1307851"/>
          </a:xfrm>
        </p:grpSpPr>
        <p:sp>
          <p:nvSpPr>
            <p:cNvPr id="8" name="AutoShape 11"/>
            <p:cNvSpPr>
              <a:spLocks noChangeArrowheads="1"/>
            </p:cNvSpPr>
            <p:nvPr/>
          </p:nvSpPr>
          <p:spPr bwMode="auto">
            <a:xfrm>
              <a:off x="1583022" y="3541878"/>
              <a:ext cx="1860550" cy="536575"/>
            </a:xfrm>
            <a:prstGeom prst="roundRect">
              <a:avLst>
                <a:gd name="adj" fmla="val 16667"/>
              </a:avLst>
            </a:prstGeom>
            <a:solidFill>
              <a:srgbClr val="FFFFFF"/>
            </a:solidFill>
            <a:ln w="2844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kern="1200"/>
            </a:p>
          </p:txBody>
        </p:sp>
        <p:sp>
          <p:nvSpPr>
            <p:cNvPr id="9" name="AutoShape 11"/>
            <p:cNvSpPr>
              <a:spLocks noChangeArrowheads="1"/>
            </p:cNvSpPr>
            <p:nvPr/>
          </p:nvSpPr>
          <p:spPr bwMode="auto">
            <a:xfrm>
              <a:off x="3613366" y="3541878"/>
              <a:ext cx="1860550" cy="536575"/>
            </a:xfrm>
            <a:prstGeom prst="roundRect">
              <a:avLst>
                <a:gd name="adj" fmla="val 16667"/>
              </a:avLst>
            </a:prstGeom>
            <a:solidFill>
              <a:srgbClr val="FFFFFF"/>
            </a:solidFill>
            <a:ln w="2844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kern="1200"/>
            </a:p>
          </p:txBody>
        </p:sp>
        <p:sp>
          <p:nvSpPr>
            <p:cNvPr id="10" name="AutoShape 11"/>
            <p:cNvSpPr>
              <a:spLocks noChangeArrowheads="1"/>
            </p:cNvSpPr>
            <p:nvPr/>
          </p:nvSpPr>
          <p:spPr bwMode="auto">
            <a:xfrm>
              <a:off x="5643020" y="3541878"/>
              <a:ext cx="1860550" cy="536575"/>
            </a:xfrm>
            <a:prstGeom prst="roundRect">
              <a:avLst>
                <a:gd name="adj" fmla="val 16667"/>
              </a:avLst>
            </a:prstGeom>
            <a:solidFill>
              <a:srgbClr val="FFFFFF"/>
            </a:solidFill>
            <a:ln w="2844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kern="1200"/>
            </a:p>
          </p:txBody>
        </p:sp>
        <p:grpSp>
          <p:nvGrpSpPr>
            <p:cNvPr id="11" name="Group 10"/>
            <p:cNvGrpSpPr/>
            <p:nvPr/>
          </p:nvGrpSpPr>
          <p:grpSpPr>
            <a:xfrm>
              <a:off x="1583022" y="2770602"/>
              <a:ext cx="1860550" cy="536575"/>
              <a:chOff x="1138976" y="3541878"/>
              <a:chExt cx="1860550" cy="536575"/>
            </a:xfrm>
          </p:grpSpPr>
          <p:sp>
            <p:nvSpPr>
              <p:cNvPr id="14" name="AutoShape 11"/>
              <p:cNvSpPr>
                <a:spLocks noChangeArrowheads="1"/>
              </p:cNvSpPr>
              <p:nvPr/>
            </p:nvSpPr>
            <p:spPr bwMode="auto">
              <a:xfrm>
                <a:off x="1138976" y="3541878"/>
                <a:ext cx="1860550" cy="536575"/>
              </a:xfrm>
              <a:prstGeom prst="roundRect">
                <a:avLst>
                  <a:gd name="adj" fmla="val 16667"/>
                </a:avLst>
              </a:prstGeom>
              <a:solidFill>
                <a:srgbClr val="FFFFFF"/>
              </a:solidFill>
              <a:ln w="2844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kern="1200"/>
              </a:p>
            </p:txBody>
          </p:sp>
          <p:sp>
            <p:nvSpPr>
              <p:cNvPr id="15" name="Text Box 12"/>
              <p:cNvSpPr txBox="1">
                <a:spLocks noChangeArrowheads="1"/>
              </p:cNvSpPr>
              <p:nvPr/>
            </p:nvSpPr>
            <p:spPr bwMode="auto">
              <a:xfrm>
                <a:off x="1138976" y="3620908"/>
                <a:ext cx="186055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p>
                <a:pPr algn="ctr">
                  <a:buClrTx/>
                  <a:buFontTx/>
                  <a:buNone/>
                </a:pPr>
                <a:r>
                  <a:rPr lang="en-US" dirty="0" smtClean="0">
                    <a:solidFill>
                      <a:srgbClr val="7F7F7F"/>
                    </a:solidFill>
                    <a:cs typeface="Arial" charset="0"/>
                  </a:rPr>
                  <a:t>RHEL</a:t>
                </a:r>
                <a:endParaRPr lang="en-US" kern="1200" dirty="0">
                  <a:solidFill>
                    <a:srgbClr val="7F7F7F"/>
                  </a:solidFill>
                  <a:cs typeface="Arial" charset="0"/>
                </a:endParaRPr>
              </a:p>
            </p:txBody>
          </p:sp>
        </p:grpSp>
        <p:sp>
          <p:nvSpPr>
            <p:cNvPr id="12" name="AutoShape 11"/>
            <p:cNvSpPr>
              <a:spLocks noChangeArrowheads="1"/>
            </p:cNvSpPr>
            <p:nvPr/>
          </p:nvSpPr>
          <p:spPr bwMode="auto">
            <a:xfrm>
              <a:off x="3613366" y="2770602"/>
              <a:ext cx="1860550" cy="536575"/>
            </a:xfrm>
            <a:prstGeom prst="roundRect">
              <a:avLst>
                <a:gd name="adj" fmla="val 16667"/>
              </a:avLst>
            </a:prstGeom>
            <a:solidFill>
              <a:srgbClr val="FFFFFF"/>
            </a:solidFill>
            <a:ln w="2844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kern="1200"/>
            </a:p>
          </p:txBody>
        </p:sp>
        <p:sp>
          <p:nvSpPr>
            <p:cNvPr id="13" name="AutoShape 11"/>
            <p:cNvSpPr>
              <a:spLocks noChangeArrowheads="1"/>
            </p:cNvSpPr>
            <p:nvPr/>
          </p:nvSpPr>
          <p:spPr bwMode="auto">
            <a:xfrm>
              <a:off x="5643020" y="2770602"/>
              <a:ext cx="1860550" cy="536575"/>
            </a:xfrm>
            <a:prstGeom prst="roundRect">
              <a:avLst>
                <a:gd name="adj" fmla="val 16667"/>
              </a:avLst>
            </a:prstGeom>
            <a:solidFill>
              <a:srgbClr val="FFFFFF"/>
            </a:solidFill>
            <a:ln w="2844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kern="1200"/>
            </a:p>
          </p:txBody>
        </p:sp>
      </p:grpSp>
      <p:sp>
        <p:nvSpPr>
          <p:cNvPr id="16" name="Text Box 12"/>
          <p:cNvSpPr txBox="1">
            <a:spLocks noChangeArrowheads="1"/>
          </p:cNvSpPr>
          <p:nvPr/>
        </p:nvSpPr>
        <p:spPr bwMode="auto">
          <a:xfrm>
            <a:off x="5659779" y="3715410"/>
            <a:ext cx="186055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p>
            <a:pPr algn="ctr">
              <a:buClrTx/>
              <a:buFontTx/>
              <a:buNone/>
            </a:pPr>
            <a:r>
              <a:rPr lang="en-US" dirty="0" smtClean="0">
                <a:solidFill>
                  <a:srgbClr val="7F7F7F"/>
                </a:solidFill>
                <a:cs typeface="Arial" charset="0"/>
              </a:rPr>
              <a:t>RHEL</a:t>
            </a:r>
            <a:endParaRPr lang="en-US" kern="1200" dirty="0">
              <a:solidFill>
                <a:srgbClr val="7F7F7F"/>
              </a:solidFill>
              <a:cs typeface="Arial" charset="0"/>
            </a:endParaRPr>
          </a:p>
        </p:txBody>
      </p:sp>
      <p:sp>
        <p:nvSpPr>
          <p:cNvPr id="17" name="Text Box 12"/>
          <p:cNvSpPr txBox="1">
            <a:spLocks noChangeArrowheads="1"/>
          </p:cNvSpPr>
          <p:nvPr/>
        </p:nvSpPr>
        <p:spPr bwMode="auto">
          <a:xfrm>
            <a:off x="3595972" y="3697563"/>
            <a:ext cx="186055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p>
            <a:pPr algn="ctr">
              <a:buClrTx/>
              <a:buFontTx/>
              <a:buNone/>
            </a:pPr>
            <a:r>
              <a:rPr lang="en-US" dirty="0" smtClean="0">
                <a:solidFill>
                  <a:srgbClr val="7F7F7F"/>
                </a:solidFill>
                <a:cs typeface="Arial" charset="0"/>
              </a:rPr>
              <a:t>RHEL</a:t>
            </a:r>
            <a:endParaRPr lang="en-US" kern="1200" dirty="0">
              <a:solidFill>
                <a:srgbClr val="7F7F7F"/>
              </a:solidFill>
              <a:cs typeface="Arial" charset="0"/>
            </a:endParaRPr>
          </a:p>
        </p:txBody>
      </p:sp>
      <p:sp>
        <p:nvSpPr>
          <p:cNvPr id="18" name="Text Box 12"/>
          <p:cNvSpPr txBox="1">
            <a:spLocks noChangeArrowheads="1"/>
          </p:cNvSpPr>
          <p:nvPr/>
        </p:nvSpPr>
        <p:spPr bwMode="auto">
          <a:xfrm>
            <a:off x="1583022" y="4500709"/>
            <a:ext cx="186055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p>
            <a:pPr algn="ctr">
              <a:buClrTx/>
              <a:buFontTx/>
              <a:buNone/>
            </a:pPr>
            <a:r>
              <a:rPr lang="en-US" dirty="0" smtClean="0">
                <a:solidFill>
                  <a:srgbClr val="7F7F7F"/>
                </a:solidFill>
                <a:cs typeface="Arial" charset="0"/>
              </a:rPr>
              <a:t>RHEL</a:t>
            </a:r>
            <a:endParaRPr lang="en-US" kern="1200" dirty="0">
              <a:solidFill>
                <a:srgbClr val="7F7F7F"/>
              </a:solidFill>
              <a:cs typeface="Arial" charset="0"/>
            </a:endParaRPr>
          </a:p>
        </p:txBody>
      </p:sp>
      <p:sp>
        <p:nvSpPr>
          <p:cNvPr id="19" name="Text Box 12"/>
          <p:cNvSpPr txBox="1">
            <a:spLocks noChangeArrowheads="1"/>
          </p:cNvSpPr>
          <p:nvPr/>
        </p:nvSpPr>
        <p:spPr bwMode="auto">
          <a:xfrm>
            <a:off x="3595972" y="4491829"/>
            <a:ext cx="186055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p>
            <a:pPr algn="ctr">
              <a:buClrTx/>
              <a:buFontTx/>
              <a:buNone/>
            </a:pPr>
            <a:r>
              <a:rPr lang="en-US" dirty="0" smtClean="0">
                <a:solidFill>
                  <a:srgbClr val="7F7F7F"/>
                </a:solidFill>
                <a:cs typeface="Arial" charset="0"/>
              </a:rPr>
              <a:t>RHEL</a:t>
            </a:r>
            <a:endParaRPr lang="en-US" kern="1200" dirty="0">
              <a:solidFill>
                <a:srgbClr val="7F7F7F"/>
              </a:solidFill>
              <a:cs typeface="Arial" charset="0"/>
            </a:endParaRPr>
          </a:p>
        </p:txBody>
      </p:sp>
      <p:sp>
        <p:nvSpPr>
          <p:cNvPr id="20" name="Text Box 12"/>
          <p:cNvSpPr txBox="1">
            <a:spLocks noChangeArrowheads="1"/>
          </p:cNvSpPr>
          <p:nvPr/>
        </p:nvSpPr>
        <p:spPr bwMode="auto">
          <a:xfrm>
            <a:off x="5651107" y="4491829"/>
            <a:ext cx="186055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p>
            <a:pPr algn="ctr">
              <a:buClrTx/>
              <a:buFontTx/>
              <a:buNone/>
            </a:pPr>
            <a:r>
              <a:rPr lang="en-US" dirty="0" smtClean="0">
                <a:solidFill>
                  <a:srgbClr val="7F7F7F"/>
                </a:solidFill>
                <a:cs typeface="Arial" charset="0"/>
              </a:rPr>
              <a:t>RHEL</a:t>
            </a:r>
            <a:endParaRPr lang="en-US" kern="1200" dirty="0">
              <a:solidFill>
                <a:srgbClr val="7F7F7F"/>
              </a:solidFill>
              <a:cs typeface="Arial" charset="0"/>
            </a:endParaRPr>
          </a:p>
        </p:txBody>
      </p:sp>
    </p:spTree>
    <p:extLst>
      <p:ext uri="{BB962C8B-B14F-4D97-AF65-F5344CB8AC3E}">
        <p14:creationId xmlns:p14="http://schemas.microsoft.com/office/powerpoint/2010/main" val="1269693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14348" y="510870"/>
            <a:ext cx="7715304" cy="659116"/>
            <a:chOff x="714348" y="599685"/>
            <a:chExt cx="7715304" cy="659116"/>
          </a:xfrm>
        </p:grpSpPr>
        <p:pic>
          <p:nvPicPr>
            <p:cNvPr id="3" name="Picture 2"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4"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SERVER TYPES</a:t>
              </a:r>
              <a:endParaRPr lang="it-IT" b="1" dirty="0"/>
            </a:p>
          </p:txBody>
        </p:sp>
      </p:grpSp>
      <p:sp>
        <p:nvSpPr>
          <p:cNvPr id="5" name="TextBox 4"/>
          <p:cNvSpPr txBox="1"/>
          <p:nvPr/>
        </p:nvSpPr>
        <p:spPr>
          <a:xfrm>
            <a:off x="1129041" y="1569655"/>
            <a:ext cx="7327647" cy="1320105"/>
          </a:xfrm>
          <a:prstGeom prst="rect">
            <a:avLst/>
          </a:prstGeom>
          <a:noFill/>
        </p:spPr>
        <p:txBody>
          <a:bodyPr wrap="none" rtlCol="0">
            <a:spAutoFit/>
          </a:bodyPr>
          <a:lstStyle/>
          <a:p>
            <a:pPr hangingPunct="0">
              <a:lnSpc>
                <a:spcPct val="93000"/>
              </a:lnSpc>
              <a:spcAft>
                <a:spcPts val="1425"/>
              </a:spcAft>
              <a:buClr>
                <a:srgbClr val="000000"/>
              </a:buClr>
              <a:buSzPct val="100000"/>
              <a:buFont typeface="Arial" charset="0"/>
              <a:buChar char="•"/>
              <a:defRPr/>
            </a:pPr>
            <a:r>
              <a:rPr lang="en-GB" sz="2000" dirty="0">
                <a:ea typeface="ＭＳ Ｐゴシック" charset="0"/>
                <a:cs typeface="ＭＳ Ｐゴシック" charset="0"/>
              </a:rPr>
              <a:t> </a:t>
            </a:r>
            <a:r>
              <a:rPr lang="en-GB" sz="2000" dirty="0" smtClean="0">
                <a:ea typeface="ＭＳ Ｐゴシック" charset="0"/>
                <a:cs typeface="ＭＳ Ｐゴシック" charset="0"/>
              </a:rPr>
              <a:t>Each OpenShift Enterprise server will be one of </a:t>
            </a:r>
            <a:r>
              <a:rPr lang="en-GB" sz="2000" dirty="0" smtClean="0">
                <a:ea typeface="ＭＳ Ｐゴシック" charset="0"/>
                <a:cs typeface="ＭＳ Ｐゴシック" charset="0"/>
              </a:rPr>
              <a:t>the </a:t>
            </a:r>
            <a:r>
              <a:rPr lang="en-GB" sz="2000" dirty="0" smtClean="0">
                <a:ea typeface="ＭＳ Ｐゴシック" charset="0"/>
                <a:cs typeface="ＭＳ Ｐゴシック" charset="0"/>
              </a:rPr>
              <a:t>following types:</a:t>
            </a:r>
          </a:p>
          <a:p>
            <a:pPr lvl="1" hangingPunct="0">
              <a:lnSpc>
                <a:spcPct val="93000"/>
              </a:lnSpc>
              <a:spcAft>
                <a:spcPts val="1425"/>
              </a:spcAft>
              <a:buClr>
                <a:srgbClr val="000000"/>
              </a:buClr>
              <a:buSzPct val="100000"/>
              <a:buFont typeface="Arial" charset="0"/>
              <a:buChar char="•"/>
              <a:defRPr/>
            </a:pPr>
            <a:r>
              <a:rPr lang="en-GB" sz="2000" dirty="0">
                <a:ea typeface="ＭＳ Ｐゴシック" charset="0"/>
                <a:cs typeface="ＭＳ Ｐゴシック" charset="0"/>
              </a:rPr>
              <a:t> </a:t>
            </a:r>
            <a:r>
              <a:rPr lang="en-GB" sz="2000" dirty="0" smtClean="0">
                <a:ea typeface="ＭＳ Ｐゴシック" charset="0"/>
                <a:cs typeface="ＭＳ Ｐゴシック" charset="0"/>
              </a:rPr>
              <a:t>Broker Host</a:t>
            </a:r>
          </a:p>
          <a:p>
            <a:pPr lvl="1" hangingPunct="0">
              <a:lnSpc>
                <a:spcPct val="93000"/>
              </a:lnSpc>
              <a:spcAft>
                <a:spcPts val="1425"/>
              </a:spcAft>
              <a:buClr>
                <a:srgbClr val="000000"/>
              </a:buClr>
              <a:buSzPct val="100000"/>
              <a:buFont typeface="Arial" charset="0"/>
              <a:buChar char="•"/>
              <a:defRPr/>
            </a:pPr>
            <a:r>
              <a:rPr lang="en-GB" sz="2000" dirty="0">
                <a:ea typeface="ＭＳ Ｐゴシック" charset="0"/>
                <a:cs typeface="ＭＳ Ｐゴシック" charset="0"/>
              </a:rPr>
              <a:t> </a:t>
            </a:r>
            <a:r>
              <a:rPr lang="en-GB" sz="2000" dirty="0" smtClean="0">
                <a:ea typeface="ＭＳ Ｐゴシック" charset="0"/>
                <a:cs typeface="ＭＳ Ｐゴシック" charset="0"/>
              </a:rPr>
              <a:t>Node Host</a:t>
            </a:r>
            <a:endParaRPr lang="en-GB" sz="2000" dirty="0">
              <a:ea typeface="ＭＳ Ｐゴシック" charset="0"/>
              <a:cs typeface="ＭＳ Ｐゴシック" charset="0"/>
            </a:endParaRPr>
          </a:p>
        </p:txBody>
      </p:sp>
      <p:pic>
        <p:nvPicPr>
          <p:cNvPr id="6" name="Picture 5" descr="servertyp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9861" y="5626675"/>
            <a:ext cx="1804139" cy="1231325"/>
          </a:xfrm>
          <a:prstGeom prst="rect">
            <a:avLst/>
          </a:prstGeom>
        </p:spPr>
      </p:pic>
    </p:spTree>
    <p:extLst>
      <p:ext uri="{BB962C8B-B14F-4D97-AF65-F5344CB8AC3E}">
        <p14:creationId xmlns:p14="http://schemas.microsoft.com/office/powerpoint/2010/main" val="26613116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ChangeArrowheads="1"/>
          </p:cNvSpPr>
          <p:nvPr/>
        </p:nvSpPr>
        <p:spPr bwMode="auto">
          <a:xfrm>
            <a:off x="794880" y="2047155"/>
            <a:ext cx="7557120" cy="3219527"/>
          </a:xfrm>
          <a:prstGeom prst="roundRect">
            <a:avLst>
              <a:gd name="adj" fmla="val 7199"/>
            </a:avLst>
          </a:prstGeom>
          <a:solidFill>
            <a:srgbClr val="262626"/>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4057" tIns="37029" rIns="74057" bIns="37029" anchor="ctr"/>
          <a:lstStyle/>
          <a:p>
            <a:endParaRPr lang="en-US" dirty="0"/>
          </a:p>
        </p:txBody>
      </p:sp>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l="4257" r="4089" b="21568"/>
          <a:stretch>
            <a:fillRect/>
          </a:stretch>
        </p:blipFill>
        <p:spPr bwMode="auto">
          <a:xfrm>
            <a:off x="980640" y="2107161"/>
            <a:ext cx="535680" cy="468191"/>
          </a:xfrm>
          <a:prstGeom prst="rect">
            <a:avLst/>
          </a:prstGeom>
          <a:noFill/>
          <a:ln>
            <a:noFill/>
          </a:ln>
          <a:effectLst/>
          <a:extLst>
            <a:ext uri="{909E8E84-426E-40dd-AFC4-6F175D3DCCD1}">
              <a14:hiddenFill xmlns:a14="http://schemas.microsoft.com/office/drawing/2010/main">
                <a:blipFill dpi="0" rotWithShape="0">
                  <a:blip/>
                  <a:srcRect l="4257" r="4089" b="21568"/>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 name="Picture 3" descr="C:\Documents and Settings\Mimmo\Desktop\Vintage Slides\Main\Main\Assets\ribbon_dark.png"/>
          <p:cNvPicPr>
            <a:picLocks noChangeAspect="1" noChangeArrowheads="1"/>
          </p:cNvPicPr>
          <p:nvPr/>
        </p:nvPicPr>
        <p:blipFill>
          <a:blip r:embed="rId3"/>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5"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BROKER</a:t>
            </a:r>
            <a:endParaRPr lang="it-IT" sz="1700" b="1" dirty="0">
              <a:solidFill>
                <a:srgbClr val="FFFFFF"/>
              </a:solidFill>
              <a:latin typeface="Helvetica Neue"/>
              <a:cs typeface="Helvetica Neue"/>
            </a:endParaRPr>
          </a:p>
        </p:txBody>
      </p:sp>
      <p:sp>
        <p:nvSpPr>
          <p:cNvPr id="6" name="CasellaDiTesto 20"/>
          <p:cNvSpPr txBox="1"/>
          <p:nvPr/>
        </p:nvSpPr>
        <p:spPr>
          <a:xfrm>
            <a:off x="980640" y="2655285"/>
            <a:ext cx="7371360"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An OpenShift Broker </a:t>
            </a:r>
            <a:r>
              <a:rPr lang="en-US" sz="1700" b="1" dirty="0" smtClean="0">
                <a:solidFill>
                  <a:srgbClr val="FFFFFF"/>
                </a:solidFill>
                <a:latin typeface="Helvetica Neue"/>
                <a:cs typeface="Helvetica Neue"/>
              </a:rPr>
              <a:t>can</a:t>
            </a:r>
            <a:r>
              <a:rPr lang="it-IT" sz="1700" b="1" dirty="0" smtClean="0">
                <a:solidFill>
                  <a:srgbClr val="FFFFFF"/>
                </a:solidFill>
                <a:latin typeface="Helvetica Neue"/>
                <a:cs typeface="Helvetica Neue"/>
              </a:rPr>
              <a:t> </a:t>
            </a:r>
            <a:r>
              <a:rPr lang="en-US" sz="1700" b="1" dirty="0" smtClean="0">
                <a:solidFill>
                  <a:srgbClr val="FFFFFF"/>
                </a:solidFill>
                <a:latin typeface="Helvetica Neue"/>
                <a:cs typeface="Helvetica Neue"/>
              </a:rPr>
              <a:t>manage</a:t>
            </a:r>
            <a:r>
              <a:rPr lang="it-IT" sz="1700" b="1" dirty="0" smtClean="0">
                <a:solidFill>
                  <a:srgbClr val="FFFFFF"/>
                </a:solidFill>
                <a:latin typeface="Helvetica Neue"/>
                <a:cs typeface="Helvetica Neue"/>
              </a:rPr>
              <a:t> multiple node hosts.  </a:t>
            </a:r>
            <a:endParaRPr lang="it-IT" sz="1700" b="1" dirty="0">
              <a:solidFill>
                <a:srgbClr val="FFFFFF"/>
              </a:solidFill>
              <a:latin typeface="Helvetica Neue"/>
              <a:cs typeface="Helvetica Neue"/>
            </a:endParaRPr>
          </a:p>
        </p:txBody>
      </p:sp>
      <p:grpSp>
        <p:nvGrpSpPr>
          <p:cNvPr id="7" name="Group 6"/>
          <p:cNvGrpSpPr/>
          <p:nvPr/>
        </p:nvGrpSpPr>
        <p:grpSpPr>
          <a:xfrm>
            <a:off x="1354128" y="3774296"/>
            <a:ext cx="6157529" cy="1147368"/>
            <a:chOff x="1354128" y="3697288"/>
            <a:chExt cx="6157529" cy="1147368"/>
          </a:xfrm>
        </p:grpSpPr>
        <p:sp>
          <p:nvSpPr>
            <p:cNvPr id="8" name="AutoShape 11"/>
            <p:cNvSpPr>
              <a:spLocks noChangeArrowheads="1"/>
            </p:cNvSpPr>
            <p:nvPr/>
          </p:nvSpPr>
          <p:spPr bwMode="auto">
            <a:xfrm>
              <a:off x="3613366" y="3861612"/>
              <a:ext cx="1860550" cy="536575"/>
            </a:xfrm>
            <a:prstGeom prst="roundRect">
              <a:avLst>
                <a:gd name="adj" fmla="val 16667"/>
              </a:avLst>
            </a:prstGeom>
            <a:solidFill>
              <a:srgbClr val="FFFFFF"/>
            </a:solidFill>
            <a:ln w="2844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kern="1200"/>
            </a:p>
          </p:txBody>
        </p:sp>
        <p:sp>
          <p:nvSpPr>
            <p:cNvPr id="9" name="AutoShape 11"/>
            <p:cNvSpPr>
              <a:spLocks noChangeArrowheads="1"/>
            </p:cNvSpPr>
            <p:nvPr/>
          </p:nvSpPr>
          <p:spPr bwMode="auto">
            <a:xfrm>
              <a:off x="5643020" y="3861612"/>
              <a:ext cx="1860550" cy="536575"/>
            </a:xfrm>
            <a:prstGeom prst="roundRect">
              <a:avLst>
                <a:gd name="adj" fmla="val 16667"/>
              </a:avLst>
            </a:prstGeom>
            <a:solidFill>
              <a:srgbClr val="FFFFFF"/>
            </a:solidFill>
            <a:ln w="2844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kern="1200"/>
            </a:p>
          </p:txBody>
        </p:sp>
        <p:sp>
          <p:nvSpPr>
            <p:cNvPr id="10" name="Text Box 12"/>
            <p:cNvSpPr txBox="1">
              <a:spLocks noChangeArrowheads="1"/>
            </p:cNvSpPr>
            <p:nvPr/>
          </p:nvSpPr>
          <p:spPr bwMode="auto">
            <a:xfrm>
              <a:off x="3595972" y="3963632"/>
              <a:ext cx="186055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p>
              <a:pPr algn="ctr">
                <a:buClrTx/>
                <a:buFontTx/>
                <a:buNone/>
              </a:pPr>
              <a:r>
                <a:rPr lang="en-US" dirty="0" smtClean="0">
                  <a:solidFill>
                    <a:srgbClr val="7F7F7F"/>
                  </a:solidFill>
                  <a:cs typeface="Arial" charset="0"/>
                </a:rPr>
                <a:t>RHEL</a:t>
              </a:r>
              <a:endParaRPr lang="en-US" kern="1200" dirty="0">
                <a:solidFill>
                  <a:srgbClr val="7F7F7F"/>
                </a:solidFill>
                <a:cs typeface="Arial" charset="0"/>
              </a:endParaRPr>
            </a:p>
          </p:txBody>
        </p:sp>
        <p:sp>
          <p:nvSpPr>
            <p:cNvPr id="11" name="Text Box 12"/>
            <p:cNvSpPr txBox="1">
              <a:spLocks noChangeArrowheads="1"/>
            </p:cNvSpPr>
            <p:nvPr/>
          </p:nvSpPr>
          <p:spPr bwMode="auto">
            <a:xfrm>
              <a:off x="5651107" y="3963632"/>
              <a:ext cx="186055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p>
              <a:pPr algn="ctr">
                <a:buClrTx/>
                <a:buFontTx/>
                <a:buNone/>
              </a:pPr>
              <a:r>
                <a:rPr lang="en-US" dirty="0" smtClean="0">
                  <a:solidFill>
                    <a:srgbClr val="7F7F7F"/>
                  </a:solidFill>
                  <a:cs typeface="Arial" charset="0"/>
                </a:rPr>
                <a:t>RHEL</a:t>
              </a:r>
              <a:endParaRPr lang="en-US" kern="1200" dirty="0">
                <a:solidFill>
                  <a:srgbClr val="7F7F7F"/>
                </a:solidFill>
                <a:cs typeface="Arial" charset="0"/>
              </a:endParaRPr>
            </a:p>
          </p:txBody>
        </p:sp>
        <p:sp>
          <p:nvSpPr>
            <p:cNvPr id="12" name="AutoShape 8"/>
            <p:cNvSpPr>
              <a:spLocks noChangeArrowheads="1"/>
            </p:cNvSpPr>
            <p:nvPr/>
          </p:nvSpPr>
          <p:spPr bwMode="auto">
            <a:xfrm>
              <a:off x="1354128" y="3697288"/>
              <a:ext cx="1860550" cy="536575"/>
            </a:xfrm>
            <a:prstGeom prst="roundRect">
              <a:avLst>
                <a:gd name="adj" fmla="val 16667"/>
              </a:avLst>
            </a:prstGeom>
            <a:solidFill>
              <a:srgbClr val="606060"/>
            </a:solidFill>
            <a:ln w="2844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 name="AutoShape 9"/>
            <p:cNvSpPr>
              <a:spLocks noChangeArrowheads="1"/>
            </p:cNvSpPr>
            <p:nvPr/>
          </p:nvSpPr>
          <p:spPr bwMode="auto">
            <a:xfrm>
              <a:off x="1465253" y="3861612"/>
              <a:ext cx="1860550" cy="536575"/>
            </a:xfrm>
            <a:prstGeom prst="roundRect">
              <a:avLst>
                <a:gd name="adj" fmla="val 16667"/>
              </a:avLst>
            </a:prstGeom>
            <a:solidFill>
              <a:srgbClr val="606060"/>
            </a:solidFill>
            <a:ln w="2844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Text Box 12"/>
            <p:cNvSpPr txBox="1">
              <a:spLocks noChangeArrowheads="1"/>
            </p:cNvSpPr>
            <p:nvPr/>
          </p:nvSpPr>
          <p:spPr bwMode="auto">
            <a:xfrm>
              <a:off x="1465253" y="3895072"/>
              <a:ext cx="186055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p>
              <a:pPr algn="ctr">
                <a:buClrTx/>
                <a:buFontTx/>
                <a:buNone/>
              </a:pPr>
              <a:r>
                <a:rPr lang="en-US" dirty="0" smtClean="0">
                  <a:solidFill>
                    <a:schemeClr val="bg1"/>
                  </a:solidFill>
                  <a:cs typeface="Arial" charset="0"/>
                </a:rPr>
                <a:t>RHEL</a:t>
              </a:r>
              <a:endParaRPr lang="en-US" kern="1200" dirty="0">
                <a:solidFill>
                  <a:schemeClr val="bg1"/>
                </a:solidFill>
                <a:cs typeface="Arial" charset="0"/>
              </a:endParaRPr>
            </a:p>
          </p:txBody>
        </p:sp>
        <p:sp>
          <p:nvSpPr>
            <p:cNvPr id="15" name="Text Box 10"/>
            <p:cNvSpPr txBox="1">
              <a:spLocks noChangeArrowheads="1"/>
            </p:cNvSpPr>
            <p:nvPr/>
          </p:nvSpPr>
          <p:spPr bwMode="auto">
            <a:xfrm>
              <a:off x="1765300" y="4398187"/>
              <a:ext cx="1189038"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2300" dirty="0">
                  <a:solidFill>
                    <a:srgbClr val="FFFFFF"/>
                  </a:solidFill>
                  <a:cs typeface="Arial" charset="0"/>
                </a:rPr>
                <a:t>Brokers</a:t>
              </a:r>
            </a:p>
          </p:txBody>
        </p:sp>
        <p:sp>
          <p:nvSpPr>
            <p:cNvPr id="16" name="Text Box 11"/>
            <p:cNvSpPr txBox="1">
              <a:spLocks noChangeArrowheads="1"/>
            </p:cNvSpPr>
            <p:nvPr/>
          </p:nvSpPr>
          <p:spPr bwMode="auto">
            <a:xfrm>
              <a:off x="4034164" y="4427144"/>
              <a:ext cx="881062"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2300" dirty="0">
                  <a:solidFill>
                    <a:srgbClr val="FFFFFF"/>
                  </a:solidFill>
                  <a:cs typeface="Arial" charset="0"/>
                </a:rPr>
                <a:t>Node</a:t>
              </a:r>
            </a:p>
          </p:txBody>
        </p:sp>
        <p:sp>
          <p:nvSpPr>
            <p:cNvPr id="17" name="Text Box 11"/>
            <p:cNvSpPr txBox="1">
              <a:spLocks noChangeArrowheads="1"/>
            </p:cNvSpPr>
            <p:nvPr/>
          </p:nvSpPr>
          <p:spPr bwMode="auto">
            <a:xfrm>
              <a:off x="6104839" y="4422254"/>
              <a:ext cx="881062"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2300" dirty="0">
                  <a:solidFill>
                    <a:srgbClr val="FFFFFF"/>
                  </a:solidFill>
                  <a:cs typeface="Arial" charset="0"/>
                </a:rPr>
                <a:t>Node</a:t>
              </a:r>
            </a:p>
          </p:txBody>
        </p:sp>
      </p:grpSp>
      <p:sp>
        <p:nvSpPr>
          <p:cNvPr id="18" name="Text Box 6"/>
          <p:cNvSpPr txBox="1">
            <a:spLocks noChangeArrowheads="1"/>
          </p:cNvSpPr>
          <p:nvPr/>
        </p:nvSpPr>
        <p:spPr bwMode="auto">
          <a:xfrm>
            <a:off x="3706005" y="3454531"/>
            <a:ext cx="3890204"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1600" dirty="0">
                <a:solidFill>
                  <a:srgbClr val="FFFFFF"/>
                </a:solidFill>
                <a:cs typeface="Arial" charset="0"/>
              </a:rPr>
              <a:t>Nodes are where User Applications live</a:t>
            </a:r>
            <a:r>
              <a:rPr lang="en-US" sz="1600" dirty="0" smtClean="0">
                <a:solidFill>
                  <a:srgbClr val="FFFFFF"/>
                </a:solidFill>
                <a:cs typeface="Arial" charset="0"/>
              </a:rPr>
              <a:t>.</a:t>
            </a:r>
            <a:endParaRPr lang="en-US" sz="1600" dirty="0">
              <a:solidFill>
                <a:srgbClr val="FFFFFF"/>
              </a:solidFill>
              <a:cs typeface="Arial" charset="0"/>
            </a:endParaRPr>
          </a:p>
        </p:txBody>
      </p:sp>
    </p:spTree>
    <p:extLst>
      <p:ext uri="{BB962C8B-B14F-4D97-AF65-F5344CB8AC3E}">
        <p14:creationId xmlns:p14="http://schemas.microsoft.com/office/powerpoint/2010/main" val="2718054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BROKER</a:t>
            </a:r>
            <a:endParaRPr lang="it-IT" sz="1700" b="1" dirty="0">
              <a:solidFill>
                <a:srgbClr val="FFFFFF"/>
              </a:solidFill>
              <a:latin typeface="Helvetica Neue"/>
              <a:cs typeface="Helvetica Neue"/>
            </a:endParaRPr>
          </a:p>
        </p:txBody>
      </p:sp>
      <p:sp>
        <p:nvSpPr>
          <p:cNvPr id="4" name="TextBox 3"/>
          <p:cNvSpPr txBox="1"/>
          <p:nvPr/>
        </p:nvSpPr>
        <p:spPr>
          <a:xfrm>
            <a:off x="0" y="1509709"/>
            <a:ext cx="9143999" cy="411138"/>
          </a:xfrm>
          <a:prstGeom prst="rect">
            <a:avLst/>
          </a:prstGeom>
          <a:noFill/>
        </p:spPr>
        <p:txBody>
          <a:bodyPr wrap="square" rtlCol="0">
            <a:spAutoFit/>
          </a:bodyPr>
          <a:lstStyle/>
          <a:p>
            <a:pPr algn="ctr" hangingPunct="0">
              <a:lnSpc>
                <a:spcPct val="93000"/>
              </a:lnSpc>
              <a:spcAft>
                <a:spcPts val="1425"/>
              </a:spcAft>
              <a:buClr>
                <a:srgbClr val="000000"/>
              </a:buClr>
              <a:buSzPct val="100000"/>
              <a:defRPr/>
            </a:pPr>
            <a:r>
              <a:rPr lang="en-GB" sz="2200" dirty="0" smtClean="0">
                <a:ea typeface="ＭＳ Ｐゴシック" charset="0"/>
                <a:cs typeface="ＭＳ Ｐゴシック" charset="0"/>
              </a:rPr>
              <a:t> The Broker is responsible for state, DNS, and authentication.</a:t>
            </a:r>
            <a:endParaRPr lang="en-GB" sz="2200" dirty="0">
              <a:ea typeface="ＭＳ Ｐゴシック" charset="0"/>
              <a:cs typeface="ＭＳ Ｐゴシック" charset="0"/>
            </a:endParaRPr>
          </a:p>
        </p:txBody>
      </p:sp>
      <p:pic>
        <p:nvPicPr>
          <p:cNvPr id="5" name="Picture 4" descr="brokerres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258" y="2442465"/>
            <a:ext cx="7283840" cy="3090114"/>
          </a:xfrm>
          <a:prstGeom prst="rect">
            <a:avLst/>
          </a:prstGeom>
        </p:spPr>
      </p:pic>
    </p:spTree>
    <p:extLst>
      <p:ext uri="{BB962C8B-B14F-4D97-AF65-F5344CB8AC3E}">
        <p14:creationId xmlns:p14="http://schemas.microsoft.com/office/powerpoint/2010/main" val="40778640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NODE</a:t>
            </a:r>
            <a:endParaRPr lang="it-IT" sz="1700" b="1" dirty="0">
              <a:solidFill>
                <a:srgbClr val="FFFFFF"/>
              </a:solidFill>
              <a:latin typeface="Helvetica Neue"/>
              <a:cs typeface="Helvetica Neue"/>
            </a:endParaRPr>
          </a:p>
        </p:txBody>
      </p:sp>
      <p:sp>
        <p:nvSpPr>
          <p:cNvPr id="4" name="TextBox 3"/>
          <p:cNvSpPr txBox="1"/>
          <p:nvPr/>
        </p:nvSpPr>
        <p:spPr>
          <a:xfrm>
            <a:off x="0" y="1634050"/>
            <a:ext cx="9143999" cy="411138"/>
          </a:xfrm>
          <a:prstGeom prst="rect">
            <a:avLst/>
          </a:prstGeom>
          <a:noFill/>
        </p:spPr>
        <p:txBody>
          <a:bodyPr wrap="square" rtlCol="0">
            <a:spAutoFit/>
          </a:bodyPr>
          <a:lstStyle/>
          <a:p>
            <a:pPr algn="ctr" hangingPunct="0">
              <a:lnSpc>
                <a:spcPct val="93000"/>
              </a:lnSpc>
              <a:spcAft>
                <a:spcPts val="1425"/>
              </a:spcAft>
              <a:buClr>
                <a:srgbClr val="000000"/>
              </a:buClr>
              <a:buSzPct val="100000"/>
              <a:defRPr/>
            </a:pPr>
            <a:r>
              <a:rPr lang="en-GB" sz="2200" dirty="0" smtClean="0">
                <a:ea typeface="ＭＳ Ｐゴシック" charset="0"/>
                <a:cs typeface="ＭＳ Ｐゴシック" charset="0"/>
              </a:rPr>
              <a:t> The node hosts are responsible for holding application gears.</a:t>
            </a:r>
            <a:endParaRPr lang="en-GB" sz="2200" dirty="0">
              <a:ea typeface="ＭＳ Ｐゴシック" charset="0"/>
              <a:cs typeface="ＭＳ Ｐゴシック" charset="0"/>
            </a:endParaRPr>
          </a:p>
        </p:txBody>
      </p:sp>
      <p:pic>
        <p:nvPicPr>
          <p:cNvPr id="5" name="Picture 4" descr="nod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5628" y="2704242"/>
            <a:ext cx="7083611" cy="1931894"/>
          </a:xfrm>
          <a:prstGeom prst="rect">
            <a:avLst/>
          </a:prstGeom>
        </p:spPr>
      </p:pic>
    </p:spTree>
    <p:extLst>
      <p:ext uri="{BB962C8B-B14F-4D97-AF65-F5344CB8AC3E}">
        <p14:creationId xmlns:p14="http://schemas.microsoft.com/office/powerpoint/2010/main" val="34561835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5"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SELINUX</a:t>
            </a:r>
            <a:endParaRPr lang="it-IT" sz="1700" b="1" dirty="0">
              <a:solidFill>
                <a:srgbClr val="FFFFFF"/>
              </a:solidFill>
              <a:latin typeface="Helvetica Neue"/>
              <a:cs typeface="Helvetica Neue"/>
            </a:endParaRPr>
          </a:p>
        </p:txBody>
      </p:sp>
      <p:sp>
        <p:nvSpPr>
          <p:cNvPr id="62" name="AutoShape 2"/>
          <p:cNvSpPr>
            <a:spLocks noChangeArrowheads="1"/>
          </p:cNvSpPr>
          <p:nvPr/>
        </p:nvSpPr>
        <p:spPr bwMode="auto">
          <a:xfrm>
            <a:off x="794880" y="2047155"/>
            <a:ext cx="7557120" cy="3219527"/>
          </a:xfrm>
          <a:prstGeom prst="roundRect">
            <a:avLst>
              <a:gd name="adj" fmla="val 7199"/>
            </a:avLst>
          </a:prstGeom>
          <a:solidFill>
            <a:srgbClr val="262626"/>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4057" tIns="37029" rIns="74057" bIns="37029" anchor="ctr"/>
          <a:lstStyle/>
          <a:p>
            <a:endParaRPr lang="en-US" dirty="0"/>
          </a:p>
        </p:txBody>
      </p:sp>
      <p:pic>
        <p:nvPicPr>
          <p:cNvPr id="63" name="Picture 3"/>
          <p:cNvPicPr>
            <a:picLocks noChangeAspect="1" noChangeArrowheads="1"/>
          </p:cNvPicPr>
          <p:nvPr/>
        </p:nvPicPr>
        <p:blipFill>
          <a:blip r:embed="rId3">
            <a:extLst>
              <a:ext uri="{28A0092B-C50C-407E-A947-70E740481C1C}">
                <a14:useLocalDpi xmlns:a14="http://schemas.microsoft.com/office/drawing/2010/main" val="0"/>
              </a:ext>
            </a:extLst>
          </a:blip>
          <a:srcRect l="4257" r="4089" b="21568"/>
          <a:stretch>
            <a:fillRect/>
          </a:stretch>
        </p:blipFill>
        <p:spPr bwMode="auto">
          <a:xfrm>
            <a:off x="980640" y="2107161"/>
            <a:ext cx="535680" cy="468191"/>
          </a:xfrm>
          <a:prstGeom prst="rect">
            <a:avLst/>
          </a:prstGeom>
          <a:noFill/>
          <a:ln>
            <a:noFill/>
          </a:ln>
          <a:effectLst/>
          <a:extLst>
            <a:ext uri="{909E8E84-426E-40dd-AFC4-6F175D3DCCD1}">
              <a14:hiddenFill xmlns:a14="http://schemas.microsoft.com/office/drawing/2010/main">
                <a:blipFill dpi="0" rotWithShape="0">
                  <a:blip/>
                  <a:srcRect l="4257" r="4089" b="21568"/>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5" name="Group 64"/>
          <p:cNvGrpSpPr/>
          <p:nvPr/>
        </p:nvGrpSpPr>
        <p:grpSpPr>
          <a:xfrm>
            <a:off x="1465253" y="3938620"/>
            <a:ext cx="6046404" cy="983044"/>
            <a:chOff x="1465253" y="3861612"/>
            <a:chExt cx="6046404" cy="983044"/>
          </a:xfrm>
        </p:grpSpPr>
        <p:sp>
          <p:nvSpPr>
            <p:cNvPr id="66" name="AutoShape 11"/>
            <p:cNvSpPr>
              <a:spLocks noChangeArrowheads="1"/>
            </p:cNvSpPr>
            <p:nvPr/>
          </p:nvSpPr>
          <p:spPr bwMode="auto">
            <a:xfrm>
              <a:off x="3613366" y="3861612"/>
              <a:ext cx="1860550" cy="536575"/>
            </a:xfrm>
            <a:prstGeom prst="roundRect">
              <a:avLst>
                <a:gd name="adj" fmla="val 16667"/>
              </a:avLst>
            </a:prstGeom>
            <a:solidFill>
              <a:srgbClr val="FFFFFF"/>
            </a:solidFill>
            <a:ln w="2844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kern="1200"/>
            </a:p>
          </p:txBody>
        </p:sp>
        <p:sp>
          <p:nvSpPr>
            <p:cNvPr id="67" name="AutoShape 11"/>
            <p:cNvSpPr>
              <a:spLocks noChangeArrowheads="1"/>
            </p:cNvSpPr>
            <p:nvPr/>
          </p:nvSpPr>
          <p:spPr bwMode="auto">
            <a:xfrm>
              <a:off x="5643020" y="3861612"/>
              <a:ext cx="1860550" cy="536575"/>
            </a:xfrm>
            <a:prstGeom prst="roundRect">
              <a:avLst>
                <a:gd name="adj" fmla="val 16667"/>
              </a:avLst>
            </a:prstGeom>
            <a:solidFill>
              <a:srgbClr val="FFFFFF"/>
            </a:solidFill>
            <a:ln w="2844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kern="1200"/>
            </a:p>
          </p:txBody>
        </p:sp>
        <p:sp>
          <p:nvSpPr>
            <p:cNvPr id="68" name="Text Box 12"/>
            <p:cNvSpPr txBox="1">
              <a:spLocks noChangeArrowheads="1"/>
            </p:cNvSpPr>
            <p:nvPr/>
          </p:nvSpPr>
          <p:spPr bwMode="auto">
            <a:xfrm>
              <a:off x="3595972" y="3963632"/>
              <a:ext cx="186055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p>
              <a:pPr algn="ctr">
                <a:buClrTx/>
                <a:buFontTx/>
                <a:buNone/>
              </a:pPr>
              <a:endParaRPr lang="en-US" kern="1200" dirty="0">
                <a:solidFill>
                  <a:srgbClr val="7F7F7F"/>
                </a:solidFill>
                <a:cs typeface="Arial" charset="0"/>
              </a:endParaRPr>
            </a:p>
          </p:txBody>
        </p:sp>
        <p:sp>
          <p:nvSpPr>
            <p:cNvPr id="69" name="Text Box 12"/>
            <p:cNvSpPr txBox="1">
              <a:spLocks noChangeArrowheads="1"/>
            </p:cNvSpPr>
            <p:nvPr/>
          </p:nvSpPr>
          <p:spPr bwMode="auto">
            <a:xfrm>
              <a:off x="5651107" y="3963632"/>
              <a:ext cx="186055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p>
              <a:pPr algn="ctr">
                <a:buClrTx/>
                <a:buFontTx/>
                <a:buNone/>
              </a:pPr>
              <a:r>
                <a:rPr lang="en-US" dirty="0" smtClean="0">
                  <a:solidFill>
                    <a:srgbClr val="7F7F7F"/>
                  </a:solidFill>
                  <a:cs typeface="Arial" charset="0"/>
                </a:rPr>
                <a:t>RHEL</a:t>
              </a:r>
              <a:endParaRPr lang="en-US" kern="1200" dirty="0">
                <a:solidFill>
                  <a:srgbClr val="7F7F7F"/>
                </a:solidFill>
                <a:cs typeface="Arial" charset="0"/>
              </a:endParaRPr>
            </a:p>
          </p:txBody>
        </p:sp>
        <p:sp>
          <p:nvSpPr>
            <p:cNvPr id="71" name="AutoShape 9"/>
            <p:cNvSpPr>
              <a:spLocks noChangeArrowheads="1"/>
            </p:cNvSpPr>
            <p:nvPr/>
          </p:nvSpPr>
          <p:spPr bwMode="auto">
            <a:xfrm>
              <a:off x="1465253" y="3861612"/>
              <a:ext cx="1860550" cy="536575"/>
            </a:xfrm>
            <a:prstGeom prst="roundRect">
              <a:avLst>
                <a:gd name="adj" fmla="val 16667"/>
              </a:avLst>
            </a:prstGeom>
            <a:solidFill>
              <a:srgbClr val="606060"/>
            </a:solidFill>
            <a:ln w="2844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2" name="Text Box 12"/>
            <p:cNvSpPr txBox="1">
              <a:spLocks noChangeArrowheads="1"/>
            </p:cNvSpPr>
            <p:nvPr/>
          </p:nvSpPr>
          <p:spPr bwMode="auto">
            <a:xfrm>
              <a:off x="1465253" y="3895072"/>
              <a:ext cx="186055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p>
              <a:pPr algn="ctr">
                <a:buClrTx/>
                <a:buFontTx/>
                <a:buNone/>
              </a:pPr>
              <a:r>
                <a:rPr lang="en-US" dirty="0" smtClean="0">
                  <a:solidFill>
                    <a:schemeClr val="bg1"/>
                  </a:solidFill>
                  <a:cs typeface="Arial" charset="0"/>
                </a:rPr>
                <a:t>RHEL</a:t>
              </a:r>
              <a:endParaRPr lang="en-US" kern="1200" dirty="0">
                <a:solidFill>
                  <a:schemeClr val="bg1"/>
                </a:solidFill>
                <a:cs typeface="Arial" charset="0"/>
              </a:endParaRPr>
            </a:p>
          </p:txBody>
        </p:sp>
        <p:sp>
          <p:nvSpPr>
            <p:cNvPr id="73" name="Text Box 10"/>
            <p:cNvSpPr txBox="1">
              <a:spLocks noChangeArrowheads="1"/>
            </p:cNvSpPr>
            <p:nvPr/>
          </p:nvSpPr>
          <p:spPr bwMode="auto">
            <a:xfrm>
              <a:off x="1765300" y="4398187"/>
              <a:ext cx="1189038"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2300" dirty="0">
                  <a:solidFill>
                    <a:srgbClr val="FFFFFF"/>
                  </a:solidFill>
                  <a:cs typeface="Arial" charset="0"/>
                </a:rPr>
                <a:t>Brokers</a:t>
              </a:r>
            </a:p>
          </p:txBody>
        </p:sp>
        <p:sp>
          <p:nvSpPr>
            <p:cNvPr id="74" name="Text Box 11"/>
            <p:cNvSpPr txBox="1">
              <a:spLocks noChangeArrowheads="1"/>
            </p:cNvSpPr>
            <p:nvPr/>
          </p:nvSpPr>
          <p:spPr bwMode="auto">
            <a:xfrm>
              <a:off x="4034164" y="4427144"/>
              <a:ext cx="881062"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2300" dirty="0">
                  <a:solidFill>
                    <a:srgbClr val="FFFFFF"/>
                  </a:solidFill>
                  <a:cs typeface="Arial" charset="0"/>
                </a:rPr>
                <a:t>Node</a:t>
              </a:r>
            </a:p>
          </p:txBody>
        </p:sp>
        <p:sp>
          <p:nvSpPr>
            <p:cNvPr id="75" name="Text Box 11"/>
            <p:cNvSpPr txBox="1">
              <a:spLocks noChangeArrowheads="1"/>
            </p:cNvSpPr>
            <p:nvPr/>
          </p:nvSpPr>
          <p:spPr bwMode="auto">
            <a:xfrm>
              <a:off x="6104839" y="4422254"/>
              <a:ext cx="881062"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2300" dirty="0">
                  <a:solidFill>
                    <a:srgbClr val="FFFFFF"/>
                  </a:solidFill>
                  <a:cs typeface="Arial" charset="0"/>
                </a:rPr>
                <a:t>Node</a:t>
              </a:r>
            </a:p>
          </p:txBody>
        </p:sp>
      </p:grpSp>
      <p:sp>
        <p:nvSpPr>
          <p:cNvPr id="77" name="Text Box 11"/>
          <p:cNvSpPr txBox="1">
            <a:spLocks noChangeArrowheads="1"/>
          </p:cNvSpPr>
          <p:nvPr/>
        </p:nvSpPr>
        <p:spPr bwMode="auto">
          <a:xfrm>
            <a:off x="3595972" y="2566466"/>
            <a:ext cx="5126037"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p>
            <a:pPr hangingPunct="1">
              <a:buClrTx/>
              <a:buFontTx/>
              <a:buNone/>
            </a:pPr>
            <a:r>
              <a:rPr lang="en-US" sz="2300" kern="1200" dirty="0" err="1">
                <a:solidFill>
                  <a:srgbClr val="FFFFFF"/>
                </a:solidFill>
                <a:cs typeface="Arial" charset="0"/>
              </a:rPr>
              <a:t>SELinux</a:t>
            </a:r>
            <a:r>
              <a:rPr lang="en-US" sz="2300" kern="1200" dirty="0">
                <a:solidFill>
                  <a:srgbClr val="FFFFFF"/>
                </a:solidFill>
                <a:cs typeface="Arial" charset="0"/>
              </a:rPr>
              <a:t> Policies securely subdivide</a:t>
            </a:r>
          </a:p>
          <a:p>
            <a:pPr hangingPunct="1">
              <a:buClrTx/>
              <a:buFontTx/>
              <a:buNone/>
            </a:pPr>
            <a:r>
              <a:rPr lang="en-US" sz="2300" kern="1200" dirty="0">
                <a:solidFill>
                  <a:srgbClr val="FFFFFF"/>
                </a:solidFill>
                <a:cs typeface="Arial" charset="0"/>
              </a:rPr>
              <a:t>the Node instances.</a:t>
            </a:r>
          </a:p>
        </p:txBody>
      </p:sp>
      <p:cxnSp>
        <p:nvCxnSpPr>
          <p:cNvPr id="78" name="AutoShape 12"/>
          <p:cNvCxnSpPr>
            <a:cxnSpLocks noChangeShapeType="1"/>
          </p:cNvCxnSpPr>
          <p:nvPr/>
        </p:nvCxnSpPr>
        <p:spPr bwMode="auto">
          <a:xfrm flipH="1">
            <a:off x="5112076" y="3455628"/>
            <a:ext cx="55562" cy="336550"/>
          </a:xfrm>
          <a:prstGeom prst="straightConnector1">
            <a:avLst/>
          </a:prstGeom>
          <a:noFill/>
          <a:ln w="38160">
            <a:solidFill>
              <a:srgbClr val="FFFFFF"/>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79" name="AutoShape 13"/>
          <p:cNvCxnSpPr>
            <a:cxnSpLocks noChangeShapeType="1"/>
          </p:cNvCxnSpPr>
          <p:nvPr/>
        </p:nvCxnSpPr>
        <p:spPr bwMode="auto">
          <a:xfrm flipH="1">
            <a:off x="4208788" y="3422290"/>
            <a:ext cx="706438" cy="365125"/>
          </a:xfrm>
          <a:prstGeom prst="straightConnector1">
            <a:avLst/>
          </a:prstGeom>
          <a:noFill/>
          <a:ln w="38160">
            <a:solidFill>
              <a:srgbClr val="FFFFFF"/>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80" name="AutoShape 14"/>
          <p:cNvCxnSpPr>
            <a:cxnSpLocks noChangeShapeType="1"/>
          </p:cNvCxnSpPr>
          <p:nvPr/>
        </p:nvCxnSpPr>
        <p:spPr bwMode="auto">
          <a:xfrm flipH="1">
            <a:off x="4704088" y="3455628"/>
            <a:ext cx="354013" cy="355600"/>
          </a:xfrm>
          <a:prstGeom prst="straightConnector1">
            <a:avLst/>
          </a:prstGeom>
          <a:noFill/>
          <a:ln w="38160">
            <a:solidFill>
              <a:srgbClr val="FFFFFF"/>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81" name="Line 10"/>
          <p:cNvSpPr>
            <a:spLocks noChangeShapeType="1"/>
          </p:cNvSpPr>
          <p:nvPr/>
        </p:nvSpPr>
        <p:spPr bwMode="auto">
          <a:xfrm flipH="1">
            <a:off x="4122270" y="3903046"/>
            <a:ext cx="0" cy="572150"/>
          </a:xfrm>
          <a:prstGeom prst="line">
            <a:avLst/>
          </a:prstGeom>
          <a:noFill/>
          <a:ln w="38160">
            <a:solidFill>
              <a:srgbClr val="FF00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kern="1200"/>
          </a:p>
        </p:txBody>
      </p:sp>
      <p:sp>
        <p:nvSpPr>
          <p:cNvPr id="82" name="Line 9"/>
          <p:cNvSpPr>
            <a:spLocks noChangeShapeType="1"/>
          </p:cNvSpPr>
          <p:nvPr/>
        </p:nvSpPr>
        <p:spPr bwMode="auto">
          <a:xfrm flipH="1">
            <a:off x="4590582" y="3903045"/>
            <a:ext cx="0" cy="601107"/>
          </a:xfrm>
          <a:prstGeom prst="line">
            <a:avLst/>
          </a:prstGeom>
          <a:noFill/>
          <a:ln w="38160">
            <a:solidFill>
              <a:srgbClr val="FF00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kern="1200"/>
          </a:p>
        </p:txBody>
      </p:sp>
      <p:sp>
        <p:nvSpPr>
          <p:cNvPr id="83" name="Line 8"/>
          <p:cNvSpPr>
            <a:spLocks noChangeShapeType="1"/>
          </p:cNvSpPr>
          <p:nvPr/>
        </p:nvSpPr>
        <p:spPr bwMode="auto">
          <a:xfrm flipH="1">
            <a:off x="5041432" y="3906221"/>
            <a:ext cx="12700" cy="593042"/>
          </a:xfrm>
          <a:prstGeom prst="line">
            <a:avLst/>
          </a:prstGeom>
          <a:noFill/>
          <a:ln w="38160">
            <a:solidFill>
              <a:srgbClr val="FF00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kern="1200"/>
          </a:p>
        </p:txBody>
      </p:sp>
    </p:spTree>
    <p:extLst>
      <p:ext uri="{BB962C8B-B14F-4D97-AF65-F5344CB8AC3E}">
        <p14:creationId xmlns:p14="http://schemas.microsoft.com/office/powerpoint/2010/main" val="846524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WHO AM I?</a:t>
            </a:r>
            <a:endParaRPr lang="it-IT" b="1" dirty="0"/>
          </a:p>
        </p:txBody>
      </p:sp>
      <p:sp>
        <p:nvSpPr>
          <p:cNvPr id="4" name="TextBox 3"/>
          <p:cNvSpPr txBox="1"/>
          <p:nvPr/>
        </p:nvSpPr>
        <p:spPr>
          <a:xfrm>
            <a:off x="983576" y="1675319"/>
            <a:ext cx="7994496" cy="1862048"/>
          </a:xfrm>
          <a:prstGeom prst="rect">
            <a:avLst/>
          </a:prstGeom>
          <a:noFill/>
        </p:spPr>
        <p:txBody>
          <a:bodyPr wrap="none" rtlCol="0">
            <a:spAutoFit/>
          </a:bodyPr>
          <a:lstStyle/>
          <a:p>
            <a:pPr marL="285750" indent="-285750">
              <a:buFont typeface="Arial"/>
              <a:buChar char="•"/>
            </a:pPr>
            <a:r>
              <a:rPr lang="en-US" sz="2300" dirty="0" smtClean="0"/>
              <a:t>Senior Manager, Product Marketing</a:t>
            </a:r>
          </a:p>
          <a:p>
            <a:pPr marL="742950" lvl="1" indent="-285750">
              <a:buFont typeface="Arial"/>
              <a:buChar char="•"/>
            </a:pPr>
            <a:r>
              <a:rPr lang="en-US" sz="2300" dirty="0" smtClean="0"/>
              <a:t>Really, I am a Developer Evangelist</a:t>
            </a:r>
          </a:p>
          <a:p>
            <a:pPr marL="285750" indent="-285750">
              <a:buFont typeface="Arial"/>
              <a:buChar char="•"/>
            </a:pPr>
            <a:r>
              <a:rPr lang="en-US" sz="2300" dirty="0" smtClean="0"/>
              <a:t>Red Hat (7 Years), Novell (2 years), Caldera / SCO (5 years)</a:t>
            </a:r>
          </a:p>
          <a:p>
            <a:pPr marL="285750" indent="-285750">
              <a:buFont typeface="Arial"/>
              <a:buChar char="•"/>
            </a:pPr>
            <a:r>
              <a:rPr lang="en-US" sz="2300" dirty="0" smtClean="0"/>
              <a:t>Java / PHP / </a:t>
            </a:r>
            <a:r>
              <a:rPr lang="en-US" sz="2300" dirty="0" err="1" smtClean="0"/>
              <a:t>Node.js</a:t>
            </a:r>
            <a:r>
              <a:rPr lang="en-US" sz="2300" dirty="0" smtClean="0"/>
              <a:t> / Mobile /</a:t>
            </a:r>
            <a:r>
              <a:rPr lang="en-US" sz="2300" dirty="0" err="1" smtClean="0"/>
              <a:t>MongoDB</a:t>
            </a:r>
            <a:r>
              <a:rPr lang="en-US" sz="2300" dirty="0" smtClean="0"/>
              <a:t> / MySQL/ PostgreSQL</a:t>
            </a:r>
          </a:p>
          <a:p>
            <a:pPr marL="285750" indent="-285750">
              <a:buFont typeface="Arial"/>
              <a:buChar char="•"/>
            </a:pPr>
            <a:r>
              <a:rPr lang="en-US" sz="2300" dirty="0" smtClean="0"/>
              <a:t>Open source projects</a:t>
            </a:r>
            <a:endParaRPr lang="en-US" sz="2300" dirty="0"/>
          </a:p>
        </p:txBody>
      </p:sp>
      <p:pic>
        <p:nvPicPr>
          <p:cNvPr id="6" name="Picture 5" descr="name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4286" y="5470415"/>
            <a:ext cx="2085168" cy="1387585"/>
          </a:xfrm>
          <a:prstGeom prst="rect">
            <a:avLst/>
          </a:prstGeom>
        </p:spPr>
      </p:pic>
    </p:spTree>
    <p:extLst>
      <p:ext uri="{BB962C8B-B14F-4D97-AF65-F5344CB8AC3E}">
        <p14:creationId xmlns:p14="http://schemas.microsoft.com/office/powerpoint/2010/main" val="206500626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5"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GEARS</a:t>
            </a:r>
            <a:endParaRPr lang="it-IT" sz="1700" b="1" dirty="0">
              <a:solidFill>
                <a:srgbClr val="FFFFFF"/>
              </a:solidFill>
              <a:latin typeface="Helvetica Neue"/>
              <a:cs typeface="Helvetica Neue"/>
            </a:endParaRPr>
          </a:p>
        </p:txBody>
      </p:sp>
      <p:sp>
        <p:nvSpPr>
          <p:cNvPr id="62" name="AutoShape 2"/>
          <p:cNvSpPr>
            <a:spLocks noChangeArrowheads="1"/>
          </p:cNvSpPr>
          <p:nvPr/>
        </p:nvSpPr>
        <p:spPr bwMode="auto">
          <a:xfrm>
            <a:off x="794880" y="2047155"/>
            <a:ext cx="7557120" cy="3219527"/>
          </a:xfrm>
          <a:prstGeom prst="roundRect">
            <a:avLst>
              <a:gd name="adj" fmla="val 7199"/>
            </a:avLst>
          </a:prstGeom>
          <a:solidFill>
            <a:srgbClr val="262626"/>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4057" tIns="37029" rIns="74057" bIns="37029" anchor="ctr"/>
          <a:lstStyle/>
          <a:p>
            <a:endParaRPr lang="en-US" dirty="0"/>
          </a:p>
        </p:txBody>
      </p:sp>
      <p:pic>
        <p:nvPicPr>
          <p:cNvPr id="63" name="Picture 3"/>
          <p:cNvPicPr>
            <a:picLocks noChangeAspect="1" noChangeArrowheads="1"/>
          </p:cNvPicPr>
          <p:nvPr/>
        </p:nvPicPr>
        <p:blipFill>
          <a:blip r:embed="rId3">
            <a:extLst>
              <a:ext uri="{28A0092B-C50C-407E-A947-70E740481C1C}">
                <a14:useLocalDpi xmlns:a14="http://schemas.microsoft.com/office/drawing/2010/main" val="0"/>
              </a:ext>
            </a:extLst>
          </a:blip>
          <a:srcRect l="4257" r="4089" b="21568"/>
          <a:stretch>
            <a:fillRect/>
          </a:stretch>
        </p:blipFill>
        <p:spPr bwMode="auto">
          <a:xfrm>
            <a:off x="980640" y="2107161"/>
            <a:ext cx="535680" cy="468191"/>
          </a:xfrm>
          <a:prstGeom prst="rect">
            <a:avLst/>
          </a:prstGeom>
          <a:noFill/>
          <a:ln>
            <a:noFill/>
          </a:ln>
          <a:effectLst/>
          <a:extLst>
            <a:ext uri="{909E8E84-426E-40dd-AFC4-6F175D3DCCD1}">
              <a14:hiddenFill xmlns:a14="http://schemas.microsoft.com/office/drawing/2010/main">
                <a:blipFill dpi="0" rotWithShape="0">
                  <a:blip/>
                  <a:srcRect l="4257" r="4089" b="21568"/>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5" name="Group 64"/>
          <p:cNvGrpSpPr/>
          <p:nvPr/>
        </p:nvGrpSpPr>
        <p:grpSpPr>
          <a:xfrm>
            <a:off x="1465253" y="3938620"/>
            <a:ext cx="6046404" cy="983044"/>
            <a:chOff x="1465253" y="3861612"/>
            <a:chExt cx="6046404" cy="983044"/>
          </a:xfrm>
        </p:grpSpPr>
        <p:sp>
          <p:nvSpPr>
            <p:cNvPr id="66" name="AutoShape 11"/>
            <p:cNvSpPr>
              <a:spLocks noChangeArrowheads="1"/>
            </p:cNvSpPr>
            <p:nvPr/>
          </p:nvSpPr>
          <p:spPr bwMode="auto">
            <a:xfrm>
              <a:off x="3613366" y="3861612"/>
              <a:ext cx="1860550" cy="536575"/>
            </a:xfrm>
            <a:prstGeom prst="roundRect">
              <a:avLst>
                <a:gd name="adj" fmla="val 16667"/>
              </a:avLst>
            </a:prstGeom>
            <a:solidFill>
              <a:srgbClr val="FFFFFF"/>
            </a:solidFill>
            <a:ln w="2844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kern="1200"/>
            </a:p>
          </p:txBody>
        </p:sp>
        <p:sp>
          <p:nvSpPr>
            <p:cNvPr id="67" name="AutoShape 11"/>
            <p:cNvSpPr>
              <a:spLocks noChangeArrowheads="1"/>
            </p:cNvSpPr>
            <p:nvPr/>
          </p:nvSpPr>
          <p:spPr bwMode="auto">
            <a:xfrm>
              <a:off x="5643020" y="3861612"/>
              <a:ext cx="1860550" cy="536575"/>
            </a:xfrm>
            <a:prstGeom prst="roundRect">
              <a:avLst>
                <a:gd name="adj" fmla="val 16667"/>
              </a:avLst>
            </a:prstGeom>
            <a:solidFill>
              <a:srgbClr val="FFFFFF"/>
            </a:solidFill>
            <a:ln w="2844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kern="1200"/>
            </a:p>
          </p:txBody>
        </p:sp>
        <p:sp>
          <p:nvSpPr>
            <p:cNvPr id="68" name="Text Box 12"/>
            <p:cNvSpPr txBox="1">
              <a:spLocks noChangeArrowheads="1"/>
            </p:cNvSpPr>
            <p:nvPr/>
          </p:nvSpPr>
          <p:spPr bwMode="auto">
            <a:xfrm>
              <a:off x="3595972" y="3963632"/>
              <a:ext cx="186055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p>
              <a:pPr algn="ctr">
                <a:buClrTx/>
                <a:buFontTx/>
                <a:buNone/>
              </a:pPr>
              <a:endParaRPr lang="en-US" kern="1200" dirty="0">
                <a:solidFill>
                  <a:srgbClr val="7F7F7F"/>
                </a:solidFill>
                <a:cs typeface="Arial" charset="0"/>
              </a:endParaRPr>
            </a:p>
          </p:txBody>
        </p:sp>
        <p:sp>
          <p:nvSpPr>
            <p:cNvPr id="69" name="Text Box 12"/>
            <p:cNvSpPr txBox="1">
              <a:spLocks noChangeArrowheads="1"/>
            </p:cNvSpPr>
            <p:nvPr/>
          </p:nvSpPr>
          <p:spPr bwMode="auto">
            <a:xfrm>
              <a:off x="5651107" y="3963632"/>
              <a:ext cx="186055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p>
              <a:pPr algn="ctr">
                <a:buClrTx/>
                <a:buFontTx/>
                <a:buNone/>
              </a:pPr>
              <a:r>
                <a:rPr lang="en-US" dirty="0" smtClean="0">
                  <a:solidFill>
                    <a:srgbClr val="7F7F7F"/>
                  </a:solidFill>
                  <a:cs typeface="Arial" charset="0"/>
                </a:rPr>
                <a:t>RHEL</a:t>
              </a:r>
              <a:endParaRPr lang="en-US" kern="1200" dirty="0">
                <a:solidFill>
                  <a:srgbClr val="7F7F7F"/>
                </a:solidFill>
                <a:cs typeface="Arial" charset="0"/>
              </a:endParaRPr>
            </a:p>
          </p:txBody>
        </p:sp>
        <p:sp>
          <p:nvSpPr>
            <p:cNvPr id="71" name="AutoShape 9"/>
            <p:cNvSpPr>
              <a:spLocks noChangeArrowheads="1"/>
            </p:cNvSpPr>
            <p:nvPr/>
          </p:nvSpPr>
          <p:spPr bwMode="auto">
            <a:xfrm>
              <a:off x="1465253" y="3861612"/>
              <a:ext cx="1860550" cy="536575"/>
            </a:xfrm>
            <a:prstGeom prst="roundRect">
              <a:avLst>
                <a:gd name="adj" fmla="val 16667"/>
              </a:avLst>
            </a:prstGeom>
            <a:solidFill>
              <a:srgbClr val="606060"/>
            </a:solidFill>
            <a:ln w="2844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2" name="Text Box 12"/>
            <p:cNvSpPr txBox="1">
              <a:spLocks noChangeArrowheads="1"/>
            </p:cNvSpPr>
            <p:nvPr/>
          </p:nvSpPr>
          <p:spPr bwMode="auto">
            <a:xfrm>
              <a:off x="1465253" y="3895072"/>
              <a:ext cx="186055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p>
              <a:pPr algn="ctr">
                <a:buClrTx/>
                <a:buFontTx/>
                <a:buNone/>
              </a:pPr>
              <a:r>
                <a:rPr lang="en-US" dirty="0" smtClean="0">
                  <a:solidFill>
                    <a:schemeClr val="bg1"/>
                  </a:solidFill>
                  <a:cs typeface="Arial" charset="0"/>
                </a:rPr>
                <a:t>RHEL</a:t>
              </a:r>
              <a:endParaRPr lang="en-US" kern="1200" dirty="0">
                <a:solidFill>
                  <a:schemeClr val="bg1"/>
                </a:solidFill>
                <a:cs typeface="Arial" charset="0"/>
              </a:endParaRPr>
            </a:p>
          </p:txBody>
        </p:sp>
        <p:sp>
          <p:nvSpPr>
            <p:cNvPr id="73" name="Text Box 10"/>
            <p:cNvSpPr txBox="1">
              <a:spLocks noChangeArrowheads="1"/>
            </p:cNvSpPr>
            <p:nvPr/>
          </p:nvSpPr>
          <p:spPr bwMode="auto">
            <a:xfrm>
              <a:off x="1765300" y="4398187"/>
              <a:ext cx="1189038"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2300" dirty="0">
                  <a:solidFill>
                    <a:srgbClr val="FFFFFF"/>
                  </a:solidFill>
                  <a:cs typeface="Arial" charset="0"/>
                </a:rPr>
                <a:t>Brokers</a:t>
              </a:r>
            </a:p>
          </p:txBody>
        </p:sp>
        <p:sp>
          <p:nvSpPr>
            <p:cNvPr id="74" name="Text Box 11"/>
            <p:cNvSpPr txBox="1">
              <a:spLocks noChangeArrowheads="1"/>
            </p:cNvSpPr>
            <p:nvPr/>
          </p:nvSpPr>
          <p:spPr bwMode="auto">
            <a:xfrm>
              <a:off x="4034164" y="4427144"/>
              <a:ext cx="881062"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2300" dirty="0">
                  <a:solidFill>
                    <a:srgbClr val="FFFFFF"/>
                  </a:solidFill>
                  <a:cs typeface="Arial" charset="0"/>
                </a:rPr>
                <a:t>Node</a:t>
              </a:r>
            </a:p>
          </p:txBody>
        </p:sp>
        <p:sp>
          <p:nvSpPr>
            <p:cNvPr id="75" name="Text Box 11"/>
            <p:cNvSpPr txBox="1">
              <a:spLocks noChangeArrowheads="1"/>
            </p:cNvSpPr>
            <p:nvPr/>
          </p:nvSpPr>
          <p:spPr bwMode="auto">
            <a:xfrm>
              <a:off x="6104839" y="4422254"/>
              <a:ext cx="881062"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2300" dirty="0">
                  <a:solidFill>
                    <a:srgbClr val="FFFFFF"/>
                  </a:solidFill>
                  <a:cs typeface="Arial" charset="0"/>
                </a:rPr>
                <a:t>Node</a:t>
              </a:r>
            </a:p>
          </p:txBody>
        </p:sp>
      </p:grpSp>
      <p:sp>
        <p:nvSpPr>
          <p:cNvPr id="77" name="Text Box 11"/>
          <p:cNvSpPr txBox="1">
            <a:spLocks noChangeArrowheads="1"/>
          </p:cNvSpPr>
          <p:nvPr/>
        </p:nvSpPr>
        <p:spPr bwMode="auto">
          <a:xfrm>
            <a:off x="3595972" y="2566466"/>
            <a:ext cx="5126037" cy="8002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p>
            <a:r>
              <a:rPr lang="en-US" sz="2300" dirty="0">
                <a:solidFill>
                  <a:srgbClr val="FFFFFF"/>
                </a:solidFill>
                <a:cs typeface="Arial" charset="0"/>
              </a:rPr>
              <a:t>OpenShift GEARS represent secure containers in RHEL</a:t>
            </a:r>
            <a:endParaRPr lang="en-US" sz="2300" dirty="0">
              <a:solidFill>
                <a:srgbClr val="FFFFFF"/>
              </a:solidFill>
              <a:cs typeface="Arial" charset="0"/>
            </a:endParaRPr>
          </a:p>
        </p:txBody>
      </p:sp>
      <p:cxnSp>
        <p:nvCxnSpPr>
          <p:cNvPr id="78" name="AutoShape 12"/>
          <p:cNvCxnSpPr>
            <a:cxnSpLocks noChangeShapeType="1"/>
          </p:cNvCxnSpPr>
          <p:nvPr/>
        </p:nvCxnSpPr>
        <p:spPr bwMode="auto">
          <a:xfrm flipH="1">
            <a:off x="5112076" y="3455628"/>
            <a:ext cx="55562" cy="336550"/>
          </a:xfrm>
          <a:prstGeom prst="straightConnector1">
            <a:avLst/>
          </a:prstGeom>
          <a:noFill/>
          <a:ln w="38160">
            <a:solidFill>
              <a:srgbClr val="FFFFFF"/>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79" name="AutoShape 13"/>
          <p:cNvCxnSpPr>
            <a:cxnSpLocks noChangeShapeType="1"/>
          </p:cNvCxnSpPr>
          <p:nvPr/>
        </p:nvCxnSpPr>
        <p:spPr bwMode="auto">
          <a:xfrm flipH="1">
            <a:off x="4208788" y="3422290"/>
            <a:ext cx="706438" cy="365125"/>
          </a:xfrm>
          <a:prstGeom prst="straightConnector1">
            <a:avLst/>
          </a:prstGeom>
          <a:noFill/>
          <a:ln w="38160">
            <a:solidFill>
              <a:srgbClr val="FFFFFF"/>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80" name="AutoShape 14"/>
          <p:cNvCxnSpPr>
            <a:cxnSpLocks noChangeShapeType="1"/>
          </p:cNvCxnSpPr>
          <p:nvPr/>
        </p:nvCxnSpPr>
        <p:spPr bwMode="auto">
          <a:xfrm flipH="1">
            <a:off x="4704088" y="3455628"/>
            <a:ext cx="354013" cy="355600"/>
          </a:xfrm>
          <a:prstGeom prst="straightConnector1">
            <a:avLst/>
          </a:prstGeom>
          <a:noFill/>
          <a:ln w="38160">
            <a:solidFill>
              <a:srgbClr val="FFFFFF"/>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81" name="Line 10"/>
          <p:cNvSpPr>
            <a:spLocks noChangeShapeType="1"/>
          </p:cNvSpPr>
          <p:nvPr/>
        </p:nvSpPr>
        <p:spPr bwMode="auto">
          <a:xfrm flipH="1">
            <a:off x="4122270" y="3903046"/>
            <a:ext cx="0" cy="572150"/>
          </a:xfrm>
          <a:prstGeom prst="line">
            <a:avLst/>
          </a:prstGeom>
          <a:noFill/>
          <a:ln w="38160">
            <a:solidFill>
              <a:srgbClr val="FF00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kern="1200"/>
          </a:p>
        </p:txBody>
      </p:sp>
      <p:sp>
        <p:nvSpPr>
          <p:cNvPr id="82" name="Line 9"/>
          <p:cNvSpPr>
            <a:spLocks noChangeShapeType="1"/>
          </p:cNvSpPr>
          <p:nvPr/>
        </p:nvSpPr>
        <p:spPr bwMode="auto">
          <a:xfrm flipH="1">
            <a:off x="4590582" y="3903045"/>
            <a:ext cx="0" cy="601107"/>
          </a:xfrm>
          <a:prstGeom prst="line">
            <a:avLst/>
          </a:prstGeom>
          <a:noFill/>
          <a:ln w="38160">
            <a:solidFill>
              <a:srgbClr val="FF00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kern="1200"/>
          </a:p>
        </p:txBody>
      </p:sp>
      <p:sp>
        <p:nvSpPr>
          <p:cNvPr id="83" name="Line 8"/>
          <p:cNvSpPr>
            <a:spLocks noChangeShapeType="1"/>
          </p:cNvSpPr>
          <p:nvPr/>
        </p:nvSpPr>
        <p:spPr bwMode="auto">
          <a:xfrm flipH="1">
            <a:off x="5041432" y="3906221"/>
            <a:ext cx="12700" cy="593042"/>
          </a:xfrm>
          <a:prstGeom prst="line">
            <a:avLst/>
          </a:prstGeom>
          <a:noFill/>
          <a:ln w="38160">
            <a:solidFill>
              <a:srgbClr val="FF00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kern="1200"/>
          </a:p>
        </p:txBody>
      </p:sp>
      <p:grpSp>
        <p:nvGrpSpPr>
          <p:cNvPr id="23" name="Group 22"/>
          <p:cNvGrpSpPr>
            <a:grpSpLocks/>
          </p:cNvGrpSpPr>
          <p:nvPr/>
        </p:nvGrpSpPr>
        <p:grpSpPr bwMode="auto">
          <a:xfrm>
            <a:off x="5075238" y="3972080"/>
            <a:ext cx="301625" cy="427037"/>
            <a:chOff x="3018" y="2701"/>
            <a:chExt cx="190" cy="269"/>
          </a:xfrm>
        </p:grpSpPr>
        <p:sp>
          <p:nvSpPr>
            <p:cNvPr id="24" name="Freeform 23"/>
            <p:cNvSpPr>
              <a:spLocks noChangeArrowheads="1"/>
            </p:cNvSpPr>
            <p:nvPr/>
          </p:nvSpPr>
          <p:spPr bwMode="auto">
            <a:xfrm>
              <a:off x="3018" y="2701"/>
              <a:ext cx="190" cy="26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T0" fmla="*/ 3 256 1"/>
                <a:gd name="T1" fmla="*/ 0 256 1"/>
                <a:gd name="G15" fmla="+- 0 T0 T1"/>
                <a:gd name="G16" fmla="sin 54748 G15"/>
                <a:gd name="T2" fmla="*/ 3 256 1"/>
                <a:gd name="T3" fmla="*/ 0 256 1"/>
                <a:gd name="G17" fmla="+- 0 T2 T3"/>
                <a:gd name="G18" fmla="cos 54736 G17"/>
                <a:gd name="G19" fmla="+- G16 0 G18"/>
                <a:gd name="G20" fmla="*/ G19 65535 1"/>
                <a:gd name="G21" fmla="+- G20 1080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62410 0 0"/>
                <a:gd name="G35" fmla="+- 1 0 0"/>
                <a:gd name="G36" fmla="+- 1 0 0"/>
                <a:gd name="G37" fmla="+- 1 0 0"/>
                <a:gd name="G38" fmla="+- 1 0 0"/>
                <a:gd name="G39" fmla="+- 1 0 0"/>
                <a:gd name="G40" fmla="+- 1 0 0"/>
                <a:gd name="G41" fmla="+- 1 0 0"/>
                <a:gd name="G42" fmla="+- 1 0 0"/>
                <a:gd name="G43" fmla="+- 1 0 0"/>
                <a:gd name="T4" fmla="*/ 382794 w 1803103"/>
                <a:gd name="T5" fmla="*/ 11425 h 2548499"/>
                <a:gd name="T6" fmla="*/ 461484 w 1803103"/>
                <a:gd name="T7" fmla="*/ 0 h 2548499"/>
                <a:gd name="T8" fmla="*/ 533031 w 1803103"/>
                <a:gd name="T9" fmla="*/ 114480 h 2548499"/>
                <a:gd name="T10" fmla="*/ 661816 w 1803103"/>
                <a:gd name="T11" fmla="*/ 139522 h 2548499"/>
                <a:gd name="T12" fmla="*/ 775036 w 1803103"/>
                <a:gd name="T13" fmla="*/ 68665 h 2548499"/>
                <a:gd name="T14" fmla="*/ 831321 w 1803103"/>
                <a:gd name="T15" fmla="*/ 96192 h 2548499"/>
                <a:gd name="T16" fmla="*/ 812152 w 1803103"/>
                <a:gd name="T17" fmla="*/ 246182 h 2548499"/>
                <a:gd name="T18" fmla="*/ 1731369 w 1803103"/>
                <a:gd name="T19" fmla="*/ 244556 h 2548499"/>
                <a:gd name="T20" fmla="*/ 1803103 w 1803103"/>
                <a:gd name="T21" fmla="*/ 316052 h 2548499"/>
                <a:gd name="T22" fmla="*/ 1801149 w 1803103"/>
                <a:gd name="T23" fmla="*/ 2492695 h 2548499"/>
                <a:gd name="T24" fmla="*/ 1744441 w 1803103"/>
                <a:gd name="T25" fmla="*/ 2548499 h 2548499"/>
                <a:gd name="T26" fmla="*/ 272255 w 1803103"/>
                <a:gd name="T27" fmla="*/ 2548061 h 2548499"/>
                <a:gd name="T28" fmla="*/ 222517 w 1803103"/>
                <a:gd name="T29" fmla="*/ 2485308 h 2548499"/>
                <a:gd name="T30" fmla="*/ 221797 w 1803103"/>
                <a:gd name="T31" fmla="*/ 779890 h 2548499"/>
                <a:gd name="T32" fmla="*/ 160982 w 1803103"/>
                <a:gd name="T33" fmla="*/ 686875 h 2548499"/>
                <a:gd name="T34" fmla="*/ 7155 w 1803103"/>
                <a:gd name="T35" fmla="*/ 654678 h 2548499"/>
                <a:gd name="T36" fmla="*/ 0 w 1803103"/>
                <a:gd name="T37" fmla="*/ 586706 h 2548499"/>
                <a:gd name="T38" fmla="*/ 118054 w 1803103"/>
                <a:gd name="T39" fmla="*/ 490114 h 2548499"/>
                <a:gd name="T40" fmla="*/ 146674 w 1803103"/>
                <a:gd name="T41" fmla="*/ 389945 h 2548499"/>
                <a:gd name="T42" fmla="*/ 67972 w 1803103"/>
                <a:gd name="T43" fmla="*/ 261156 h 2548499"/>
                <a:gd name="T44" fmla="*/ 103745 w 1803103"/>
                <a:gd name="T45" fmla="*/ 203916 h 2548499"/>
                <a:gd name="T46" fmla="*/ 257571 w 1803103"/>
                <a:gd name="T47" fmla="*/ 221803 h 2548499"/>
                <a:gd name="T48" fmla="*/ 354162 w 1803103"/>
                <a:gd name="T49" fmla="*/ 157409 h 2548499"/>
                <a:gd name="T50" fmla="*/ 382794 w 1803103"/>
                <a:gd name="T51" fmla="*/ 11425 h 2548499"/>
              </a:gdLst>
              <a:ahLst/>
              <a:cxnLst>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03103" h="2548499">
                  <a:moveTo>
                    <a:pt x="382794" y="11425"/>
                  </a:moveTo>
                  <a:cubicBezTo>
                    <a:pt x="380404" y="15964"/>
                    <a:pt x="471029" y="2616"/>
                    <a:pt x="461484" y="0"/>
                  </a:cubicBezTo>
                  <a:cubicBezTo>
                    <a:pt x="456714" y="3577"/>
                    <a:pt x="534224" y="110903"/>
                    <a:pt x="533031" y="114480"/>
                  </a:cubicBezTo>
                  <a:cubicBezTo>
                    <a:pt x="525875" y="115672"/>
                    <a:pt x="658240" y="138330"/>
                    <a:pt x="661816" y="139522"/>
                  </a:cubicBezTo>
                  <a:cubicBezTo>
                    <a:pt x="656628" y="140946"/>
                    <a:pt x="773069" y="67241"/>
                    <a:pt x="775036" y="68665"/>
                  </a:cubicBezTo>
                  <a:lnTo>
                    <a:pt x="831321" y="96192"/>
                  </a:lnTo>
                  <a:cubicBezTo>
                    <a:pt x="832918" y="99860"/>
                    <a:pt x="805762" y="242513"/>
                    <a:pt x="812152" y="246182"/>
                  </a:cubicBezTo>
                  <a:lnTo>
                    <a:pt x="1731369" y="244556"/>
                  </a:lnTo>
                  <a:lnTo>
                    <a:pt x="1803103" y="316052"/>
                  </a:lnTo>
                  <a:cubicBezTo>
                    <a:pt x="1802452" y="662634"/>
                    <a:pt x="1801800" y="2146113"/>
                    <a:pt x="1801149" y="2492695"/>
                  </a:cubicBezTo>
                  <a:lnTo>
                    <a:pt x="1744441" y="2548499"/>
                  </a:lnTo>
                  <a:lnTo>
                    <a:pt x="272255" y="2548061"/>
                  </a:lnTo>
                  <a:lnTo>
                    <a:pt x="222517" y="2485308"/>
                  </a:lnTo>
                  <a:lnTo>
                    <a:pt x="221797" y="779890"/>
                  </a:lnTo>
                  <a:lnTo>
                    <a:pt x="160982" y="686875"/>
                  </a:lnTo>
                  <a:lnTo>
                    <a:pt x="7155" y="654678"/>
                  </a:lnTo>
                  <a:lnTo>
                    <a:pt x="0" y="586706"/>
                  </a:lnTo>
                  <a:lnTo>
                    <a:pt x="118054" y="490114"/>
                  </a:lnTo>
                  <a:lnTo>
                    <a:pt x="146674" y="389945"/>
                  </a:lnTo>
                  <a:lnTo>
                    <a:pt x="67972" y="261156"/>
                  </a:lnTo>
                  <a:lnTo>
                    <a:pt x="103745" y="203916"/>
                  </a:lnTo>
                  <a:lnTo>
                    <a:pt x="257571" y="221803"/>
                  </a:lnTo>
                  <a:lnTo>
                    <a:pt x="354162" y="157409"/>
                  </a:lnTo>
                  <a:cubicBezTo>
                    <a:pt x="354162" y="162956"/>
                    <a:pt x="378621" y="13810"/>
                    <a:pt x="382794" y="11425"/>
                  </a:cubicBezTo>
                  <a:close/>
                </a:path>
              </a:pathLst>
            </a:custGeom>
            <a:solidFill>
              <a:srgbClr val="7F7F7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 name="Freeform 24"/>
            <p:cNvSpPr>
              <a:spLocks noChangeArrowheads="1"/>
            </p:cNvSpPr>
            <p:nvPr/>
          </p:nvSpPr>
          <p:spPr bwMode="auto">
            <a:xfrm>
              <a:off x="3042" y="2740"/>
              <a:ext cx="155" cy="216"/>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T0" fmla="*/ 97585 w 1678891"/>
                <a:gd name="T1" fmla="*/ 535334 h 2303943"/>
                <a:gd name="T2" fmla="*/ 553 w 1678891"/>
                <a:gd name="T3" fmla="*/ 352704 h 2303943"/>
                <a:gd name="T4" fmla="*/ 687940 w 1678891"/>
                <a:gd name="T5" fmla="*/ 1626 h 2303943"/>
                <a:gd name="T6" fmla="*/ 1607157 w 1678891"/>
                <a:gd name="T7" fmla="*/ 0 h 2303943"/>
                <a:gd name="T8" fmla="*/ 1678891 w 1678891"/>
                <a:gd name="T9" fmla="*/ 71496 h 2303943"/>
                <a:gd name="T10" fmla="*/ 1676937 w 1678891"/>
                <a:gd name="T11" fmla="*/ 2248139 h 2303943"/>
                <a:gd name="T12" fmla="*/ 1620229 w 1678891"/>
                <a:gd name="T13" fmla="*/ 2303943 h 2303943"/>
                <a:gd name="T14" fmla="*/ 148043 w 1678891"/>
                <a:gd name="T15" fmla="*/ 2303505 h 2303943"/>
                <a:gd name="T16" fmla="*/ 98305 w 1678891"/>
                <a:gd name="T17" fmla="*/ 2240752 h 2303943"/>
                <a:gd name="T18" fmla="*/ 97585 w 1678891"/>
                <a:gd name="T19" fmla="*/ 535334 h 2303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891" h="2303943">
                  <a:moveTo>
                    <a:pt x="97585" y="535334"/>
                  </a:moveTo>
                  <a:cubicBezTo>
                    <a:pt x="29308" y="402290"/>
                    <a:pt x="-4829" y="350705"/>
                    <a:pt x="553" y="352704"/>
                  </a:cubicBezTo>
                  <a:lnTo>
                    <a:pt x="687940" y="1626"/>
                  </a:lnTo>
                  <a:lnTo>
                    <a:pt x="1607157" y="0"/>
                  </a:lnTo>
                  <a:lnTo>
                    <a:pt x="1678891" y="71496"/>
                  </a:lnTo>
                  <a:cubicBezTo>
                    <a:pt x="1678240" y="418078"/>
                    <a:pt x="1677588" y="1901557"/>
                    <a:pt x="1676937" y="2248139"/>
                  </a:cubicBezTo>
                  <a:lnTo>
                    <a:pt x="1620229" y="2303943"/>
                  </a:lnTo>
                  <a:lnTo>
                    <a:pt x="148043" y="2303505"/>
                  </a:lnTo>
                  <a:lnTo>
                    <a:pt x="98305" y="2240752"/>
                  </a:lnTo>
                  <a:cubicBezTo>
                    <a:pt x="98065" y="1672279"/>
                    <a:pt x="101217" y="542411"/>
                    <a:pt x="97585" y="535334"/>
                  </a:cubicBezTo>
                  <a:close/>
                </a:path>
              </a:pathLst>
            </a:cu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 name="Oval 25"/>
            <p:cNvSpPr>
              <a:spLocks noChangeArrowheads="1"/>
            </p:cNvSpPr>
            <p:nvPr/>
          </p:nvSpPr>
          <p:spPr bwMode="auto">
            <a:xfrm>
              <a:off x="3037" y="2721"/>
              <a:ext cx="71" cy="71"/>
            </a:xfrm>
            <a:prstGeom prst="ellipse">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27"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7" y="2732"/>
              <a:ext cx="52" cy="4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nvGrpSpPr>
          <p:cNvPr id="28" name="Group 27"/>
          <p:cNvGrpSpPr>
            <a:grpSpLocks/>
          </p:cNvGrpSpPr>
          <p:nvPr/>
        </p:nvGrpSpPr>
        <p:grpSpPr bwMode="auto">
          <a:xfrm>
            <a:off x="4613276" y="3972080"/>
            <a:ext cx="300037" cy="427037"/>
            <a:chOff x="2727" y="2701"/>
            <a:chExt cx="189" cy="269"/>
          </a:xfrm>
        </p:grpSpPr>
        <p:sp>
          <p:nvSpPr>
            <p:cNvPr id="29" name="Freeform 28"/>
            <p:cNvSpPr>
              <a:spLocks noChangeArrowheads="1"/>
            </p:cNvSpPr>
            <p:nvPr/>
          </p:nvSpPr>
          <p:spPr bwMode="auto">
            <a:xfrm>
              <a:off x="2727" y="2701"/>
              <a:ext cx="189" cy="26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T0" fmla="*/ 3 256 1"/>
                <a:gd name="T1" fmla="*/ 0 256 1"/>
                <a:gd name="G15" fmla="+- 0 T0 T1"/>
                <a:gd name="G16" fmla="sin 54748 G15"/>
                <a:gd name="T2" fmla="*/ 3 256 1"/>
                <a:gd name="T3" fmla="*/ 0 256 1"/>
                <a:gd name="G17" fmla="+- 0 T2 T3"/>
                <a:gd name="G18" fmla="cos 54736 G17"/>
                <a:gd name="G19" fmla="+- G16 0 G18"/>
                <a:gd name="G20" fmla="*/ G19 65535 1"/>
                <a:gd name="G21" fmla="+- G20 1080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62410 0 0"/>
                <a:gd name="G35" fmla="+- 1 0 0"/>
                <a:gd name="G36" fmla="+- 1 0 0"/>
                <a:gd name="G37" fmla="+- 1 0 0"/>
                <a:gd name="G38" fmla="+- 1 0 0"/>
                <a:gd name="G39" fmla="+- 1 0 0"/>
                <a:gd name="G40" fmla="+- 1 0 0"/>
                <a:gd name="G41" fmla="+- 1 0 0"/>
                <a:gd name="G42" fmla="+- 1 0 0"/>
                <a:gd name="G43" fmla="+- 1 0 0"/>
                <a:gd name="T4" fmla="*/ 382794 w 1803103"/>
                <a:gd name="T5" fmla="*/ 11425 h 2548499"/>
                <a:gd name="T6" fmla="*/ 461484 w 1803103"/>
                <a:gd name="T7" fmla="*/ 0 h 2548499"/>
                <a:gd name="T8" fmla="*/ 533031 w 1803103"/>
                <a:gd name="T9" fmla="*/ 114480 h 2548499"/>
                <a:gd name="T10" fmla="*/ 661816 w 1803103"/>
                <a:gd name="T11" fmla="*/ 139522 h 2548499"/>
                <a:gd name="T12" fmla="*/ 775036 w 1803103"/>
                <a:gd name="T13" fmla="*/ 68665 h 2548499"/>
                <a:gd name="T14" fmla="*/ 831321 w 1803103"/>
                <a:gd name="T15" fmla="*/ 96192 h 2548499"/>
                <a:gd name="T16" fmla="*/ 812152 w 1803103"/>
                <a:gd name="T17" fmla="*/ 246182 h 2548499"/>
                <a:gd name="T18" fmla="*/ 1731369 w 1803103"/>
                <a:gd name="T19" fmla="*/ 244556 h 2548499"/>
                <a:gd name="T20" fmla="*/ 1803103 w 1803103"/>
                <a:gd name="T21" fmla="*/ 316052 h 2548499"/>
                <a:gd name="T22" fmla="*/ 1801149 w 1803103"/>
                <a:gd name="T23" fmla="*/ 2492695 h 2548499"/>
                <a:gd name="T24" fmla="*/ 1744441 w 1803103"/>
                <a:gd name="T25" fmla="*/ 2548499 h 2548499"/>
                <a:gd name="T26" fmla="*/ 272255 w 1803103"/>
                <a:gd name="T27" fmla="*/ 2548061 h 2548499"/>
                <a:gd name="T28" fmla="*/ 222517 w 1803103"/>
                <a:gd name="T29" fmla="*/ 2485308 h 2548499"/>
                <a:gd name="T30" fmla="*/ 221797 w 1803103"/>
                <a:gd name="T31" fmla="*/ 779890 h 2548499"/>
                <a:gd name="T32" fmla="*/ 160982 w 1803103"/>
                <a:gd name="T33" fmla="*/ 686875 h 2548499"/>
                <a:gd name="T34" fmla="*/ 7155 w 1803103"/>
                <a:gd name="T35" fmla="*/ 654678 h 2548499"/>
                <a:gd name="T36" fmla="*/ 0 w 1803103"/>
                <a:gd name="T37" fmla="*/ 586706 h 2548499"/>
                <a:gd name="T38" fmla="*/ 118054 w 1803103"/>
                <a:gd name="T39" fmla="*/ 490114 h 2548499"/>
                <a:gd name="T40" fmla="*/ 146674 w 1803103"/>
                <a:gd name="T41" fmla="*/ 389945 h 2548499"/>
                <a:gd name="T42" fmla="*/ 67972 w 1803103"/>
                <a:gd name="T43" fmla="*/ 261156 h 2548499"/>
                <a:gd name="T44" fmla="*/ 103745 w 1803103"/>
                <a:gd name="T45" fmla="*/ 203916 h 2548499"/>
                <a:gd name="T46" fmla="*/ 257571 w 1803103"/>
                <a:gd name="T47" fmla="*/ 221803 h 2548499"/>
                <a:gd name="T48" fmla="*/ 354162 w 1803103"/>
                <a:gd name="T49" fmla="*/ 157409 h 2548499"/>
                <a:gd name="T50" fmla="*/ 382794 w 1803103"/>
                <a:gd name="T51" fmla="*/ 11425 h 2548499"/>
              </a:gdLst>
              <a:ahLst/>
              <a:cxnLst>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03103" h="2548499">
                  <a:moveTo>
                    <a:pt x="382794" y="11425"/>
                  </a:moveTo>
                  <a:cubicBezTo>
                    <a:pt x="380404" y="15964"/>
                    <a:pt x="471029" y="2616"/>
                    <a:pt x="461484" y="0"/>
                  </a:cubicBezTo>
                  <a:cubicBezTo>
                    <a:pt x="456714" y="3577"/>
                    <a:pt x="534224" y="110903"/>
                    <a:pt x="533031" y="114480"/>
                  </a:cubicBezTo>
                  <a:cubicBezTo>
                    <a:pt x="525875" y="115672"/>
                    <a:pt x="658240" y="138330"/>
                    <a:pt x="661816" y="139522"/>
                  </a:cubicBezTo>
                  <a:cubicBezTo>
                    <a:pt x="656628" y="140946"/>
                    <a:pt x="773069" y="67241"/>
                    <a:pt x="775036" y="68665"/>
                  </a:cubicBezTo>
                  <a:lnTo>
                    <a:pt x="831321" y="96192"/>
                  </a:lnTo>
                  <a:cubicBezTo>
                    <a:pt x="832918" y="99860"/>
                    <a:pt x="805762" y="242513"/>
                    <a:pt x="812152" y="246182"/>
                  </a:cubicBezTo>
                  <a:lnTo>
                    <a:pt x="1731369" y="244556"/>
                  </a:lnTo>
                  <a:lnTo>
                    <a:pt x="1803103" y="316052"/>
                  </a:lnTo>
                  <a:cubicBezTo>
                    <a:pt x="1802452" y="662634"/>
                    <a:pt x="1801800" y="2146113"/>
                    <a:pt x="1801149" y="2492695"/>
                  </a:cubicBezTo>
                  <a:lnTo>
                    <a:pt x="1744441" y="2548499"/>
                  </a:lnTo>
                  <a:lnTo>
                    <a:pt x="272255" y="2548061"/>
                  </a:lnTo>
                  <a:lnTo>
                    <a:pt x="222517" y="2485308"/>
                  </a:lnTo>
                  <a:lnTo>
                    <a:pt x="221797" y="779890"/>
                  </a:lnTo>
                  <a:lnTo>
                    <a:pt x="160982" y="686875"/>
                  </a:lnTo>
                  <a:lnTo>
                    <a:pt x="7155" y="654678"/>
                  </a:lnTo>
                  <a:lnTo>
                    <a:pt x="0" y="586706"/>
                  </a:lnTo>
                  <a:lnTo>
                    <a:pt x="118054" y="490114"/>
                  </a:lnTo>
                  <a:lnTo>
                    <a:pt x="146674" y="389945"/>
                  </a:lnTo>
                  <a:lnTo>
                    <a:pt x="67972" y="261156"/>
                  </a:lnTo>
                  <a:lnTo>
                    <a:pt x="103745" y="203916"/>
                  </a:lnTo>
                  <a:lnTo>
                    <a:pt x="257571" y="221803"/>
                  </a:lnTo>
                  <a:lnTo>
                    <a:pt x="354162" y="157409"/>
                  </a:lnTo>
                  <a:cubicBezTo>
                    <a:pt x="354162" y="162956"/>
                    <a:pt x="378621" y="13810"/>
                    <a:pt x="382794" y="11425"/>
                  </a:cubicBezTo>
                  <a:close/>
                </a:path>
              </a:pathLst>
            </a:custGeom>
            <a:solidFill>
              <a:srgbClr val="7F7F7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 name="Freeform 29"/>
            <p:cNvSpPr>
              <a:spLocks noChangeArrowheads="1"/>
            </p:cNvSpPr>
            <p:nvPr/>
          </p:nvSpPr>
          <p:spPr bwMode="auto">
            <a:xfrm>
              <a:off x="2751" y="2740"/>
              <a:ext cx="155" cy="216"/>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T0" fmla="*/ 97585 w 1678891"/>
                <a:gd name="T1" fmla="*/ 535334 h 2303943"/>
                <a:gd name="T2" fmla="*/ 553 w 1678891"/>
                <a:gd name="T3" fmla="*/ 352704 h 2303943"/>
                <a:gd name="T4" fmla="*/ 687940 w 1678891"/>
                <a:gd name="T5" fmla="*/ 1626 h 2303943"/>
                <a:gd name="T6" fmla="*/ 1607157 w 1678891"/>
                <a:gd name="T7" fmla="*/ 0 h 2303943"/>
                <a:gd name="T8" fmla="*/ 1678891 w 1678891"/>
                <a:gd name="T9" fmla="*/ 71496 h 2303943"/>
                <a:gd name="T10" fmla="*/ 1676937 w 1678891"/>
                <a:gd name="T11" fmla="*/ 2248139 h 2303943"/>
                <a:gd name="T12" fmla="*/ 1620229 w 1678891"/>
                <a:gd name="T13" fmla="*/ 2303943 h 2303943"/>
                <a:gd name="T14" fmla="*/ 148043 w 1678891"/>
                <a:gd name="T15" fmla="*/ 2303505 h 2303943"/>
                <a:gd name="T16" fmla="*/ 98305 w 1678891"/>
                <a:gd name="T17" fmla="*/ 2240752 h 2303943"/>
                <a:gd name="T18" fmla="*/ 97585 w 1678891"/>
                <a:gd name="T19" fmla="*/ 535334 h 2303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891" h="2303943">
                  <a:moveTo>
                    <a:pt x="97585" y="535334"/>
                  </a:moveTo>
                  <a:cubicBezTo>
                    <a:pt x="29308" y="402290"/>
                    <a:pt x="-4829" y="350705"/>
                    <a:pt x="553" y="352704"/>
                  </a:cubicBezTo>
                  <a:lnTo>
                    <a:pt x="687940" y="1626"/>
                  </a:lnTo>
                  <a:lnTo>
                    <a:pt x="1607157" y="0"/>
                  </a:lnTo>
                  <a:lnTo>
                    <a:pt x="1678891" y="71496"/>
                  </a:lnTo>
                  <a:cubicBezTo>
                    <a:pt x="1678240" y="418078"/>
                    <a:pt x="1677588" y="1901557"/>
                    <a:pt x="1676937" y="2248139"/>
                  </a:cubicBezTo>
                  <a:lnTo>
                    <a:pt x="1620229" y="2303943"/>
                  </a:lnTo>
                  <a:lnTo>
                    <a:pt x="148043" y="2303505"/>
                  </a:lnTo>
                  <a:lnTo>
                    <a:pt x="98305" y="2240752"/>
                  </a:lnTo>
                  <a:cubicBezTo>
                    <a:pt x="98065" y="1672279"/>
                    <a:pt x="101217" y="542411"/>
                    <a:pt x="97585" y="535334"/>
                  </a:cubicBezTo>
                  <a:close/>
                </a:path>
              </a:pathLst>
            </a:cu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 name="Oval 30"/>
            <p:cNvSpPr>
              <a:spLocks noChangeArrowheads="1"/>
            </p:cNvSpPr>
            <p:nvPr/>
          </p:nvSpPr>
          <p:spPr bwMode="auto">
            <a:xfrm>
              <a:off x="2746" y="2721"/>
              <a:ext cx="71" cy="71"/>
            </a:xfrm>
            <a:prstGeom prst="ellipse">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32" name="Picture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5" y="2732"/>
              <a:ext cx="52" cy="4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nvGrpSpPr>
          <p:cNvPr id="33" name="Group 32"/>
          <p:cNvGrpSpPr>
            <a:grpSpLocks/>
          </p:cNvGrpSpPr>
          <p:nvPr/>
        </p:nvGrpSpPr>
        <p:grpSpPr bwMode="auto">
          <a:xfrm>
            <a:off x="4149726" y="3972080"/>
            <a:ext cx="301625" cy="427037"/>
            <a:chOff x="2435" y="2701"/>
            <a:chExt cx="190" cy="269"/>
          </a:xfrm>
        </p:grpSpPr>
        <p:sp>
          <p:nvSpPr>
            <p:cNvPr id="34" name="Freeform 33"/>
            <p:cNvSpPr>
              <a:spLocks noChangeArrowheads="1"/>
            </p:cNvSpPr>
            <p:nvPr/>
          </p:nvSpPr>
          <p:spPr bwMode="auto">
            <a:xfrm>
              <a:off x="2435" y="2701"/>
              <a:ext cx="190" cy="26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T0" fmla="*/ 3 256 1"/>
                <a:gd name="T1" fmla="*/ 0 256 1"/>
                <a:gd name="G15" fmla="+- 0 T0 T1"/>
                <a:gd name="G16" fmla="sin 54748 G15"/>
                <a:gd name="T2" fmla="*/ 3 256 1"/>
                <a:gd name="T3" fmla="*/ 0 256 1"/>
                <a:gd name="G17" fmla="+- 0 T2 T3"/>
                <a:gd name="G18" fmla="cos 54736 G17"/>
                <a:gd name="G19" fmla="+- G16 0 G18"/>
                <a:gd name="G20" fmla="*/ G19 65535 1"/>
                <a:gd name="G21" fmla="+- G20 1080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62410 0 0"/>
                <a:gd name="G35" fmla="+- 1 0 0"/>
                <a:gd name="G36" fmla="+- 1 0 0"/>
                <a:gd name="G37" fmla="+- 1 0 0"/>
                <a:gd name="G38" fmla="+- 1 0 0"/>
                <a:gd name="G39" fmla="+- 1 0 0"/>
                <a:gd name="G40" fmla="+- 1 0 0"/>
                <a:gd name="G41" fmla="+- 1 0 0"/>
                <a:gd name="G42" fmla="+- 1 0 0"/>
                <a:gd name="G43" fmla="+- 1 0 0"/>
                <a:gd name="T4" fmla="*/ 382794 w 1803103"/>
                <a:gd name="T5" fmla="*/ 11425 h 2548499"/>
                <a:gd name="T6" fmla="*/ 461484 w 1803103"/>
                <a:gd name="T7" fmla="*/ 0 h 2548499"/>
                <a:gd name="T8" fmla="*/ 533031 w 1803103"/>
                <a:gd name="T9" fmla="*/ 114480 h 2548499"/>
                <a:gd name="T10" fmla="*/ 661816 w 1803103"/>
                <a:gd name="T11" fmla="*/ 139522 h 2548499"/>
                <a:gd name="T12" fmla="*/ 775036 w 1803103"/>
                <a:gd name="T13" fmla="*/ 68665 h 2548499"/>
                <a:gd name="T14" fmla="*/ 831321 w 1803103"/>
                <a:gd name="T15" fmla="*/ 96192 h 2548499"/>
                <a:gd name="T16" fmla="*/ 812152 w 1803103"/>
                <a:gd name="T17" fmla="*/ 246182 h 2548499"/>
                <a:gd name="T18" fmla="*/ 1731369 w 1803103"/>
                <a:gd name="T19" fmla="*/ 244556 h 2548499"/>
                <a:gd name="T20" fmla="*/ 1803103 w 1803103"/>
                <a:gd name="T21" fmla="*/ 316052 h 2548499"/>
                <a:gd name="T22" fmla="*/ 1801149 w 1803103"/>
                <a:gd name="T23" fmla="*/ 2492695 h 2548499"/>
                <a:gd name="T24" fmla="*/ 1744441 w 1803103"/>
                <a:gd name="T25" fmla="*/ 2548499 h 2548499"/>
                <a:gd name="T26" fmla="*/ 272255 w 1803103"/>
                <a:gd name="T27" fmla="*/ 2548061 h 2548499"/>
                <a:gd name="T28" fmla="*/ 222517 w 1803103"/>
                <a:gd name="T29" fmla="*/ 2485308 h 2548499"/>
                <a:gd name="T30" fmla="*/ 221797 w 1803103"/>
                <a:gd name="T31" fmla="*/ 779890 h 2548499"/>
                <a:gd name="T32" fmla="*/ 160982 w 1803103"/>
                <a:gd name="T33" fmla="*/ 686875 h 2548499"/>
                <a:gd name="T34" fmla="*/ 7155 w 1803103"/>
                <a:gd name="T35" fmla="*/ 654678 h 2548499"/>
                <a:gd name="T36" fmla="*/ 0 w 1803103"/>
                <a:gd name="T37" fmla="*/ 586706 h 2548499"/>
                <a:gd name="T38" fmla="*/ 118054 w 1803103"/>
                <a:gd name="T39" fmla="*/ 490114 h 2548499"/>
                <a:gd name="T40" fmla="*/ 146674 w 1803103"/>
                <a:gd name="T41" fmla="*/ 389945 h 2548499"/>
                <a:gd name="T42" fmla="*/ 67972 w 1803103"/>
                <a:gd name="T43" fmla="*/ 261156 h 2548499"/>
                <a:gd name="T44" fmla="*/ 103745 w 1803103"/>
                <a:gd name="T45" fmla="*/ 203916 h 2548499"/>
                <a:gd name="T46" fmla="*/ 257571 w 1803103"/>
                <a:gd name="T47" fmla="*/ 221803 h 2548499"/>
                <a:gd name="T48" fmla="*/ 354162 w 1803103"/>
                <a:gd name="T49" fmla="*/ 157409 h 2548499"/>
                <a:gd name="T50" fmla="*/ 382794 w 1803103"/>
                <a:gd name="T51" fmla="*/ 11425 h 2548499"/>
              </a:gdLst>
              <a:ahLst/>
              <a:cxnLst>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03103" h="2548499">
                  <a:moveTo>
                    <a:pt x="382794" y="11425"/>
                  </a:moveTo>
                  <a:cubicBezTo>
                    <a:pt x="380404" y="15964"/>
                    <a:pt x="471029" y="2616"/>
                    <a:pt x="461484" y="0"/>
                  </a:cubicBezTo>
                  <a:cubicBezTo>
                    <a:pt x="456714" y="3577"/>
                    <a:pt x="534224" y="110903"/>
                    <a:pt x="533031" y="114480"/>
                  </a:cubicBezTo>
                  <a:cubicBezTo>
                    <a:pt x="525875" y="115672"/>
                    <a:pt x="658240" y="138330"/>
                    <a:pt x="661816" y="139522"/>
                  </a:cubicBezTo>
                  <a:cubicBezTo>
                    <a:pt x="656628" y="140946"/>
                    <a:pt x="773069" y="67241"/>
                    <a:pt x="775036" y="68665"/>
                  </a:cubicBezTo>
                  <a:lnTo>
                    <a:pt x="831321" y="96192"/>
                  </a:lnTo>
                  <a:cubicBezTo>
                    <a:pt x="832918" y="99860"/>
                    <a:pt x="805762" y="242513"/>
                    <a:pt x="812152" y="246182"/>
                  </a:cubicBezTo>
                  <a:lnTo>
                    <a:pt x="1731369" y="244556"/>
                  </a:lnTo>
                  <a:lnTo>
                    <a:pt x="1803103" y="316052"/>
                  </a:lnTo>
                  <a:cubicBezTo>
                    <a:pt x="1802452" y="662634"/>
                    <a:pt x="1801800" y="2146113"/>
                    <a:pt x="1801149" y="2492695"/>
                  </a:cubicBezTo>
                  <a:lnTo>
                    <a:pt x="1744441" y="2548499"/>
                  </a:lnTo>
                  <a:lnTo>
                    <a:pt x="272255" y="2548061"/>
                  </a:lnTo>
                  <a:lnTo>
                    <a:pt x="222517" y="2485308"/>
                  </a:lnTo>
                  <a:lnTo>
                    <a:pt x="221797" y="779890"/>
                  </a:lnTo>
                  <a:lnTo>
                    <a:pt x="160982" y="686875"/>
                  </a:lnTo>
                  <a:lnTo>
                    <a:pt x="7155" y="654678"/>
                  </a:lnTo>
                  <a:lnTo>
                    <a:pt x="0" y="586706"/>
                  </a:lnTo>
                  <a:lnTo>
                    <a:pt x="118054" y="490114"/>
                  </a:lnTo>
                  <a:lnTo>
                    <a:pt x="146674" y="389945"/>
                  </a:lnTo>
                  <a:lnTo>
                    <a:pt x="67972" y="261156"/>
                  </a:lnTo>
                  <a:lnTo>
                    <a:pt x="103745" y="203916"/>
                  </a:lnTo>
                  <a:lnTo>
                    <a:pt x="257571" y="221803"/>
                  </a:lnTo>
                  <a:lnTo>
                    <a:pt x="354162" y="157409"/>
                  </a:lnTo>
                  <a:cubicBezTo>
                    <a:pt x="354162" y="162956"/>
                    <a:pt x="378621" y="13810"/>
                    <a:pt x="382794" y="11425"/>
                  </a:cubicBezTo>
                  <a:close/>
                </a:path>
              </a:pathLst>
            </a:custGeom>
            <a:solidFill>
              <a:srgbClr val="7F7F7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 name="Freeform 34"/>
            <p:cNvSpPr>
              <a:spLocks noChangeArrowheads="1"/>
            </p:cNvSpPr>
            <p:nvPr/>
          </p:nvSpPr>
          <p:spPr bwMode="auto">
            <a:xfrm>
              <a:off x="2459" y="2740"/>
              <a:ext cx="155" cy="216"/>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T0" fmla="*/ 97585 w 1678891"/>
                <a:gd name="T1" fmla="*/ 535334 h 2303943"/>
                <a:gd name="T2" fmla="*/ 553 w 1678891"/>
                <a:gd name="T3" fmla="*/ 352704 h 2303943"/>
                <a:gd name="T4" fmla="*/ 687940 w 1678891"/>
                <a:gd name="T5" fmla="*/ 1626 h 2303943"/>
                <a:gd name="T6" fmla="*/ 1607157 w 1678891"/>
                <a:gd name="T7" fmla="*/ 0 h 2303943"/>
                <a:gd name="T8" fmla="*/ 1678891 w 1678891"/>
                <a:gd name="T9" fmla="*/ 71496 h 2303943"/>
                <a:gd name="T10" fmla="*/ 1676937 w 1678891"/>
                <a:gd name="T11" fmla="*/ 2248139 h 2303943"/>
                <a:gd name="T12" fmla="*/ 1620229 w 1678891"/>
                <a:gd name="T13" fmla="*/ 2303943 h 2303943"/>
                <a:gd name="T14" fmla="*/ 148043 w 1678891"/>
                <a:gd name="T15" fmla="*/ 2303505 h 2303943"/>
                <a:gd name="T16" fmla="*/ 98305 w 1678891"/>
                <a:gd name="T17" fmla="*/ 2240752 h 2303943"/>
                <a:gd name="T18" fmla="*/ 97585 w 1678891"/>
                <a:gd name="T19" fmla="*/ 535334 h 2303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891" h="2303943">
                  <a:moveTo>
                    <a:pt x="97585" y="535334"/>
                  </a:moveTo>
                  <a:cubicBezTo>
                    <a:pt x="29308" y="402290"/>
                    <a:pt x="-4829" y="350705"/>
                    <a:pt x="553" y="352704"/>
                  </a:cubicBezTo>
                  <a:lnTo>
                    <a:pt x="687940" y="1626"/>
                  </a:lnTo>
                  <a:lnTo>
                    <a:pt x="1607157" y="0"/>
                  </a:lnTo>
                  <a:lnTo>
                    <a:pt x="1678891" y="71496"/>
                  </a:lnTo>
                  <a:cubicBezTo>
                    <a:pt x="1678240" y="418078"/>
                    <a:pt x="1677588" y="1901557"/>
                    <a:pt x="1676937" y="2248139"/>
                  </a:cubicBezTo>
                  <a:lnTo>
                    <a:pt x="1620229" y="2303943"/>
                  </a:lnTo>
                  <a:lnTo>
                    <a:pt x="148043" y="2303505"/>
                  </a:lnTo>
                  <a:lnTo>
                    <a:pt x="98305" y="2240752"/>
                  </a:lnTo>
                  <a:cubicBezTo>
                    <a:pt x="98065" y="1672279"/>
                    <a:pt x="101217" y="542411"/>
                    <a:pt x="97585" y="535334"/>
                  </a:cubicBezTo>
                  <a:close/>
                </a:path>
              </a:pathLst>
            </a:cu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 name="Oval 35"/>
            <p:cNvSpPr>
              <a:spLocks noChangeArrowheads="1"/>
            </p:cNvSpPr>
            <p:nvPr/>
          </p:nvSpPr>
          <p:spPr bwMode="auto">
            <a:xfrm>
              <a:off x="2454" y="2721"/>
              <a:ext cx="71" cy="71"/>
            </a:xfrm>
            <a:prstGeom prst="ellipse">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37" name="Picture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4" y="2732"/>
              <a:ext cx="52" cy="4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nvGrpSpPr>
          <p:cNvPr id="38" name="Group 37"/>
          <p:cNvGrpSpPr>
            <a:grpSpLocks/>
          </p:cNvGrpSpPr>
          <p:nvPr/>
        </p:nvGrpSpPr>
        <p:grpSpPr bwMode="auto">
          <a:xfrm>
            <a:off x="3686176" y="3972080"/>
            <a:ext cx="301625" cy="427037"/>
            <a:chOff x="2143" y="2701"/>
            <a:chExt cx="190" cy="269"/>
          </a:xfrm>
        </p:grpSpPr>
        <p:sp>
          <p:nvSpPr>
            <p:cNvPr id="39" name="Freeform 38"/>
            <p:cNvSpPr>
              <a:spLocks noChangeArrowheads="1"/>
            </p:cNvSpPr>
            <p:nvPr/>
          </p:nvSpPr>
          <p:spPr bwMode="auto">
            <a:xfrm>
              <a:off x="2143" y="2701"/>
              <a:ext cx="190" cy="26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T0" fmla="*/ 3 256 1"/>
                <a:gd name="T1" fmla="*/ 0 256 1"/>
                <a:gd name="G15" fmla="+- 0 T0 T1"/>
                <a:gd name="G16" fmla="sin 54748 G15"/>
                <a:gd name="T2" fmla="*/ 3 256 1"/>
                <a:gd name="T3" fmla="*/ 0 256 1"/>
                <a:gd name="G17" fmla="+- 0 T2 T3"/>
                <a:gd name="G18" fmla="cos 54736 G17"/>
                <a:gd name="G19" fmla="+- G16 0 G18"/>
                <a:gd name="G20" fmla="*/ G19 65535 1"/>
                <a:gd name="G21" fmla="+- G20 1080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62410 0 0"/>
                <a:gd name="G35" fmla="+- 1 0 0"/>
                <a:gd name="G36" fmla="+- 1 0 0"/>
                <a:gd name="G37" fmla="+- 1 0 0"/>
                <a:gd name="G38" fmla="+- 1 0 0"/>
                <a:gd name="G39" fmla="+- 1 0 0"/>
                <a:gd name="G40" fmla="+- 1 0 0"/>
                <a:gd name="G41" fmla="+- 1 0 0"/>
                <a:gd name="G42" fmla="+- 1 0 0"/>
                <a:gd name="G43" fmla="+- 1 0 0"/>
                <a:gd name="T4" fmla="*/ 382794 w 1803103"/>
                <a:gd name="T5" fmla="*/ 11425 h 2548499"/>
                <a:gd name="T6" fmla="*/ 461484 w 1803103"/>
                <a:gd name="T7" fmla="*/ 0 h 2548499"/>
                <a:gd name="T8" fmla="*/ 533031 w 1803103"/>
                <a:gd name="T9" fmla="*/ 114480 h 2548499"/>
                <a:gd name="T10" fmla="*/ 661816 w 1803103"/>
                <a:gd name="T11" fmla="*/ 139522 h 2548499"/>
                <a:gd name="T12" fmla="*/ 775036 w 1803103"/>
                <a:gd name="T13" fmla="*/ 68665 h 2548499"/>
                <a:gd name="T14" fmla="*/ 831321 w 1803103"/>
                <a:gd name="T15" fmla="*/ 96192 h 2548499"/>
                <a:gd name="T16" fmla="*/ 812152 w 1803103"/>
                <a:gd name="T17" fmla="*/ 246182 h 2548499"/>
                <a:gd name="T18" fmla="*/ 1731369 w 1803103"/>
                <a:gd name="T19" fmla="*/ 244556 h 2548499"/>
                <a:gd name="T20" fmla="*/ 1803103 w 1803103"/>
                <a:gd name="T21" fmla="*/ 316052 h 2548499"/>
                <a:gd name="T22" fmla="*/ 1801149 w 1803103"/>
                <a:gd name="T23" fmla="*/ 2492695 h 2548499"/>
                <a:gd name="T24" fmla="*/ 1744441 w 1803103"/>
                <a:gd name="T25" fmla="*/ 2548499 h 2548499"/>
                <a:gd name="T26" fmla="*/ 272255 w 1803103"/>
                <a:gd name="T27" fmla="*/ 2548061 h 2548499"/>
                <a:gd name="T28" fmla="*/ 222517 w 1803103"/>
                <a:gd name="T29" fmla="*/ 2485308 h 2548499"/>
                <a:gd name="T30" fmla="*/ 221797 w 1803103"/>
                <a:gd name="T31" fmla="*/ 779890 h 2548499"/>
                <a:gd name="T32" fmla="*/ 160982 w 1803103"/>
                <a:gd name="T33" fmla="*/ 686875 h 2548499"/>
                <a:gd name="T34" fmla="*/ 7155 w 1803103"/>
                <a:gd name="T35" fmla="*/ 654678 h 2548499"/>
                <a:gd name="T36" fmla="*/ 0 w 1803103"/>
                <a:gd name="T37" fmla="*/ 586706 h 2548499"/>
                <a:gd name="T38" fmla="*/ 118054 w 1803103"/>
                <a:gd name="T39" fmla="*/ 490114 h 2548499"/>
                <a:gd name="T40" fmla="*/ 146674 w 1803103"/>
                <a:gd name="T41" fmla="*/ 389945 h 2548499"/>
                <a:gd name="T42" fmla="*/ 67972 w 1803103"/>
                <a:gd name="T43" fmla="*/ 261156 h 2548499"/>
                <a:gd name="T44" fmla="*/ 103745 w 1803103"/>
                <a:gd name="T45" fmla="*/ 203916 h 2548499"/>
                <a:gd name="T46" fmla="*/ 257571 w 1803103"/>
                <a:gd name="T47" fmla="*/ 221803 h 2548499"/>
                <a:gd name="T48" fmla="*/ 354162 w 1803103"/>
                <a:gd name="T49" fmla="*/ 157409 h 2548499"/>
                <a:gd name="T50" fmla="*/ 382794 w 1803103"/>
                <a:gd name="T51" fmla="*/ 11425 h 2548499"/>
              </a:gdLst>
              <a:ahLst/>
              <a:cxnLst>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03103" h="2548499">
                  <a:moveTo>
                    <a:pt x="382794" y="11425"/>
                  </a:moveTo>
                  <a:cubicBezTo>
                    <a:pt x="380404" y="15964"/>
                    <a:pt x="471029" y="2616"/>
                    <a:pt x="461484" y="0"/>
                  </a:cubicBezTo>
                  <a:cubicBezTo>
                    <a:pt x="456714" y="3577"/>
                    <a:pt x="534224" y="110903"/>
                    <a:pt x="533031" y="114480"/>
                  </a:cubicBezTo>
                  <a:cubicBezTo>
                    <a:pt x="525875" y="115672"/>
                    <a:pt x="658240" y="138330"/>
                    <a:pt x="661816" y="139522"/>
                  </a:cubicBezTo>
                  <a:cubicBezTo>
                    <a:pt x="656628" y="140946"/>
                    <a:pt x="773069" y="67241"/>
                    <a:pt x="775036" y="68665"/>
                  </a:cubicBezTo>
                  <a:lnTo>
                    <a:pt x="831321" y="96192"/>
                  </a:lnTo>
                  <a:cubicBezTo>
                    <a:pt x="832918" y="99860"/>
                    <a:pt x="805762" y="242513"/>
                    <a:pt x="812152" y="246182"/>
                  </a:cubicBezTo>
                  <a:lnTo>
                    <a:pt x="1731369" y="244556"/>
                  </a:lnTo>
                  <a:lnTo>
                    <a:pt x="1803103" y="316052"/>
                  </a:lnTo>
                  <a:cubicBezTo>
                    <a:pt x="1802452" y="662634"/>
                    <a:pt x="1801800" y="2146113"/>
                    <a:pt x="1801149" y="2492695"/>
                  </a:cubicBezTo>
                  <a:lnTo>
                    <a:pt x="1744441" y="2548499"/>
                  </a:lnTo>
                  <a:lnTo>
                    <a:pt x="272255" y="2548061"/>
                  </a:lnTo>
                  <a:lnTo>
                    <a:pt x="222517" y="2485308"/>
                  </a:lnTo>
                  <a:lnTo>
                    <a:pt x="221797" y="779890"/>
                  </a:lnTo>
                  <a:lnTo>
                    <a:pt x="160982" y="686875"/>
                  </a:lnTo>
                  <a:lnTo>
                    <a:pt x="7155" y="654678"/>
                  </a:lnTo>
                  <a:lnTo>
                    <a:pt x="0" y="586706"/>
                  </a:lnTo>
                  <a:lnTo>
                    <a:pt x="118054" y="490114"/>
                  </a:lnTo>
                  <a:lnTo>
                    <a:pt x="146674" y="389945"/>
                  </a:lnTo>
                  <a:lnTo>
                    <a:pt x="67972" y="261156"/>
                  </a:lnTo>
                  <a:lnTo>
                    <a:pt x="103745" y="203916"/>
                  </a:lnTo>
                  <a:lnTo>
                    <a:pt x="257571" y="221803"/>
                  </a:lnTo>
                  <a:lnTo>
                    <a:pt x="354162" y="157409"/>
                  </a:lnTo>
                  <a:cubicBezTo>
                    <a:pt x="354162" y="162956"/>
                    <a:pt x="378621" y="13810"/>
                    <a:pt x="382794" y="11425"/>
                  </a:cubicBezTo>
                  <a:close/>
                </a:path>
              </a:pathLst>
            </a:custGeom>
            <a:solidFill>
              <a:srgbClr val="7F7F7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 name="Freeform 39"/>
            <p:cNvSpPr>
              <a:spLocks noChangeArrowheads="1"/>
            </p:cNvSpPr>
            <p:nvPr/>
          </p:nvSpPr>
          <p:spPr bwMode="auto">
            <a:xfrm>
              <a:off x="2167" y="2740"/>
              <a:ext cx="155" cy="216"/>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T0" fmla="*/ 97585 w 1678891"/>
                <a:gd name="T1" fmla="*/ 535334 h 2303943"/>
                <a:gd name="T2" fmla="*/ 553 w 1678891"/>
                <a:gd name="T3" fmla="*/ 352704 h 2303943"/>
                <a:gd name="T4" fmla="*/ 687940 w 1678891"/>
                <a:gd name="T5" fmla="*/ 1626 h 2303943"/>
                <a:gd name="T6" fmla="*/ 1607157 w 1678891"/>
                <a:gd name="T7" fmla="*/ 0 h 2303943"/>
                <a:gd name="T8" fmla="*/ 1678891 w 1678891"/>
                <a:gd name="T9" fmla="*/ 71496 h 2303943"/>
                <a:gd name="T10" fmla="*/ 1676937 w 1678891"/>
                <a:gd name="T11" fmla="*/ 2248139 h 2303943"/>
                <a:gd name="T12" fmla="*/ 1620229 w 1678891"/>
                <a:gd name="T13" fmla="*/ 2303943 h 2303943"/>
                <a:gd name="T14" fmla="*/ 148043 w 1678891"/>
                <a:gd name="T15" fmla="*/ 2303505 h 2303943"/>
                <a:gd name="T16" fmla="*/ 98305 w 1678891"/>
                <a:gd name="T17" fmla="*/ 2240752 h 2303943"/>
                <a:gd name="T18" fmla="*/ 97585 w 1678891"/>
                <a:gd name="T19" fmla="*/ 535334 h 2303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891" h="2303943">
                  <a:moveTo>
                    <a:pt x="97585" y="535334"/>
                  </a:moveTo>
                  <a:cubicBezTo>
                    <a:pt x="29308" y="402290"/>
                    <a:pt x="-4829" y="350705"/>
                    <a:pt x="553" y="352704"/>
                  </a:cubicBezTo>
                  <a:lnTo>
                    <a:pt x="687940" y="1626"/>
                  </a:lnTo>
                  <a:lnTo>
                    <a:pt x="1607157" y="0"/>
                  </a:lnTo>
                  <a:lnTo>
                    <a:pt x="1678891" y="71496"/>
                  </a:lnTo>
                  <a:cubicBezTo>
                    <a:pt x="1678240" y="418078"/>
                    <a:pt x="1677588" y="1901557"/>
                    <a:pt x="1676937" y="2248139"/>
                  </a:cubicBezTo>
                  <a:lnTo>
                    <a:pt x="1620229" y="2303943"/>
                  </a:lnTo>
                  <a:lnTo>
                    <a:pt x="148043" y="2303505"/>
                  </a:lnTo>
                  <a:lnTo>
                    <a:pt x="98305" y="2240752"/>
                  </a:lnTo>
                  <a:cubicBezTo>
                    <a:pt x="98065" y="1672279"/>
                    <a:pt x="101217" y="542411"/>
                    <a:pt x="97585" y="535334"/>
                  </a:cubicBezTo>
                  <a:close/>
                </a:path>
              </a:pathLst>
            </a:cu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 name="Oval 40"/>
            <p:cNvSpPr>
              <a:spLocks noChangeArrowheads="1"/>
            </p:cNvSpPr>
            <p:nvPr/>
          </p:nvSpPr>
          <p:spPr bwMode="auto">
            <a:xfrm>
              <a:off x="2162" y="2721"/>
              <a:ext cx="71" cy="71"/>
            </a:xfrm>
            <a:prstGeom prst="ellipse">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42"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2" y="2732"/>
              <a:ext cx="52" cy="4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spTree>
    <p:extLst>
      <p:ext uri="{BB962C8B-B14F-4D97-AF65-F5344CB8AC3E}">
        <p14:creationId xmlns:p14="http://schemas.microsoft.com/office/powerpoint/2010/main" val="16938789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5"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WORKFLOW</a:t>
            </a:r>
            <a:endParaRPr lang="it-IT" sz="1700" b="1" dirty="0">
              <a:solidFill>
                <a:srgbClr val="FFFFFF"/>
              </a:solidFill>
              <a:latin typeface="Helvetica Neue"/>
              <a:cs typeface="Helvetica Neue"/>
            </a:endParaRPr>
          </a:p>
        </p:txBody>
      </p:sp>
      <p:sp>
        <p:nvSpPr>
          <p:cNvPr id="62" name="AutoShape 2"/>
          <p:cNvSpPr>
            <a:spLocks noChangeArrowheads="1"/>
          </p:cNvSpPr>
          <p:nvPr/>
        </p:nvSpPr>
        <p:spPr bwMode="auto">
          <a:xfrm>
            <a:off x="794880" y="2047155"/>
            <a:ext cx="7557120" cy="3219527"/>
          </a:xfrm>
          <a:prstGeom prst="roundRect">
            <a:avLst>
              <a:gd name="adj" fmla="val 7199"/>
            </a:avLst>
          </a:prstGeom>
          <a:solidFill>
            <a:srgbClr val="262626"/>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4057" tIns="37029" rIns="74057" bIns="37029" anchor="ctr"/>
          <a:lstStyle/>
          <a:p>
            <a:endParaRPr lang="en-US" dirty="0"/>
          </a:p>
        </p:txBody>
      </p:sp>
      <p:pic>
        <p:nvPicPr>
          <p:cNvPr id="63" name="Picture 3"/>
          <p:cNvPicPr>
            <a:picLocks noChangeAspect="1" noChangeArrowheads="1"/>
          </p:cNvPicPr>
          <p:nvPr/>
        </p:nvPicPr>
        <p:blipFill>
          <a:blip r:embed="rId3">
            <a:extLst>
              <a:ext uri="{28A0092B-C50C-407E-A947-70E740481C1C}">
                <a14:useLocalDpi xmlns:a14="http://schemas.microsoft.com/office/drawing/2010/main" val="0"/>
              </a:ext>
            </a:extLst>
          </a:blip>
          <a:srcRect l="4257" r="4089" b="21568"/>
          <a:stretch>
            <a:fillRect/>
          </a:stretch>
        </p:blipFill>
        <p:spPr bwMode="auto">
          <a:xfrm>
            <a:off x="980640" y="2107161"/>
            <a:ext cx="535680" cy="468191"/>
          </a:xfrm>
          <a:prstGeom prst="rect">
            <a:avLst/>
          </a:prstGeom>
          <a:noFill/>
          <a:ln>
            <a:noFill/>
          </a:ln>
          <a:effectLst/>
          <a:extLst>
            <a:ext uri="{909E8E84-426E-40dd-AFC4-6F175D3DCCD1}">
              <a14:hiddenFill xmlns:a14="http://schemas.microsoft.com/office/drawing/2010/main">
                <a:blipFill dpi="0" rotWithShape="0">
                  <a:blip/>
                  <a:srcRect l="4257" r="4089" b="21568"/>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5" name="Group 64"/>
          <p:cNvGrpSpPr/>
          <p:nvPr/>
        </p:nvGrpSpPr>
        <p:grpSpPr>
          <a:xfrm>
            <a:off x="1465253" y="3938620"/>
            <a:ext cx="6046404" cy="983044"/>
            <a:chOff x="1465253" y="3861612"/>
            <a:chExt cx="6046404" cy="983044"/>
          </a:xfrm>
        </p:grpSpPr>
        <p:sp>
          <p:nvSpPr>
            <p:cNvPr id="66" name="AutoShape 11"/>
            <p:cNvSpPr>
              <a:spLocks noChangeArrowheads="1"/>
            </p:cNvSpPr>
            <p:nvPr/>
          </p:nvSpPr>
          <p:spPr bwMode="auto">
            <a:xfrm>
              <a:off x="3613366" y="3861612"/>
              <a:ext cx="1860550" cy="536575"/>
            </a:xfrm>
            <a:prstGeom prst="roundRect">
              <a:avLst>
                <a:gd name="adj" fmla="val 16667"/>
              </a:avLst>
            </a:prstGeom>
            <a:solidFill>
              <a:srgbClr val="FFFFFF"/>
            </a:solidFill>
            <a:ln w="2844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kern="1200"/>
            </a:p>
          </p:txBody>
        </p:sp>
        <p:sp>
          <p:nvSpPr>
            <p:cNvPr id="67" name="AutoShape 11"/>
            <p:cNvSpPr>
              <a:spLocks noChangeArrowheads="1"/>
            </p:cNvSpPr>
            <p:nvPr/>
          </p:nvSpPr>
          <p:spPr bwMode="auto">
            <a:xfrm>
              <a:off x="5643020" y="3861612"/>
              <a:ext cx="1860550" cy="536575"/>
            </a:xfrm>
            <a:prstGeom prst="roundRect">
              <a:avLst>
                <a:gd name="adj" fmla="val 16667"/>
              </a:avLst>
            </a:prstGeom>
            <a:solidFill>
              <a:srgbClr val="FFFFFF"/>
            </a:solidFill>
            <a:ln w="2844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kern="1200"/>
            </a:p>
          </p:txBody>
        </p:sp>
        <p:sp>
          <p:nvSpPr>
            <p:cNvPr id="68" name="Text Box 12"/>
            <p:cNvSpPr txBox="1">
              <a:spLocks noChangeArrowheads="1"/>
            </p:cNvSpPr>
            <p:nvPr/>
          </p:nvSpPr>
          <p:spPr bwMode="auto">
            <a:xfrm>
              <a:off x="3595972" y="3963632"/>
              <a:ext cx="186055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p>
              <a:pPr algn="ctr">
                <a:buClrTx/>
                <a:buFontTx/>
                <a:buNone/>
              </a:pPr>
              <a:endParaRPr lang="en-US" kern="1200" dirty="0">
                <a:solidFill>
                  <a:srgbClr val="7F7F7F"/>
                </a:solidFill>
                <a:cs typeface="Arial" charset="0"/>
              </a:endParaRPr>
            </a:p>
          </p:txBody>
        </p:sp>
        <p:sp>
          <p:nvSpPr>
            <p:cNvPr id="69" name="Text Box 12"/>
            <p:cNvSpPr txBox="1">
              <a:spLocks noChangeArrowheads="1"/>
            </p:cNvSpPr>
            <p:nvPr/>
          </p:nvSpPr>
          <p:spPr bwMode="auto">
            <a:xfrm>
              <a:off x="5651107" y="3963632"/>
              <a:ext cx="186055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p>
              <a:pPr algn="ctr">
                <a:buClrTx/>
                <a:buFontTx/>
                <a:buNone/>
              </a:pPr>
              <a:r>
                <a:rPr lang="en-US" dirty="0" smtClean="0">
                  <a:solidFill>
                    <a:srgbClr val="7F7F7F"/>
                  </a:solidFill>
                  <a:cs typeface="Arial" charset="0"/>
                </a:rPr>
                <a:t>RHEL</a:t>
              </a:r>
              <a:endParaRPr lang="en-US" kern="1200" dirty="0">
                <a:solidFill>
                  <a:srgbClr val="7F7F7F"/>
                </a:solidFill>
                <a:cs typeface="Arial" charset="0"/>
              </a:endParaRPr>
            </a:p>
          </p:txBody>
        </p:sp>
        <p:sp>
          <p:nvSpPr>
            <p:cNvPr id="71" name="AutoShape 9"/>
            <p:cNvSpPr>
              <a:spLocks noChangeArrowheads="1"/>
            </p:cNvSpPr>
            <p:nvPr/>
          </p:nvSpPr>
          <p:spPr bwMode="auto">
            <a:xfrm>
              <a:off x="1465253" y="3861612"/>
              <a:ext cx="1860550" cy="536575"/>
            </a:xfrm>
            <a:prstGeom prst="roundRect">
              <a:avLst>
                <a:gd name="adj" fmla="val 16667"/>
              </a:avLst>
            </a:prstGeom>
            <a:solidFill>
              <a:srgbClr val="606060"/>
            </a:solidFill>
            <a:ln w="2844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2" name="Text Box 12"/>
            <p:cNvSpPr txBox="1">
              <a:spLocks noChangeArrowheads="1"/>
            </p:cNvSpPr>
            <p:nvPr/>
          </p:nvSpPr>
          <p:spPr bwMode="auto">
            <a:xfrm>
              <a:off x="1465253" y="3895072"/>
              <a:ext cx="186055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p>
              <a:pPr algn="ctr">
                <a:buClrTx/>
                <a:buFontTx/>
                <a:buNone/>
              </a:pPr>
              <a:r>
                <a:rPr lang="en-US" dirty="0" smtClean="0">
                  <a:solidFill>
                    <a:schemeClr val="bg1"/>
                  </a:solidFill>
                  <a:cs typeface="Arial" charset="0"/>
                </a:rPr>
                <a:t>RHEL</a:t>
              </a:r>
              <a:endParaRPr lang="en-US" kern="1200" dirty="0">
                <a:solidFill>
                  <a:schemeClr val="bg1"/>
                </a:solidFill>
                <a:cs typeface="Arial" charset="0"/>
              </a:endParaRPr>
            </a:p>
          </p:txBody>
        </p:sp>
        <p:sp>
          <p:nvSpPr>
            <p:cNvPr id="73" name="Text Box 10"/>
            <p:cNvSpPr txBox="1">
              <a:spLocks noChangeArrowheads="1"/>
            </p:cNvSpPr>
            <p:nvPr/>
          </p:nvSpPr>
          <p:spPr bwMode="auto">
            <a:xfrm>
              <a:off x="1765300" y="4398187"/>
              <a:ext cx="1189038"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2300" dirty="0">
                  <a:solidFill>
                    <a:srgbClr val="FFFFFF"/>
                  </a:solidFill>
                  <a:cs typeface="Arial" charset="0"/>
                </a:rPr>
                <a:t>Brokers</a:t>
              </a:r>
            </a:p>
          </p:txBody>
        </p:sp>
        <p:sp>
          <p:nvSpPr>
            <p:cNvPr id="74" name="Text Box 11"/>
            <p:cNvSpPr txBox="1">
              <a:spLocks noChangeArrowheads="1"/>
            </p:cNvSpPr>
            <p:nvPr/>
          </p:nvSpPr>
          <p:spPr bwMode="auto">
            <a:xfrm>
              <a:off x="4034164" y="4427144"/>
              <a:ext cx="881062"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2300" dirty="0">
                  <a:solidFill>
                    <a:srgbClr val="FFFFFF"/>
                  </a:solidFill>
                  <a:cs typeface="Arial" charset="0"/>
                </a:rPr>
                <a:t>Node</a:t>
              </a:r>
            </a:p>
          </p:txBody>
        </p:sp>
        <p:sp>
          <p:nvSpPr>
            <p:cNvPr id="75" name="Text Box 11"/>
            <p:cNvSpPr txBox="1">
              <a:spLocks noChangeArrowheads="1"/>
            </p:cNvSpPr>
            <p:nvPr/>
          </p:nvSpPr>
          <p:spPr bwMode="auto">
            <a:xfrm>
              <a:off x="6104839" y="4422254"/>
              <a:ext cx="881062"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2300" dirty="0">
                  <a:solidFill>
                    <a:srgbClr val="FFFFFF"/>
                  </a:solidFill>
                  <a:cs typeface="Arial" charset="0"/>
                </a:rPr>
                <a:t>Node</a:t>
              </a:r>
            </a:p>
          </p:txBody>
        </p:sp>
      </p:grpSp>
      <p:sp>
        <p:nvSpPr>
          <p:cNvPr id="81" name="Line 10"/>
          <p:cNvSpPr>
            <a:spLocks noChangeShapeType="1"/>
          </p:cNvSpPr>
          <p:nvPr/>
        </p:nvSpPr>
        <p:spPr bwMode="auto">
          <a:xfrm flipH="1">
            <a:off x="4122270" y="3903046"/>
            <a:ext cx="0" cy="572150"/>
          </a:xfrm>
          <a:prstGeom prst="line">
            <a:avLst/>
          </a:prstGeom>
          <a:noFill/>
          <a:ln w="38160">
            <a:solidFill>
              <a:srgbClr val="FF00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kern="1200"/>
          </a:p>
        </p:txBody>
      </p:sp>
      <p:sp>
        <p:nvSpPr>
          <p:cNvPr id="82" name="Line 9"/>
          <p:cNvSpPr>
            <a:spLocks noChangeShapeType="1"/>
          </p:cNvSpPr>
          <p:nvPr/>
        </p:nvSpPr>
        <p:spPr bwMode="auto">
          <a:xfrm flipH="1">
            <a:off x="4590582" y="3903045"/>
            <a:ext cx="0" cy="601107"/>
          </a:xfrm>
          <a:prstGeom prst="line">
            <a:avLst/>
          </a:prstGeom>
          <a:noFill/>
          <a:ln w="38160">
            <a:solidFill>
              <a:srgbClr val="FF00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kern="1200"/>
          </a:p>
        </p:txBody>
      </p:sp>
      <p:sp>
        <p:nvSpPr>
          <p:cNvPr id="83" name="Line 8"/>
          <p:cNvSpPr>
            <a:spLocks noChangeShapeType="1"/>
          </p:cNvSpPr>
          <p:nvPr/>
        </p:nvSpPr>
        <p:spPr bwMode="auto">
          <a:xfrm flipH="1">
            <a:off x="5041432" y="3906221"/>
            <a:ext cx="12700" cy="593042"/>
          </a:xfrm>
          <a:prstGeom prst="line">
            <a:avLst/>
          </a:prstGeom>
          <a:noFill/>
          <a:ln w="38160">
            <a:solidFill>
              <a:srgbClr val="FF00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kern="1200"/>
          </a:p>
        </p:txBody>
      </p:sp>
      <p:grpSp>
        <p:nvGrpSpPr>
          <p:cNvPr id="23" name="Group 22"/>
          <p:cNvGrpSpPr>
            <a:grpSpLocks/>
          </p:cNvGrpSpPr>
          <p:nvPr/>
        </p:nvGrpSpPr>
        <p:grpSpPr bwMode="auto">
          <a:xfrm>
            <a:off x="5075238" y="3972080"/>
            <a:ext cx="301625" cy="427037"/>
            <a:chOff x="3018" y="2701"/>
            <a:chExt cx="190" cy="269"/>
          </a:xfrm>
        </p:grpSpPr>
        <p:sp>
          <p:nvSpPr>
            <p:cNvPr id="24" name="Freeform 23"/>
            <p:cNvSpPr>
              <a:spLocks noChangeArrowheads="1"/>
            </p:cNvSpPr>
            <p:nvPr/>
          </p:nvSpPr>
          <p:spPr bwMode="auto">
            <a:xfrm>
              <a:off x="3018" y="2701"/>
              <a:ext cx="190" cy="26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T0" fmla="*/ 3 256 1"/>
                <a:gd name="T1" fmla="*/ 0 256 1"/>
                <a:gd name="G15" fmla="+- 0 T0 T1"/>
                <a:gd name="G16" fmla="sin 54748 G15"/>
                <a:gd name="T2" fmla="*/ 3 256 1"/>
                <a:gd name="T3" fmla="*/ 0 256 1"/>
                <a:gd name="G17" fmla="+- 0 T2 T3"/>
                <a:gd name="G18" fmla="cos 54736 G17"/>
                <a:gd name="G19" fmla="+- G16 0 G18"/>
                <a:gd name="G20" fmla="*/ G19 65535 1"/>
                <a:gd name="G21" fmla="+- G20 1080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62410 0 0"/>
                <a:gd name="G35" fmla="+- 1 0 0"/>
                <a:gd name="G36" fmla="+- 1 0 0"/>
                <a:gd name="G37" fmla="+- 1 0 0"/>
                <a:gd name="G38" fmla="+- 1 0 0"/>
                <a:gd name="G39" fmla="+- 1 0 0"/>
                <a:gd name="G40" fmla="+- 1 0 0"/>
                <a:gd name="G41" fmla="+- 1 0 0"/>
                <a:gd name="G42" fmla="+- 1 0 0"/>
                <a:gd name="G43" fmla="+- 1 0 0"/>
                <a:gd name="T4" fmla="*/ 382794 w 1803103"/>
                <a:gd name="T5" fmla="*/ 11425 h 2548499"/>
                <a:gd name="T6" fmla="*/ 461484 w 1803103"/>
                <a:gd name="T7" fmla="*/ 0 h 2548499"/>
                <a:gd name="T8" fmla="*/ 533031 w 1803103"/>
                <a:gd name="T9" fmla="*/ 114480 h 2548499"/>
                <a:gd name="T10" fmla="*/ 661816 w 1803103"/>
                <a:gd name="T11" fmla="*/ 139522 h 2548499"/>
                <a:gd name="T12" fmla="*/ 775036 w 1803103"/>
                <a:gd name="T13" fmla="*/ 68665 h 2548499"/>
                <a:gd name="T14" fmla="*/ 831321 w 1803103"/>
                <a:gd name="T15" fmla="*/ 96192 h 2548499"/>
                <a:gd name="T16" fmla="*/ 812152 w 1803103"/>
                <a:gd name="T17" fmla="*/ 246182 h 2548499"/>
                <a:gd name="T18" fmla="*/ 1731369 w 1803103"/>
                <a:gd name="T19" fmla="*/ 244556 h 2548499"/>
                <a:gd name="T20" fmla="*/ 1803103 w 1803103"/>
                <a:gd name="T21" fmla="*/ 316052 h 2548499"/>
                <a:gd name="T22" fmla="*/ 1801149 w 1803103"/>
                <a:gd name="T23" fmla="*/ 2492695 h 2548499"/>
                <a:gd name="T24" fmla="*/ 1744441 w 1803103"/>
                <a:gd name="T25" fmla="*/ 2548499 h 2548499"/>
                <a:gd name="T26" fmla="*/ 272255 w 1803103"/>
                <a:gd name="T27" fmla="*/ 2548061 h 2548499"/>
                <a:gd name="T28" fmla="*/ 222517 w 1803103"/>
                <a:gd name="T29" fmla="*/ 2485308 h 2548499"/>
                <a:gd name="T30" fmla="*/ 221797 w 1803103"/>
                <a:gd name="T31" fmla="*/ 779890 h 2548499"/>
                <a:gd name="T32" fmla="*/ 160982 w 1803103"/>
                <a:gd name="T33" fmla="*/ 686875 h 2548499"/>
                <a:gd name="T34" fmla="*/ 7155 w 1803103"/>
                <a:gd name="T35" fmla="*/ 654678 h 2548499"/>
                <a:gd name="T36" fmla="*/ 0 w 1803103"/>
                <a:gd name="T37" fmla="*/ 586706 h 2548499"/>
                <a:gd name="T38" fmla="*/ 118054 w 1803103"/>
                <a:gd name="T39" fmla="*/ 490114 h 2548499"/>
                <a:gd name="T40" fmla="*/ 146674 w 1803103"/>
                <a:gd name="T41" fmla="*/ 389945 h 2548499"/>
                <a:gd name="T42" fmla="*/ 67972 w 1803103"/>
                <a:gd name="T43" fmla="*/ 261156 h 2548499"/>
                <a:gd name="T44" fmla="*/ 103745 w 1803103"/>
                <a:gd name="T45" fmla="*/ 203916 h 2548499"/>
                <a:gd name="T46" fmla="*/ 257571 w 1803103"/>
                <a:gd name="T47" fmla="*/ 221803 h 2548499"/>
                <a:gd name="T48" fmla="*/ 354162 w 1803103"/>
                <a:gd name="T49" fmla="*/ 157409 h 2548499"/>
                <a:gd name="T50" fmla="*/ 382794 w 1803103"/>
                <a:gd name="T51" fmla="*/ 11425 h 2548499"/>
              </a:gdLst>
              <a:ahLst/>
              <a:cxnLst>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03103" h="2548499">
                  <a:moveTo>
                    <a:pt x="382794" y="11425"/>
                  </a:moveTo>
                  <a:cubicBezTo>
                    <a:pt x="380404" y="15964"/>
                    <a:pt x="471029" y="2616"/>
                    <a:pt x="461484" y="0"/>
                  </a:cubicBezTo>
                  <a:cubicBezTo>
                    <a:pt x="456714" y="3577"/>
                    <a:pt x="534224" y="110903"/>
                    <a:pt x="533031" y="114480"/>
                  </a:cubicBezTo>
                  <a:cubicBezTo>
                    <a:pt x="525875" y="115672"/>
                    <a:pt x="658240" y="138330"/>
                    <a:pt x="661816" y="139522"/>
                  </a:cubicBezTo>
                  <a:cubicBezTo>
                    <a:pt x="656628" y="140946"/>
                    <a:pt x="773069" y="67241"/>
                    <a:pt x="775036" y="68665"/>
                  </a:cubicBezTo>
                  <a:lnTo>
                    <a:pt x="831321" y="96192"/>
                  </a:lnTo>
                  <a:cubicBezTo>
                    <a:pt x="832918" y="99860"/>
                    <a:pt x="805762" y="242513"/>
                    <a:pt x="812152" y="246182"/>
                  </a:cubicBezTo>
                  <a:lnTo>
                    <a:pt x="1731369" y="244556"/>
                  </a:lnTo>
                  <a:lnTo>
                    <a:pt x="1803103" y="316052"/>
                  </a:lnTo>
                  <a:cubicBezTo>
                    <a:pt x="1802452" y="662634"/>
                    <a:pt x="1801800" y="2146113"/>
                    <a:pt x="1801149" y="2492695"/>
                  </a:cubicBezTo>
                  <a:lnTo>
                    <a:pt x="1744441" y="2548499"/>
                  </a:lnTo>
                  <a:lnTo>
                    <a:pt x="272255" y="2548061"/>
                  </a:lnTo>
                  <a:lnTo>
                    <a:pt x="222517" y="2485308"/>
                  </a:lnTo>
                  <a:lnTo>
                    <a:pt x="221797" y="779890"/>
                  </a:lnTo>
                  <a:lnTo>
                    <a:pt x="160982" y="686875"/>
                  </a:lnTo>
                  <a:lnTo>
                    <a:pt x="7155" y="654678"/>
                  </a:lnTo>
                  <a:lnTo>
                    <a:pt x="0" y="586706"/>
                  </a:lnTo>
                  <a:lnTo>
                    <a:pt x="118054" y="490114"/>
                  </a:lnTo>
                  <a:lnTo>
                    <a:pt x="146674" y="389945"/>
                  </a:lnTo>
                  <a:lnTo>
                    <a:pt x="67972" y="261156"/>
                  </a:lnTo>
                  <a:lnTo>
                    <a:pt x="103745" y="203916"/>
                  </a:lnTo>
                  <a:lnTo>
                    <a:pt x="257571" y="221803"/>
                  </a:lnTo>
                  <a:lnTo>
                    <a:pt x="354162" y="157409"/>
                  </a:lnTo>
                  <a:cubicBezTo>
                    <a:pt x="354162" y="162956"/>
                    <a:pt x="378621" y="13810"/>
                    <a:pt x="382794" y="11425"/>
                  </a:cubicBezTo>
                  <a:close/>
                </a:path>
              </a:pathLst>
            </a:custGeom>
            <a:solidFill>
              <a:srgbClr val="7F7F7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 name="Freeform 24"/>
            <p:cNvSpPr>
              <a:spLocks noChangeArrowheads="1"/>
            </p:cNvSpPr>
            <p:nvPr/>
          </p:nvSpPr>
          <p:spPr bwMode="auto">
            <a:xfrm>
              <a:off x="3042" y="2740"/>
              <a:ext cx="155" cy="216"/>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T0" fmla="*/ 97585 w 1678891"/>
                <a:gd name="T1" fmla="*/ 535334 h 2303943"/>
                <a:gd name="T2" fmla="*/ 553 w 1678891"/>
                <a:gd name="T3" fmla="*/ 352704 h 2303943"/>
                <a:gd name="T4" fmla="*/ 687940 w 1678891"/>
                <a:gd name="T5" fmla="*/ 1626 h 2303943"/>
                <a:gd name="T6" fmla="*/ 1607157 w 1678891"/>
                <a:gd name="T7" fmla="*/ 0 h 2303943"/>
                <a:gd name="T8" fmla="*/ 1678891 w 1678891"/>
                <a:gd name="T9" fmla="*/ 71496 h 2303943"/>
                <a:gd name="T10" fmla="*/ 1676937 w 1678891"/>
                <a:gd name="T11" fmla="*/ 2248139 h 2303943"/>
                <a:gd name="T12" fmla="*/ 1620229 w 1678891"/>
                <a:gd name="T13" fmla="*/ 2303943 h 2303943"/>
                <a:gd name="T14" fmla="*/ 148043 w 1678891"/>
                <a:gd name="T15" fmla="*/ 2303505 h 2303943"/>
                <a:gd name="T16" fmla="*/ 98305 w 1678891"/>
                <a:gd name="T17" fmla="*/ 2240752 h 2303943"/>
                <a:gd name="T18" fmla="*/ 97585 w 1678891"/>
                <a:gd name="T19" fmla="*/ 535334 h 2303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891" h="2303943">
                  <a:moveTo>
                    <a:pt x="97585" y="535334"/>
                  </a:moveTo>
                  <a:cubicBezTo>
                    <a:pt x="29308" y="402290"/>
                    <a:pt x="-4829" y="350705"/>
                    <a:pt x="553" y="352704"/>
                  </a:cubicBezTo>
                  <a:lnTo>
                    <a:pt x="687940" y="1626"/>
                  </a:lnTo>
                  <a:lnTo>
                    <a:pt x="1607157" y="0"/>
                  </a:lnTo>
                  <a:lnTo>
                    <a:pt x="1678891" y="71496"/>
                  </a:lnTo>
                  <a:cubicBezTo>
                    <a:pt x="1678240" y="418078"/>
                    <a:pt x="1677588" y="1901557"/>
                    <a:pt x="1676937" y="2248139"/>
                  </a:cubicBezTo>
                  <a:lnTo>
                    <a:pt x="1620229" y="2303943"/>
                  </a:lnTo>
                  <a:lnTo>
                    <a:pt x="148043" y="2303505"/>
                  </a:lnTo>
                  <a:lnTo>
                    <a:pt x="98305" y="2240752"/>
                  </a:lnTo>
                  <a:cubicBezTo>
                    <a:pt x="98065" y="1672279"/>
                    <a:pt x="101217" y="542411"/>
                    <a:pt x="97585" y="535334"/>
                  </a:cubicBezTo>
                  <a:close/>
                </a:path>
              </a:pathLst>
            </a:cu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 name="Oval 25"/>
            <p:cNvSpPr>
              <a:spLocks noChangeArrowheads="1"/>
            </p:cNvSpPr>
            <p:nvPr/>
          </p:nvSpPr>
          <p:spPr bwMode="auto">
            <a:xfrm>
              <a:off x="3037" y="2721"/>
              <a:ext cx="71" cy="71"/>
            </a:xfrm>
            <a:prstGeom prst="ellipse">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27"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7" y="2732"/>
              <a:ext cx="52" cy="4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nvGrpSpPr>
          <p:cNvPr id="28" name="Group 27"/>
          <p:cNvGrpSpPr>
            <a:grpSpLocks/>
          </p:cNvGrpSpPr>
          <p:nvPr/>
        </p:nvGrpSpPr>
        <p:grpSpPr bwMode="auto">
          <a:xfrm>
            <a:off x="4613276" y="3972080"/>
            <a:ext cx="300037" cy="427037"/>
            <a:chOff x="2727" y="2701"/>
            <a:chExt cx="189" cy="269"/>
          </a:xfrm>
        </p:grpSpPr>
        <p:sp>
          <p:nvSpPr>
            <p:cNvPr id="29" name="Freeform 28"/>
            <p:cNvSpPr>
              <a:spLocks noChangeArrowheads="1"/>
            </p:cNvSpPr>
            <p:nvPr/>
          </p:nvSpPr>
          <p:spPr bwMode="auto">
            <a:xfrm>
              <a:off x="2727" y="2701"/>
              <a:ext cx="189" cy="26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T0" fmla="*/ 3 256 1"/>
                <a:gd name="T1" fmla="*/ 0 256 1"/>
                <a:gd name="G15" fmla="+- 0 T0 T1"/>
                <a:gd name="G16" fmla="sin 54748 G15"/>
                <a:gd name="T2" fmla="*/ 3 256 1"/>
                <a:gd name="T3" fmla="*/ 0 256 1"/>
                <a:gd name="G17" fmla="+- 0 T2 T3"/>
                <a:gd name="G18" fmla="cos 54736 G17"/>
                <a:gd name="G19" fmla="+- G16 0 G18"/>
                <a:gd name="G20" fmla="*/ G19 65535 1"/>
                <a:gd name="G21" fmla="+- G20 1080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62410 0 0"/>
                <a:gd name="G35" fmla="+- 1 0 0"/>
                <a:gd name="G36" fmla="+- 1 0 0"/>
                <a:gd name="G37" fmla="+- 1 0 0"/>
                <a:gd name="G38" fmla="+- 1 0 0"/>
                <a:gd name="G39" fmla="+- 1 0 0"/>
                <a:gd name="G40" fmla="+- 1 0 0"/>
                <a:gd name="G41" fmla="+- 1 0 0"/>
                <a:gd name="G42" fmla="+- 1 0 0"/>
                <a:gd name="G43" fmla="+- 1 0 0"/>
                <a:gd name="T4" fmla="*/ 382794 w 1803103"/>
                <a:gd name="T5" fmla="*/ 11425 h 2548499"/>
                <a:gd name="T6" fmla="*/ 461484 w 1803103"/>
                <a:gd name="T7" fmla="*/ 0 h 2548499"/>
                <a:gd name="T8" fmla="*/ 533031 w 1803103"/>
                <a:gd name="T9" fmla="*/ 114480 h 2548499"/>
                <a:gd name="T10" fmla="*/ 661816 w 1803103"/>
                <a:gd name="T11" fmla="*/ 139522 h 2548499"/>
                <a:gd name="T12" fmla="*/ 775036 w 1803103"/>
                <a:gd name="T13" fmla="*/ 68665 h 2548499"/>
                <a:gd name="T14" fmla="*/ 831321 w 1803103"/>
                <a:gd name="T15" fmla="*/ 96192 h 2548499"/>
                <a:gd name="T16" fmla="*/ 812152 w 1803103"/>
                <a:gd name="T17" fmla="*/ 246182 h 2548499"/>
                <a:gd name="T18" fmla="*/ 1731369 w 1803103"/>
                <a:gd name="T19" fmla="*/ 244556 h 2548499"/>
                <a:gd name="T20" fmla="*/ 1803103 w 1803103"/>
                <a:gd name="T21" fmla="*/ 316052 h 2548499"/>
                <a:gd name="T22" fmla="*/ 1801149 w 1803103"/>
                <a:gd name="T23" fmla="*/ 2492695 h 2548499"/>
                <a:gd name="T24" fmla="*/ 1744441 w 1803103"/>
                <a:gd name="T25" fmla="*/ 2548499 h 2548499"/>
                <a:gd name="T26" fmla="*/ 272255 w 1803103"/>
                <a:gd name="T27" fmla="*/ 2548061 h 2548499"/>
                <a:gd name="T28" fmla="*/ 222517 w 1803103"/>
                <a:gd name="T29" fmla="*/ 2485308 h 2548499"/>
                <a:gd name="T30" fmla="*/ 221797 w 1803103"/>
                <a:gd name="T31" fmla="*/ 779890 h 2548499"/>
                <a:gd name="T32" fmla="*/ 160982 w 1803103"/>
                <a:gd name="T33" fmla="*/ 686875 h 2548499"/>
                <a:gd name="T34" fmla="*/ 7155 w 1803103"/>
                <a:gd name="T35" fmla="*/ 654678 h 2548499"/>
                <a:gd name="T36" fmla="*/ 0 w 1803103"/>
                <a:gd name="T37" fmla="*/ 586706 h 2548499"/>
                <a:gd name="T38" fmla="*/ 118054 w 1803103"/>
                <a:gd name="T39" fmla="*/ 490114 h 2548499"/>
                <a:gd name="T40" fmla="*/ 146674 w 1803103"/>
                <a:gd name="T41" fmla="*/ 389945 h 2548499"/>
                <a:gd name="T42" fmla="*/ 67972 w 1803103"/>
                <a:gd name="T43" fmla="*/ 261156 h 2548499"/>
                <a:gd name="T44" fmla="*/ 103745 w 1803103"/>
                <a:gd name="T45" fmla="*/ 203916 h 2548499"/>
                <a:gd name="T46" fmla="*/ 257571 w 1803103"/>
                <a:gd name="T47" fmla="*/ 221803 h 2548499"/>
                <a:gd name="T48" fmla="*/ 354162 w 1803103"/>
                <a:gd name="T49" fmla="*/ 157409 h 2548499"/>
                <a:gd name="T50" fmla="*/ 382794 w 1803103"/>
                <a:gd name="T51" fmla="*/ 11425 h 2548499"/>
              </a:gdLst>
              <a:ahLst/>
              <a:cxnLst>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03103" h="2548499">
                  <a:moveTo>
                    <a:pt x="382794" y="11425"/>
                  </a:moveTo>
                  <a:cubicBezTo>
                    <a:pt x="380404" y="15964"/>
                    <a:pt x="471029" y="2616"/>
                    <a:pt x="461484" y="0"/>
                  </a:cubicBezTo>
                  <a:cubicBezTo>
                    <a:pt x="456714" y="3577"/>
                    <a:pt x="534224" y="110903"/>
                    <a:pt x="533031" y="114480"/>
                  </a:cubicBezTo>
                  <a:cubicBezTo>
                    <a:pt x="525875" y="115672"/>
                    <a:pt x="658240" y="138330"/>
                    <a:pt x="661816" y="139522"/>
                  </a:cubicBezTo>
                  <a:cubicBezTo>
                    <a:pt x="656628" y="140946"/>
                    <a:pt x="773069" y="67241"/>
                    <a:pt x="775036" y="68665"/>
                  </a:cubicBezTo>
                  <a:lnTo>
                    <a:pt x="831321" y="96192"/>
                  </a:lnTo>
                  <a:cubicBezTo>
                    <a:pt x="832918" y="99860"/>
                    <a:pt x="805762" y="242513"/>
                    <a:pt x="812152" y="246182"/>
                  </a:cubicBezTo>
                  <a:lnTo>
                    <a:pt x="1731369" y="244556"/>
                  </a:lnTo>
                  <a:lnTo>
                    <a:pt x="1803103" y="316052"/>
                  </a:lnTo>
                  <a:cubicBezTo>
                    <a:pt x="1802452" y="662634"/>
                    <a:pt x="1801800" y="2146113"/>
                    <a:pt x="1801149" y="2492695"/>
                  </a:cubicBezTo>
                  <a:lnTo>
                    <a:pt x="1744441" y="2548499"/>
                  </a:lnTo>
                  <a:lnTo>
                    <a:pt x="272255" y="2548061"/>
                  </a:lnTo>
                  <a:lnTo>
                    <a:pt x="222517" y="2485308"/>
                  </a:lnTo>
                  <a:lnTo>
                    <a:pt x="221797" y="779890"/>
                  </a:lnTo>
                  <a:lnTo>
                    <a:pt x="160982" y="686875"/>
                  </a:lnTo>
                  <a:lnTo>
                    <a:pt x="7155" y="654678"/>
                  </a:lnTo>
                  <a:lnTo>
                    <a:pt x="0" y="586706"/>
                  </a:lnTo>
                  <a:lnTo>
                    <a:pt x="118054" y="490114"/>
                  </a:lnTo>
                  <a:lnTo>
                    <a:pt x="146674" y="389945"/>
                  </a:lnTo>
                  <a:lnTo>
                    <a:pt x="67972" y="261156"/>
                  </a:lnTo>
                  <a:lnTo>
                    <a:pt x="103745" y="203916"/>
                  </a:lnTo>
                  <a:lnTo>
                    <a:pt x="257571" y="221803"/>
                  </a:lnTo>
                  <a:lnTo>
                    <a:pt x="354162" y="157409"/>
                  </a:lnTo>
                  <a:cubicBezTo>
                    <a:pt x="354162" y="162956"/>
                    <a:pt x="378621" y="13810"/>
                    <a:pt x="382794" y="11425"/>
                  </a:cubicBezTo>
                  <a:close/>
                </a:path>
              </a:pathLst>
            </a:custGeom>
            <a:solidFill>
              <a:srgbClr val="7F7F7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 name="Freeform 29"/>
            <p:cNvSpPr>
              <a:spLocks noChangeArrowheads="1"/>
            </p:cNvSpPr>
            <p:nvPr/>
          </p:nvSpPr>
          <p:spPr bwMode="auto">
            <a:xfrm>
              <a:off x="2751" y="2740"/>
              <a:ext cx="155" cy="216"/>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T0" fmla="*/ 97585 w 1678891"/>
                <a:gd name="T1" fmla="*/ 535334 h 2303943"/>
                <a:gd name="T2" fmla="*/ 553 w 1678891"/>
                <a:gd name="T3" fmla="*/ 352704 h 2303943"/>
                <a:gd name="T4" fmla="*/ 687940 w 1678891"/>
                <a:gd name="T5" fmla="*/ 1626 h 2303943"/>
                <a:gd name="T6" fmla="*/ 1607157 w 1678891"/>
                <a:gd name="T7" fmla="*/ 0 h 2303943"/>
                <a:gd name="T8" fmla="*/ 1678891 w 1678891"/>
                <a:gd name="T9" fmla="*/ 71496 h 2303943"/>
                <a:gd name="T10" fmla="*/ 1676937 w 1678891"/>
                <a:gd name="T11" fmla="*/ 2248139 h 2303943"/>
                <a:gd name="T12" fmla="*/ 1620229 w 1678891"/>
                <a:gd name="T13" fmla="*/ 2303943 h 2303943"/>
                <a:gd name="T14" fmla="*/ 148043 w 1678891"/>
                <a:gd name="T15" fmla="*/ 2303505 h 2303943"/>
                <a:gd name="T16" fmla="*/ 98305 w 1678891"/>
                <a:gd name="T17" fmla="*/ 2240752 h 2303943"/>
                <a:gd name="T18" fmla="*/ 97585 w 1678891"/>
                <a:gd name="T19" fmla="*/ 535334 h 2303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891" h="2303943">
                  <a:moveTo>
                    <a:pt x="97585" y="535334"/>
                  </a:moveTo>
                  <a:cubicBezTo>
                    <a:pt x="29308" y="402290"/>
                    <a:pt x="-4829" y="350705"/>
                    <a:pt x="553" y="352704"/>
                  </a:cubicBezTo>
                  <a:lnTo>
                    <a:pt x="687940" y="1626"/>
                  </a:lnTo>
                  <a:lnTo>
                    <a:pt x="1607157" y="0"/>
                  </a:lnTo>
                  <a:lnTo>
                    <a:pt x="1678891" y="71496"/>
                  </a:lnTo>
                  <a:cubicBezTo>
                    <a:pt x="1678240" y="418078"/>
                    <a:pt x="1677588" y="1901557"/>
                    <a:pt x="1676937" y="2248139"/>
                  </a:cubicBezTo>
                  <a:lnTo>
                    <a:pt x="1620229" y="2303943"/>
                  </a:lnTo>
                  <a:lnTo>
                    <a:pt x="148043" y="2303505"/>
                  </a:lnTo>
                  <a:lnTo>
                    <a:pt x="98305" y="2240752"/>
                  </a:lnTo>
                  <a:cubicBezTo>
                    <a:pt x="98065" y="1672279"/>
                    <a:pt x="101217" y="542411"/>
                    <a:pt x="97585" y="535334"/>
                  </a:cubicBezTo>
                  <a:close/>
                </a:path>
              </a:pathLst>
            </a:cu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 name="Oval 30"/>
            <p:cNvSpPr>
              <a:spLocks noChangeArrowheads="1"/>
            </p:cNvSpPr>
            <p:nvPr/>
          </p:nvSpPr>
          <p:spPr bwMode="auto">
            <a:xfrm>
              <a:off x="2746" y="2721"/>
              <a:ext cx="71" cy="71"/>
            </a:xfrm>
            <a:prstGeom prst="ellipse">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32" name="Picture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5" y="2732"/>
              <a:ext cx="52" cy="4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nvGrpSpPr>
          <p:cNvPr id="33" name="Group 32"/>
          <p:cNvGrpSpPr>
            <a:grpSpLocks/>
          </p:cNvGrpSpPr>
          <p:nvPr/>
        </p:nvGrpSpPr>
        <p:grpSpPr bwMode="auto">
          <a:xfrm>
            <a:off x="4149726" y="3972080"/>
            <a:ext cx="301625" cy="427037"/>
            <a:chOff x="2435" y="2701"/>
            <a:chExt cx="190" cy="269"/>
          </a:xfrm>
        </p:grpSpPr>
        <p:sp>
          <p:nvSpPr>
            <p:cNvPr id="34" name="Freeform 33"/>
            <p:cNvSpPr>
              <a:spLocks noChangeArrowheads="1"/>
            </p:cNvSpPr>
            <p:nvPr/>
          </p:nvSpPr>
          <p:spPr bwMode="auto">
            <a:xfrm>
              <a:off x="2435" y="2701"/>
              <a:ext cx="190" cy="26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T0" fmla="*/ 3 256 1"/>
                <a:gd name="T1" fmla="*/ 0 256 1"/>
                <a:gd name="G15" fmla="+- 0 T0 T1"/>
                <a:gd name="G16" fmla="sin 54748 G15"/>
                <a:gd name="T2" fmla="*/ 3 256 1"/>
                <a:gd name="T3" fmla="*/ 0 256 1"/>
                <a:gd name="G17" fmla="+- 0 T2 T3"/>
                <a:gd name="G18" fmla="cos 54736 G17"/>
                <a:gd name="G19" fmla="+- G16 0 G18"/>
                <a:gd name="G20" fmla="*/ G19 65535 1"/>
                <a:gd name="G21" fmla="+- G20 1080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62410 0 0"/>
                <a:gd name="G35" fmla="+- 1 0 0"/>
                <a:gd name="G36" fmla="+- 1 0 0"/>
                <a:gd name="G37" fmla="+- 1 0 0"/>
                <a:gd name="G38" fmla="+- 1 0 0"/>
                <a:gd name="G39" fmla="+- 1 0 0"/>
                <a:gd name="G40" fmla="+- 1 0 0"/>
                <a:gd name="G41" fmla="+- 1 0 0"/>
                <a:gd name="G42" fmla="+- 1 0 0"/>
                <a:gd name="G43" fmla="+- 1 0 0"/>
                <a:gd name="T4" fmla="*/ 382794 w 1803103"/>
                <a:gd name="T5" fmla="*/ 11425 h 2548499"/>
                <a:gd name="T6" fmla="*/ 461484 w 1803103"/>
                <a:gd name="T7" fmla="*/ 0 h 2548499"/>
                <a:gd name="T8" fmla="*/ 533031 w 1803103"/>
                <a:gd name="T9" fmla="*/ 114480 h 2548499"/>
                <a:gd name="T10" fmla="*/ 661816 w 1803103"/>
                <a:gd name="T11" fmla="*/ 139522 h 2548499"/>
                <a:gd name="T12" fmla="*/ 775036 w 1803103"/>
                <a:gd name="T13" fmla="*/ 68665 h 2548499"/>
                <a:gd name="T14" fmla="*/ 831321 w 1803103"/>
                <a:gd name="T15" fmla="*/ 96192 h 2548499"/>
                <a:gd name="T16" fmla="*/ 812152 w 1803103"/>
                <a:gd name="T17" fmla="*/ 246182 h 2548499"/>
                <a:gd name="T18" fmla="*/ 1731369 w 1803103"/>
                <a:gd name="T19" fmla="*/ 244556 h 2548499"/>
                <a:gd name="T20" fmla="*/ 1803103 w 1803103"/>
                <a:gd name="T21" fmla="*/ 316052 h 2548499"/>
                <a:gd name="T22" fmla="*/ 1801149 w 1803103"/>
                <a:gd name="T23" fmla="*/ 2492695 h 2548499"/>
                <a:gd name="T24" fmla="*/ 1744441 w 1803103"/>
                <a:gd name="T25" fmla="*/ 2548499 h 2548499"/>
                <a:gd name="T26" fmla="*/ 272255 w 1803103"/>
                <a:gd name="T27" fmla="*/ 2548061 h 2548499"/>
                <a:gd name="T28" fmla="*/ 222517 w 1803103"/>
                <a:gd name="T29" fmla="*/ 2485308 h 2548499"/>
                <a:gd name="T30" fmla="*/ 221797 w 1803103"/>
                <a:gd name="T31" fmla="*/ 779890 h 2548499"/>
                <a:gd name="T32" fmla="*/ 160982 w 1803103"/>
                <a:gd name="T33" fmla="*/ 686875 h 2548499"/>
                <a:gd name="T34" fmla="*/ 7155 w 1803103"/>
                <a:gd name="T35" fmla="*/ 654678 h 2548499"/>
                <a:gd name="T36" fmla="*/ 0 w 1803103"/>
                <a:gd name="T37" fmla="*/ 586706 h 2548499"/>
                <a:gd name="T38" fmla="*/ 118054 w 1803103"/>
                <a:gd name="T39" fmla="*/ 490114 h 2548499"/>
                <a:gd name="T40" fmla="*/ 146674 w 1803103"/>
                <a:gd name="T41" fmla="*/ 389945 h 2548499"/>
                <a:gd name="T42" fmla="*/ 67972 w 1803103"/>
                <a:gd name="T43" fmla="*/ 261156 h 2548499"/>
                <a:gd name="T44" fmla="*/ 103745 w 1803103"/>
                <a:gd name="T45" fmla="*/ 203916 h 2548499"/>
                <a:gd name="T46" fmla="*/ 257571 w 1803103"/>
                <a:gd name="T47" fmla="*/ 221803 h 2548499"/>
                <a:gd name="T48" fmla="*/ 354162 w 1803103"/>
                <a:gd name="T49" fmla="*/ 157409 h 2548499"/>
                <a:gd name="T50" fmla="*/ 382794 w 1803103"/>
                <a:gd name="T51" fmla="*/ 11425 h 2548499"/>
              </a:gdLst>
              <a:ahLst/>
              <a:cxnLst>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03103" h="2548499">
                  <a:moveTo>
                    <a:pt x="382794" y="11425"/>
                  </a:moveTo>
                  <a:cubicBezTo>
                    <a:pt x="380404" y="15964"/>
                    <a:pt x="471029" y="2616"/>
                    <a:pt x="461484" y="0"/>
                  </a:cubicBezTo>
                  <a:cubicBezTo>
                    <a:pt x="456714" y="3577"/>
                    <a:pt x="534224" y="110903"/>
                    <a:pt x="533031" y="114480"/>
                  </a:cubicBezTo>
                  <a:cubicBezTo>
                    <a:pt x="525875" y="115672"/>
                    <a:pt x="658240" y="138330"/>
                    <a:pt x="661816" y="139522"/>
                  </a:cubicBezTo>
                  <a:cubicBezTo>
                    <a:pt x="656628" y="140946"/>
                    <a:pt x="773069" y="67241"/>
                    <a:pt x="775036" y="68665"/>
                  </a:cubicBezTo>
                  <a:lnTo>
                    <a:pt x="831321" y="96192"/>
                  </a:lnTo>
                  <a:cubicBezTo>
                    <a:pt x="832918" y="99860"/>
                    <a:pt x="805762" y="242513"/>
                    <a:pt x="812152" y="246182"/>
                  </a:cubicBezTo>
                  <a:lnTo>
                    <a:pt x="1731369" y="244556"/>
                  </a:lnTo>
                  <a:lnTo>
                    <a:pt x="1803103" y="316052"/>
                  </a:lnTo>
                  <a:cubicBezTo>
                    <a:pt x="1802452" y="662634"/>
                    <a:pt x="1801800" y="2146113"/>
                    <a:pt x="1801149" y="2492695"/>
                  </a:cubicBezTo>
                  <a:lnTo>
                    <a:pt x="1744441" y="2548499"/>
                  </a:lnTo>
                  <a:lnTo>
                    <a:pt x="272255" y="2548061"/>
                  </a:lnTo>
                  <a:lnTo>
                    <a:pt x="222517" y="2485308"/>
                  </a:lnTo>
                  <a:lnTo>
                    <a:pt x="221797" y="779890"/>
                  </a:lnTo>
                  <a:lnTo>
                    <a:pt x="160982" y="686875"/>
                  </a:lnTo>
                  <a:lnTo>
                    <a:pt x="7155" y="654678"/>
                  </a:lnTo>
                  <a:lnTo>
                    <a:pt x="0" y="586706"/>
                  </a:lnTo>
                  <a:lnTo>
                    <a:pt x="118054" y="490114"/>
                  </a:lnTo>
                  <a:lnTo>
                    <a:pt x="146674" y="389945"/>
                  </a:lnTo>
                  <a:lnTo>
                    <a:pt x="67972" y="261156"/>
                  </a:lnTo>
                  <a:lnTo>
                    <a:pt x="103745" y="203916"/>
                  </a:lnTo>
                  <a:lnTo>
                    <a:pt x="257571" y="221803"/>
                  </a:lnTo>
                  <a:lnTo>
                    <a:pt x="354162" y="157409"/>
                  </a:lnTo>
                  <a:cubicBezTo>
                    <a:pt x="354162" y="162956"/>
                    <a:pt x="378621" y="13810"/>
                    <a:pt x="382794" y="11425"/>
                  </a:cubicBezTo>
                  <a:close/>
                </a:path>
              </a:pathLst>
            </a:custGeom>
            <a:solidFill>
              <a:srgbClr val="7F7F7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 name="Freeform 34"/>
            <p:cNvSpPr>
              <a:spLocks noChangeArrowheads="1"/>
            </p:cNvSpPr>
            <p:nvPr/>
          </p:nvSpPr>
          <p:spPr bwMode="auto">
            <a:xfrm>
              <a:off x="2459" y="2740"/>
              <a:ext cx="155" cy="216"/>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T0" fmla="*/ 97585 w 1678891"/>
                <a:gd name="T1" fmla="*/ 535334 h 2303943"/>
                <a:gd name="T2" fmla="*/ 553 w 1678891"/>
                <a:gd name="T3" fmla="*/ 352704 h 2303943"/>
                <a:gd name="T4" fmla="*/ 687940 w 1678891"/>
                <a:gd name="T5" fmla="*/ 1626 h 2303943"/>
                <a:gd name="T6" fmla="*/ 1607157 w 1678891"/>
                <a:gd name="T7" fmla="*/ 0 h 2303943"/>
                <a:gd name="T8" fmla="*/ 1678891 w 1678891"/>
                <a:gd name="T9" fmla="*/ 71496 h 2303943"/>
                <a:gd name="T10" fmla="*/ 1676937 w 1678891"/>
                <a:gd name="T11" fmla="*/ 2248139 h 2303943"/>
                <a:gd name="T12" fmla="*/ 1620229 w 1678891"/>
                <a:gd name="T13" fmla="*/ 2303943 h 2303943"/>
                <a:gd name="T14" fmla="*/ 148043 w 1678891"/>
                <a:gd name="T15" fmla="*/ 2303505 h 2303943"/>
                <a:gd name="T16" fmla="*/ 98305 w 1678891"/>
                <a:gd name="T17" fmla="*/ 2240752 h 2303943"/>
                <a:gd name="T18" fmla="*/ 97585 w 1678891"/>
                <a:gd name="T19" fmla="*/ 535334 h 2303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891" h="2303943">
                  <a:moveTo>
                    <a:pt x="97585" y="535334"/>
                  </a:moveTo>
                  <a:cubicBezTo>
                    <a:pt x="29308" y="402290"/>
                    <a:pt x="-4829" y="350705"/>
                    <a:pt x="553" y="352704"/>
                  </a:cubicBezTo>
                  <a:lnTo>
                    <a:pt x="687940" y="1626"/>
                  </a:lnTo>
                  <a:lnTo>
                    <a:pt x="1607157" y="0"/>
                  </a:lnTo>
                  <a:lnTo>
                    <a:pt x="1678891" y="71496"/>
                  </a:lnTo>
                  <a:cubicBezTo>
                    <a:pt x="1678240" y="418078"/>
                    <a:pt x="1677588" y="1901557"/>
                    <a:pt x="1676937" y="2248139"/>
                  </a:cubicBezTo>
                  <a:lnTo>
                    <a:pt x="1620229" y="2303943"/>
                  </a:lnTo>
                  <a:lnTo>
                    <a:pt x="148043" y="2303505"/>
                  </a:lnTo>
                  <a:lnTo>
                    <a:pt x="98305" y="2240752"/>
                  </a:lnTo>
                  <a:cubicBezTo>
                    <a:pt x="98065" y="1672279"/>
                    <a:pt x="101217" y="542411"/>
                    <a:pt x="97585" y="535334"/>
                  </a:cubicBezTo>
                  <a:close/>
                </a:path>
              </a:pathLst>
            </a:cu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 name="Oval 35"/>
            <p:cNvSpPr>
              <a:spLocks noChangeArrowheads="1"/>
            </p:cNvSpPr>
            <p:nvPr/>
          </p:nvSpPr>
          <p:spPr bwMode="auto">
            <a:xfrm>
              <a:off x="2454" y="2721"/>
              <a:ext cx="71" cy="71"/>
            </a:xfrm>
            <a:prstGeom prst="ellipse">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37" name="Picture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4" y="2732"/>
              <a:ext cx="52" cy="4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nvGrpSpPr>
          <p:cNvPr id="38" name="Group 37"/>
          <p:cNvGrpSpPr>
            <a:grpSpLocks/>
          </p:cNvGrpSpPr>
          <p:nvPr/>
        </p:nvGrpSpPr>
        <p:grpSpPr bwMode="auto">
          <a:xfrm>
            <a:off x="3686176" y="3972080"/>
            <a:ext cx="301625" cy="427037"/>
            <a:chOff x="2143" y="2701"/>
            <a:chExt cx="190" cy="269"/>
          </a:xfrm>
        </p:grpSpPr>
        <p:sp>
          <p:nvSpPr>
            <p:cNvPr id="39" name="Freeform 38"/>
            <p:cNvSpPr>
              <a:spLocks noChangeArrowheads="1"/>
            </p:cNvSpPr>
            <p:nvPr/>
          </p:nvSpPr>
          <p:spPr bwMode="auto">
            <a:xfrm>
              <a:off x="2143" y="2701"/>
              <a:ext cx="190" cy="26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T0" fmla="*/ 3 256 1"/>
                <a:gd name="T1" fmla="*/ 0 256 1"/>
                <a:gd name="G15" fmla="+- 0 T0 T1"/>
                <a:gd name="G16" fmla="sin 54748 G15"/>
                <a:gd name="T2" fmla="*/ 3 256 1"/>
                <a:gd name="T3" fmla="*/ 0 256 1"/>
                <a:gd name="G17" fmla="+- 0 T2 T3"/>
                <a:gd name="G18" fmla="cos 54736 G17"/>
                <a:gd name="G19" fmla="+- G16 0 G18"/>
                <a:gd name="G20" fmla="*/ G19 65535 1"/>
                <a:gd name="G21" fmla="+- G20 1080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62410 0 0"/>
                <a:gd name="G35" fmla="+- 1 0 0"/>
                <a:gd name="G36" fmla="+- 1 0 0"/>
                <a:gd name="G37" fmla="+- 1 0 0"/>
                <a:gd name="G38" fmla="+- 1 0 0"/>
                <a:gd name="G39" fmla="+- 1 0 0"/>
                <a:gd name="G40" fmla="+- 1 0 0"/>
                <a:gd name="G41" fmla="+- 1 0 0"/>
                <a:gd name="G42" fmla="+- 1 0 0"/>
                <a:gd name="G43" fmla="+- 1 0 0"/>
                <a:gd name="T4" fmla="*/ 382794 w 1803103"/>
                <a:gd name="T5" fmla="*/ 11425 h 2548499"/>
                <a:gd name="T6" fmla="*/ 461484 w 1803103"/>
                <a:gd name="T7" fmla="*/ 0 h 2548499"/>
                <a:gd name="T8" fmla="*/ 533031 w 1803103"/>
                <a:gd name="T9" fmla="*/ 114480 h 2548499"/>
                <a:gd name="T10" fmla="*/ 661816 w 1803103"/>
                <a:gd name="T11" fmla="*/ 139522 h 2548499"/>
                <a:gd name="T12" fmla="*/ 775036 w 1803103"/>
                <a:gd name="T13" fmla="*/ 68665 h 2548499"/>
                <a:gd name="T14" fmla="*/ 831321 w 1803103"/>
                <a:gd name="T15" fmla="*/ 96192 h 2548499"/>
                <a:gd name="T16" fmla="*/ 812152 w 1803103"/>
                <a:gd name="T17" fmla="*/ 246182 h 2548499"/>
                <a:gd name="T18" fmla="*/ 1731369 w 1803103"/>
                <a:gd name="T19" fmla="*/ 244556 h 2548499"/>
                <a:gd name="T20" fmla="*/ 1803103 w 1803103"/>
                <a:gd name="T21" fmla="*/ 316052 h 2548499"/>
                <a:gd name="T22" fmla="*/ 1801149 w 1803103"/>
                <a:gd name="T23" fmla="*/ 2492695 h 2548499"/>
                <a:gd name="T24" fmla="*/ 1744441 w 1803103"/>
                <a:gd name="T25" fmla="*/ 2548499 h 2548499"/>
                <a:gd name="T26" fmla="*/ 272255 w 1803103"/>
                <a:gd name="T27" fmla="*/ 2548061 h 2548499"/>
                <a:gd name="T28" fmla="*/ 222517 w 1803103"/>
                <a:gd name="T29" fmla="*/ 2485308 h 2548499"/>
                <a:gd name="T30" fmla="*/ 221797 w 1803103"/>
                <a:gd name="T31" fmla="*/ 779890 h 2548499"/>
                <a:gd name="T32" fmla="*/ 160982 w 1803103"/>
                <a:gd name="T33" fmla="*/ 686875 h 2548499"/>
                <a:gd name="T34" fmla="*/ 7155 w 1803103"/>
                <a:gd name="T35" fmla="*/ 654678 h 2548499"/>
                <a:gd name="T36" fmla="*/ 0 w 1803103"/>
                <a:gd name="T37" fmla="*/ 586706 h 2548499"/>
                <a:gd name="T38" fmla="*/ 118054 w 1803103"/>
                <a:gd name="T39" fmla="*/ 490114 h 2548499"/>
                <a:gd name="T40" fmla="*/ 146674 w 1803103"/>
                <a:gd name="T41" fmla="*/ 389945 h 2548499"/>
                <a:gd name="T42" fmla="*/ 67972 w 1803103"/>
                <a:gd name="T43" fmla="*/ 261156 h 2548499"/>
                <a:gd name="T44" fmla="*/ 103745 w 1803103"/>
                <a:gd name="T45" fmla="*/ 203916 h 2548499"/>
                <a:gd name="T46" fmla="*/ 257571 w 1803103"/>
                <a:gd name="T47" fmla="*/ 221803 h 2548499"/>
                <a:gd name="T48" fmla="*/ 354162 w 1803103"/>
                <a:gd name="T49" fmla="*/ 157409 h 2548499"/>
                <a:gd name="T50" fmla="*/ 382794 w 1803103"/>
                <a:gd name="T51" fmla="*/ 11425 h 2548499"/>
              </a:gdLst>
              <a:ahLst/>
              <a:cxnLst>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03103" h="2548499">
                  <a:moveTo>
                    <a:pt x="382794" y="11425"/>
                  </a:moveTo>
                  <a:cubicBezTo>
                    <a:pt x="380404" y="15964"/>
                    <a:pt x="471029" y="2616"/>
                    <a:pt x="461484" y="0"/>
                  </a:cubicBezTo>
                  <a:cubicBezTo>
                    <a:pt x="456714" y="3577"/>
                    <a:pt x="534224" y="110903"/>
                    <a:pt x="533031" y="114480"/>
                  </a:cubicBezTo>
                  <a:cubicBezTo>
                    <a:pt x="525875" y="115672"/>
                    <a:pt x="658240" y="138330"/>
                    <a:pt x="661816" y="139522"/>
                  </a:cubicBezTo>
                  <a:cubicBezTo>
                    <a:pt x="656628" y="140946"/>
                    <a:pt x="773069" y="67241"/>
                    <a:pt x="775036" y="68665"/>
                  </a:cubicBezTo>
                  <a:lnTo>
                    <a:pt x="831321" y="96192"/>
                  </a:lnTo>
                  <a:cubicBezTo>
                    <a:pt x="832918" y="99860"/>
                    <a:pt x="805762" y="242513"/>
                    <a:pt x="812152" y="246182"/>
                  </a:cubicBezTo>
                  <a:lnTo>
                    <a:pt x="1731369" y="244556"/>
                  </a:lnTo>
                  <a:lnTo>
                    <a:pt x="1803103" y="316052"/>
                  </a:lnTo>
                  <a:cubicBezTo>
                    <a:pt x="1802452" y="662634"/>
                    <a:pt x="1801800" y="2146113"/>
                    <a:pt x="1801149" y="2492695"/>
                  </a:cubicBezTo>
                  <a:lnTo>
                    <a:pt x="1744441" y="2548499"/>
                  </a:lnTo>
                  <a:lnTo>
                    <a:pt x="272255" y="2548061"/>
                  </a:lnTo>
                  <a:lnTo>
                    <a:pt x="222517" y="2485308"/>
                  </a:lnTo>
                  <a:lnTo>
                    <a:pt x="221797" y="779890"/>
                  </a:lnTo>
                  <a:lnTo>
                    <a:pt x="160982" y="686875"/>
                  </a:lnTo>
                  <a:lnTo>
                    <a:pt x="7155" y="654678"/>
                  </a:lnTo>
                  <a:lnTo>
                    <a:pt x="0" y="586706"/>
                  </a:lnTo>
                  <a:lnTo>
                    <a:pt x="118054" y="490114"/>
                  </a:lnTo>
                  <a:lnTo>
                    <a:pt x="146674" y="389945"/>
                  </a:lnTo>
                  <a:lnTo>
                    <a:pt x="67972" y="261156"/>
                  </a:lnTo>
                  <a:lnTo>
                    <a:pt x="103745" y="203916"/>
                  </a:lnTo>
                  <a:lnTo>
                    <a:pt x="257571" y="221803"/>
                  </a:lnTo>
                  <a:lnTo>
                    <a:pt x="354162" y="157409"/>
                  </a:lnTo>
                  <a:cubicBezTo>
                    <a:pt x="354162" y="162956"/>
                    <a:pt x="378621" y="13810"/>
                    <a:pt x="382794" y="11425"/>
                  </a:cubicBezTo>
                  <a:close/>
                </a:path>
              </a:pathLst>
            </a:custGeom>
            <a:solidFill>
              <a:srgbClr val="7F7F7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 name="Freeform 39"/>
            <p:cNvSpPr>
              <a:spLocks noChangeArrowheads="1"/>
            </p:cNvSpPr>
            <p:nvPr/>
          </p:nvSpPr>
          <p:spPr bwMode="auto">
            <a:xfrm>
              <a:off x="2167" y="2740"/>
              <a:ext cx="155" cy="216"/>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T0" fmla="*/ 97585 w 1678891"/>
                <a:gd name="T1" fmla="*/ 535334 h 2303943"/>
                <a:gd name="T2" fmla="*/ 553 w 1678891"/>
                <a:gd name="T3" fmla="*/ 352704 h 2303943"/>
                <a:gd name="T4" fmla="*/ 687940 w 1678891"/>
                <a:gd name="T5" fmla="*/ 1626 h 2303943"/>
                <a:gd name="T6" fmla="*/ 1607157 w 1678891"/>
                <a:gd name="T7" fmla="*/ 0 h 2303943"/>
                <a:gd name="T8" fmla="*/ 1678891 w 1678891"/>
                <a:gd name="T9" fmla="*/ 71496 h 2303943"/>
                <a:gd name="T10" fmla="*/ 1676937 w 1678891"/>
                <a:gd name="T11" fmla="*/ 2248139 h 2303943"/>
                <a:gd name="T12" fmla="*/ 1620229 w 1678891"/>
                <a:gd name="T13" fmla="*/ 2303943 h 2303943"/>
                <a:gd name="T14" fmla="*/ 148043 w 1678891"/>
                <a:gd name="T15" fmla="*/ 2303505 h 2303943"/>
                <a:gd name="T16" fmla="*/ 98305 w 1678891"/>
                <a:gd name="T17" fmla="*/ 2240752 h 2303943"/>
                <a:gd name="T18" fmla="*/ 97585 w 1678891"/>
                <a:gd name="T19" fmla="*/ 535334 h 2303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891" h="2303943">
                  <a:moveTo>
                    <a:pt x="97585" y="535334"/>
                  </a:moveTo>
                  <a:cubicBezTo>
                    <a:pt x="29308" y="402290"/>
                    <a:pt x="-4829" y="350705"/>
                    <a:pt x="553" y="352704"/>
                  </a:cubicBezTo>
                  <a:lnTo>
                    <a:pt x="687940" y="1626"/>
                  </a:lnTo>
                  <a:lnTo>
                    <a:pt x="1607157" y="0"/>
                  </a:lnTo>
                  <a:lnTo>
                    <a:pt x="1678891" y="71496"/>
                  </a:lnTo>
                  <a:cubicBezTo>
                    <a:pt x="1678240" y="418078"/>
                    <a:pt x="1677588" y="1901557"/>
                    <a:pt x="1676937" y="2248139"/>
                  </a:cubicBezTo>
                  <a:lnTo>
                    <a:pt x="1620229" y="2303943"/>
                  </a:lnTo>
                  <a:lnTo>
                    <a:pt x="148043" y="2303505"/>
                  </a:lnTo>
                  <a:lnTo>
                    <a:pt x="98305" y="2240752"/>
                  </a:lnTo>
                  <a:cubicBezTo>
                    <a:pt x="98065" y="1672279"/>
                    <a:pt x="101217" y="542411"/>
                    <a:pt x="97585" y="535334"/>
                  </a:cubicBezTo>
                  <a:close/>
                </a:path>
              </a:pathLst>
            </a:cu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 name="Oval 40"/>
            <p:cNvSpPr>
              <a:spLocks noChangeArrowheads="1"/>
            </p:cNvSpPr>
            <p:nvPr/>
          </p:nvSpPr>
          <p:spPr bwMode="auto">
            <a:xfrm>
              <a:off x="2162" y="2721"/>
              <a:ext cx="71" cy="71"/>
            </a:xfrm>
            <a:prstGeom prst="ellipse">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42"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2" y="2732"/>
              <a:ext cx="52" cy="4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nvGrpSpPr>
          <p:cNvPr id="48" name="Group 47"/>
          <p:cNvGrpSpPr/>
          <p:nvPr/>
        </p:nvGrpSpPr>
        <p:grpSpPr>
          <a:xfrm>
            <a:off x="5929322" y="962999"/>
            <a:ext cx="3056076" cy="876300"/>
            <a:chOff x="4667250" y="733425"/>
            <a:chExt cx="4961354" cy="1519238"/>
          </a:xfrm>
        </p:grpSpPr>
        <p:pic>
          <p:nvPicPr>
            <p:cNvPr id="49" name="Picture 4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7503" y="733425"/>
              <a:ext cx="1181101" cy="15192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0" name="AutoShape 13"/>
            <p:cNvSpPr>
              <a:spLocks noChangeArrowheads="1"/>
            </p:cNvSpPr>
            <p:nvPr/>
          </p:nvSpPr>
          <p:spPr bwMode="auto">
            <a:xfrm>
              <a:off x="6076949" y="788988"/>
              <a:ext cx="2228604" cy="1381127"/>
            </a:xfrm>
            <a:prstGeom prst="homePlate">
              <a:avLst>
                <a:gd name="adj" fmla="val 50018"/>
              </a:avLst>
            </a:prstGeom>
            <a:noFill/>
            <a:ln w="936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kern="1200"/>
            </a:p>
          </p:txBody>
        </p:sp>
        <p:sp>
          <p:nvSpPr>
            <p:cNvPr id="51" name="Text Box 14"/>
            <p:cNvSpPr txBox="1">
              <a:spLocks noChangeArrowheads="1"/>
            </p:cNvSpPr>
            <p:nvPr/>
          </p:nvSpPr>
          <p:spPr bwMode="auto">
            <a:xfrm>
              <a:off x="6161088" y="842963"/>
              <a:ext cx="12477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p>
              <a:pPr hangingPunct="1">
                <a:buClrTx/>
                <a:buFontTx/>
                <a:buNone/>
              </a:pPr>
              <a:r>
                <a:rPr lang="en-US" sz="1400" kern="1200" dirty="0">
                  <a:cs typeface="Arial" charset="0"/>
                </a:rPr>
                <a:t>Web Console</a:t>
              </a:r>
            </a:p>
            <a:p>
              <a:pPr hangingPunct="1">
                <a:buClrTx/>
                <a:buFontTx/>
                <a:buNone/>
              </a:pPr>
              <a:r>
                <a:rPr lang="en-US" sz="1400" kern="1200" dirty="0">
                  <a:cs typeface="Arial" charset="0"/>
                </a:rPr>
                <a:t>Eclipse IDE</a:t>
              </a:r>
            </a:p>
            <a:p>
              <a:pPr hangingPunct="1">
                <a:buClrTx/>
                <a:buFontTx/>
                <a:buNone/>
              </a:pPr>
              <a:r>
                <a:rPr lang="en-US" sz="1400" kern="1200" dirty="0" err="1">
                  <a:cs typeface="Arial" charset="0"/>
                </a:rPr>
                <a:t>Cmd</a:t>
              </a:r>
              <a:r>
                <a:rPr lang="en-US" sz="1400" kern="1200" dirty="0">
                  <a:cs typeface="Arial" charset="0"/>
                </a:rPr>
                <a:t> Line</a:t>
              </a:r>
            </a:p>
          </p:txBody>
        </p:sp>
        <p:sp>
          <p:nvSpPr>
            <p:cNvPr id="52" name="Freeform 51"/>
            <p:cNvSpPr>
              <a:spLocks noChangeArrowheads="1"/>
            </p:cNvSpPr>
            <p:nvPr/>
          </p:nvSpPr>
          <p:spPr bwMode="auto">
            <a:xfrm rot="16200000" flipH="1">
              <a:off x="4737894" y="959644"/>
              <a:ext cx="1139825" cy="1281113"/>
            </a:xfrm>
            <a:custGeom>
              <a:avLst/>
              <a:gdLst>
                <a:gd name="G0" fmla="+- 35910 0 0"/>
                <a:gd name="G1" fmla="+- 51319 0 0"/>
                <a:gd name="G2" fmla="+- 38058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35910 0 0"/>
                <a:gd name="T0" fmla="*/ 0 w 1139825"/>
                <a:gd name="T1" fmla="*/ 1281113 h 1281113"/>
                <a:gd name="T2" fmla="*/ 0 w 1139825"/>
                <a:gd name="T3" fmla="*/ 641152 h 1281113"/>
                <a:gd name="T4" fmla="*/ 498673 w 1139825"/>
                <a:gd name="T5" fmla="*/ 142479 h 1281113"/>
                <a:gd name="T6" fmla="*/ 854869 w 1139825"/>
                <a:gd name="T7" fmla="*/ 142478 h 1281113"/>
                <a:gd name="T8" fmla="*/ 854869 w 1139825"/>
                <a:gd name="T9" fmla="*/ 0 h 1281113"/>
                <a:gd name="T10" fmla="*/ 1139825 w 1139825"/>
                <a:gd name="T11" fmla="*/ 284956 h 1281113"/>
                <a:gd name="T12" fmla="*/ 854869 w 1139825"/>
                <a:gd name="T13" fmla="*/ 569913 h 1281113"/>
                <a:gd name="T14" fmla="*/ 854869 w 1139825"/>
                <a:gd name="T15" fmla="*/ 427434 h 1281113"/>
                <a:gd name="T16" fmla="*/ 498673 w 1139825"/>
                <a:gd name="T17" fmla="*/ 427434 h 1281113"/>
                <a:gd name="T18" fmla="*/ 284956 w 1139825"/>
                <a:gd name="T19" fmla="*/ 641151 h 1281113"/>
                <a:gd name="T20" fmla="*/ 284956 w 1139825"/>
                <a:gd name="T21" fmla="*/ 1281113 h 1281113"/>
                <a:gd name="T22" fmla="*/ 0 w 1139825"/>
                <a:gd name="T23" fmla="*/ 1281113 h 128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9825" h="1281113">
                  <a:moveTo>
                    <a:pt x="0" y="1281113"/>
                  </a:moveTo>
                  <a:lnTo>
                    <a:pt x="0" y="641152"/>
                  </a:lnTo>
                  <a:cubicBezTo>
                    <a:pt x="0" y="365743"/>
                    <a:pt x="223264" y="142479"/>
                    <a:pt x="498673" y="142479"/>
                  </a:cubicBezTo>
                  <a:lnTo>
                    <a:pt x="854869" y="142478"/>
                  </a:lnTo>
                  <a:lnTo>
                    <a:pt x="854869" y="0"/>
                  </a:lnTo>
                  <a:lnTo>
                    <a:pt x="1139825" y="284956"/>
                  </a:lnTo>
                  <a:lnTo>
                    <a:pt x="854869" y="569913"/>
                  </a:lnTo>
                  <a:lnTo>
                    <a:pt x="854869" y="427434"/>
                  </a:lnTo>
                  <a:lnTo>
                    <a:pt x="498673" y="427434"/>
                  </a:lnTo>
                  <a:cubicBezTo>
                    <a:pt x="380640" y="427434"/>
                    <a:pt x="284956" y="523118"/>
                    <a:pt x="284956" y="641151"/>
                  </a:cubicBezTo>
                  <a:lnTo>
                    <a:pt x="284956" y="1281113"/>
                  </a:lnTo>
                  <a:lnTo>
                    <a:pt x="0" y="1281113"/>
                  </a:lnTo>
                  <a:close/>
                </a:path>
              </a:pathLst>
            </a:custGeom>
            <a:noFill/>
            <a:ln w="936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kern="1200"/>
            </a:p>
          </p:txBody>
        </p:sp>
      </p:grpSp>
      <p:grpSp>
        <p:nvGrpSpPr>
          <p:cNvPr id="54" name="Group 53"/>
          <p:cNvGrpSpPr/>
          <p:nvPr/>
        </p:nvGrpSpPr>
        <p:grpSpPr>
          <a:xfrm>
            <a:off x="4634707" y="2167125"/>
            <a:ext cx="1138237" cy="1527175"/>
            <a:chOff x="4259263" y="2349500"/>
            <a:chExt cx="1265237" cy="1789113"/>
          </a:xfrm>
        </p:grpSpPr>
        <p:sp>
          <p:nvSpPr>
            <p:cNvPr id="55" name="Freeform 23"/>
            <p:cNvSpPr>
              <a:spLocks noChangeArrowheads="1"/>
            </p:cNvSpPr>
            <p:nvPr/>
          </p:nvSpPr>
          <p:spPr bwMode="auto">
            <a:xfrm>
              <a:off x="4259263" y="2349500"/>
              <a:ext cx="1265237" cy="178911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T0" fmla="*/ 3 256 1"/>
                <a:gd name="T1" fmla="*/ 0 256 1"/>
                <a:gd name="G15" fmla="+- 0 T0 T1"/>
                <a:gd name="G16" fmla="sin 54748 G15"/>
                <a:gd name="T2" fmla="*/ 3 256 1"/>
                <a:gd name="T3" fmla="*/ 0 256 1"/>
                <a:gd name="G17" fmla="+- 0 T2 T3"/>
                <a:gd name="G18" fmla="cos 54736 G17"/>
                <a:gd name="G19" fmla="+- G16 0 G18"/>
                <a:gd name="G20" fmla="*/ G19 65535 1"/>
                <a:gd name="G21" fmla="+- G20 1080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62410 0 0"/>
                <a:gd name="G35" fmla="+- 1 0 0"/>
                <a:gd name="G36" fmla="+- 1 0 0"/>
                <a:gd name="G37" fmla="+- 1 0 0"/>
                <a:gd name="G38" fmla="+- 1 0 0"/>
                <a:gd name="G39" fmla="+- 1 0 0"/>
                <a:gd name="G40" fmla="+- 1 0 0"/>
                <a:gd name="G41" fmla="+- 1 0 0"/>
                <a:gd name="G42" fmla="+- 1 0 0"/>
                <a:gd name="G43" fmla="+- 1 0 0"/>
                <a:gd name="T4" fmla="*/ 382794 w 1803103"/>
                <a:gd name="T5" fmla="*/ 11425 h 2548499"/>
                <a:gd name="T6" fmla="*/ 461484 w 1803103"/>
                <a:gd name="T7" fmla="*/ 0 h 2548499"/>
                <a:gd name="T8" fmla="*/ 533031 w 1803103"/>
                <a:gd name="T9" fmla="*/ 114480 h 2548499"/>
                <a:gd name="T10" fmla="*/ 661816 w 1803103"/>
                <a:gd name="T11" fmla="*/ 139522 h 2548499"/>
                <a:gd name="T12" fmla="*/ 775036 w 1803103"/>
                <a:gd name="T13" fmla="*/ 68665 h 2548499"/>
                <a:gd name="T14" fmla="*/ 831321 w 1803103"/>
                <a:gd name="T15" fmla="*/ 96192 h 2548499"/>
                <a:gd name="T16" fmla="*/ 812152 w 1803103"/>
                <a:gd name="T17" fmla="*/ 246182 h 2548499"/>
                <a:gd name="T18" fmla="*/ 1731369 w 1803103"/>
                <a:gd name="T19" fmla="*/ 244556 h 2548499"/>
                <a:gd name="T20" fmla="*/ 1803103 w 1803103"/>
                <a:gd name="T21" fmla="*/ 316052 h 2548499"/>
                <a:gd name="T22" fmla="*/ 1801149 w 1803103"/>
                <a:gd name="T23" fmla="*/ 2492695 h 2548499"/>
                <a:gd name="T24" fmla="*/ 1744441 w 1803103"/>
                <a:gd name="T25" fmla="*/ 2548499 h 2548499"/>
                <a:gd name="T26" fmla="*/ 272255 w 1803103"/>
                <a:gd name="T27" fmla="*/ 2548061 h 2548499"/>
                <a:gd name="T28" fmla="*/ 222517 w 1803103"/>
                <a:gd name="T29" fmla="*/ 2485308 h 2548499"/>
                <a:gd name="T30" fmla="*/ 221797 w 1803103"/>
                <a:gd name="T31" fmla="*/ 779890 h 2548499"/>
                <a:gd name="T32" fmla="*/ 160982 w 1803103"/>
                <a:gd name="T33" fmla="*/ 686875 h 2548499"/>
                <a:gd name="T34" fmla="*/ 7155 w 1803103"/>
                <a:gd name="T35" fmla="*/ 654678 h 2548499"/>
                <a:gd name="T36" fmla="*/ 0 w 1803103"/>
                <a:gd name="T37" fmla="*/ 586706 h 2548499"/>
                <a:gd name="T38" fmla="*/ 118054 w 1803103"/>
                <a:gd name="T39" fmla="*/ 490114 h 2548499"/>
                <a:gd name="T40" fmla="*/ 146674 w 1803103"/>
                <a:gd name="T41" fmla="*/ 389945 h 2548499"/>
                <a:gd name="T42" fmla="*/ 67972 w 1803103"/>
                <a:gd name="T43" fmla="*/ 261156 h 2548499"/>
                <a:gd name="T44" fmla="*/ 103745 w 1803103"/>
                <a:gd name="T45" fmla="*/ 203916 h 2548499"/>
                <a:gd name="T46" fmla="*/ 257571 w 1803103"/>
                <a:gd name="T47" fmla="*/ 221803 h 2548499"/>
                <a:gd name="T48" fmla="*/ 354162 w 1803103"/>
                <a:gd name="T49" fmla="*/ 157409 h 2548499"/>
                <a:gd name="T50" fmla="*/ 382794 w 1803103"/>
                <a:gd name="T51" fmla="*/ 11425 h 2548499"/>
              </a:gdLst>
              <a:ahLst/>
              <a:cxnLst>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03103" h="2548499">
                  <a:moveTo>
                    <a:pt x="382794" y="11425"/>
                  </a:moveTo>
                  <a:cubicBezTo>
                    <a:pt x="380404" y="15964"/>
                    <a:pt x="471029" y="2616"/>
                    <a:pt x="461484" y="0"/>
                  </a:cubicBezTo>
                  <a:cubicBezTo>
                    <a:pt x="456714" y="3577"/>
                    <a:pt x="534224" y="110903"/>
                    <a:pt x="533031" y="114480"/>
                  </a:cubicBezTo>
                  <a:cubicBezTo>
                    <a:pt x="525875" y="115672"/>
                    <a:pt x="658240" y="138330"/>
                    <a:pt x="661816" y="139522"/>
                  </a:cubicBezTo>
                  <a:cubicBezTo>
                    <a:pt x="656628" y="140946"/>
                    <a:pt x="773069" y="67241"/>
                    <a:pt x="775036" y="68665"/>
                  </a:cubicBezTo>
                  <a:lnTo>
                    <a:pt x="831321" y="96192"/>
                  </a:lnTo>
                  <a:cubicBezTo>
                    <a:pt x="832918" y="99860"/>
                    <a:pt x="805762" y="242513"/>
                    <a:pt x="812152" y="246182"/>
                  </a:cubicBezTo>
                  <a:lnTo>
                    <a:pt x="1731369" y="244556"/>
                  </a:lnTo>
                  <a:lnTo>
                    <a:pt x="1803103" y="316052"/>
                  </a:lnTo>
                  <a:cubicBezTo>
                    <a:pt x="1802452" y="662634"/>
                    <a:pt x="1801800" y="2146113"/>
                    <a:pt x="1801149" y="2492695"/>
                  </a:cubicBezTo>
                  <a:lnTo>
                    <a:pt x="1744441" y="2548499"/>
                  </a:lnTo>
                  <a:lnTo>
                    <a:pt x="272255" y="2548061"/>
                  </a:lnTo>
                  <a:lnTo>
                    <a:pt x="222517" y="2485308"/>
                  </a:lnTo>
                  <a:lnTo>
                    <a:pt x="221797" y="779890"/>
                  </a:lnTo>
                  <a:lnTo>
                    <a:pt x="160982" y="686875"/>
                  </a:lnTo>
                  <a:lnTo>
                    <a:pt x="7155" y="654678"/>
                  </a:lnTo>
                  <a:lnTo>
                    <a:pt x="0" y="586706"/>
                  </a:lnTo>
                  <a:lnTo>
                    <a:pt x="118054" y="490114"/>
                  </a:lnTo>
                  <a:lnTo>
                    <a:pt x="146674" y="389945"/>
                  </a:lnTo>
                  <a:lnTo>
                    <a:pt x="67972" y="261156"/>
                  </a:lnTo>
                  <a:lnTo>
                    <a:pt x="103745" y="203916"/>
                  </a:lnTo>
                  <a:lnTo>
                    <a:pt x="257571" y="221803"/>
                  </a:lnTo>
                  <a:lnTo>
                    <a:pt x="354162" y="157409"/>
                  </a:lnTo>
                  <a:cubicBezTo>
                    <a:pt x="354162" y="162956"/>
                    <a:pt x="378621" y="13810"/>
                    <a:pt x="382794" y="11425"/>
                  </a:cubicBezTo>
                  <a:close/>
                </a:path>
              </a:pathLst>
            </a:custGeom>
            <a:solidFill>
              <a:srgbClr val="7F7F7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6" name="Freeform 24"/>
            <p:cNvSpPr>
              <a:spLocks noChangeArrowheads="1"/>
            </p:cNvSpPr>
            <p:nvPr/>
          </p:nvSpPr>
          <p:spPr bwMode="auto">
            <a:xfrm>
              <a:off x="4419600" y="2611438"/>
              <a:ext cx="1036638" cy="1439862"/>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T0" fmla="*/ 97585 w 1678891"/>
                <a:gd name="T1" fmla="*/ 535334 h 2303943"/>
                <a:gd name="T2" fmla="*/ 553 w 1678891"/>
                <a:gd name="T3" fmla="*/ 352704 h 2303943"/>
                <a:gd name="T4" fmla="*/ 687940 w 1678891"/>
                <a:gd name="T5" fmla="*/ 1626 h 2303943"/>
                <a:gd name="T6" fmla="*/ 1607157 w 1678891"/>
                <a:gd name="T7" fmla="*/ 0 h 2303943"/>
                <a:gd name="T8" fmla="*/ 1678891 w 1678891"/>
                <a:gd name="T9" fmla="*/ 71496 h 2303943"/>
                <a:gd name="T10" fmla="*/ 1676937 w 1678891"/>
                <a:gd name="T11" fmla="*/ 2248139 h 2303943"/>
                <a:gd name="T12" fmla="*/ 1620229 w 1678891"/>
                <a:gd name="T13" fmla="*/ 2303943 h 2303943"/>
                <a:gd name="T14" fmla="*/ 148043 w 1678891"/>
                <a:gd name="T15" fmla="*/ 2303505 h 2303943"/>
                <a:gd name="T16" fmla="*/ 98305 w 1678891"/>
                <a:gd name="T17" fmla="*/ 2240752 h 2303943"/>
                <a:gd name="T18" fmla="*/ 97585 w 1678891"/>
                <a:gd name="T19" fmla="*/ 535334 h 2303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891" h="2303943">
                  <a:moveTo>
                    <a:pt x="97585" y="535334"/>
                  </a:moveTo>
                  <a:cubicBezTo>
                    <a:pt x="29308" y="402290"/>
                    <a:pt x="-4829" y="350705"/>
                    <a:pt x="553" y="352704"/>
                  </a:cubicBezTo>
                  <a:lnTo>
                    <a:pt x="687940" y="1626"/>
                  </a:lnTo>
                  <a:lnTo>
                    <a:pt x="1607157" y="0"/>
                  </a:lnTo>
                  <a:lnTo>
                    <a:pt x="1678891" y="71496"/>
                  </a:lnTo>
                  <a:cubicBezTo>
                    <a:pt x="1678240" y="418078"/>
                    <a:pt x="1677588" y="1901557"/>
                    <a:pt x="1676937" y="2248139"/>
                  </a:cubicBezTo>
                  <a:lnTo>
                    <a:pt x="1620229" y="2303943"/>
                  </a:lnTo>
                  <a:lnTo>
                    <a:pt x="148043" y="2303505"/>
                  </a:lnTo>
                  <a:lnTo>
                    <a:pt x="98305" y="2240752"/>
                  </a:lnTo>
                  <a:cubicBezTo>
                    <a:pt x="98065" y="1672279"/>
                    <a:pt x="101217" y="542411"/>
                    <a:pt x="97585" y="535334"/>
                  </a:cubicBezTo>
                  <a:close/>
                </a:path>
              </a:pathLst>
            </a:cu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7" name="Oval 25"/>
            <p:cNvSpPr>
              <a:spLocks noChangeArrowheads="1"/>
            </p:cNvSpPr>
            <p:nvPr/>
          </p:nvSpPr>
          <p:spPr bwMode="auto">
            <a:xfrm>
              <a:off x="4386263" y="2479675"/>
              <a:ext cx="477837" cy="477838"/>
            </a:xfrm>
            <a:prstGeom prst="ellipse">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8" name="Text Box 26"/>
            <p:cNvSpPr txBox="1">
              <a:spLocks noChangeArrowheads="1"/>
            </p:cNvSpPr>
            <p:nvPr/>
          </p:nvSpPr>
          <p:spPr bwMode="auto">
            <a:xfrm>
              <a:off x="4483100" y="3151188"/>
              <a:ext cx="974725" cy="487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algn="ctr" hangingPunct="1">
                <a:buClrTx/>
                <a:buFontTx/>
                <a:buNone/>
              </a:pPr>
              <a:r>
                <a:rPr lang="en-US" sz="1400" dirty="0">
                  <a:solidFill>
                    <a:srgbClr val="FF0000"/>
                  </a:solidFill>
                  <a:cs typeface="Arial" charset="0"/>
                </a:rPr>
                <a:t>OpenShift</a:t>
              </a:r>
            </a:p>
            <a:p>
              <a:pPr algn="ctr" hangingPunct="1">
                <a:buClrTx/>
                <a:buFontTx/>
                <a:buNone/>
              </a:pPr>
              <a:r>
                <a:rPr lang="en-US" sz="1400" dirty="0">
                  <a:solidFill>
                    <a:srgbClr val="FF0000"/>
                  </a:solidFill>
                  <a:cs typeface="Arial" charset="0"/>
                </a:rPr>
                <a:t>Gear</a:t>
              </a:r>
            </a:p>
          </p:txBody>
        </p:sp>
        <p:pic>
          <p:nvPicPr>
            <p:cNvPr id="59" name="Picture 4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5950" y="2511425"/>
              <a:ext cx="400050" cy="3984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sp>
        <p:nvSpPr>
          <p:cNvPr id="60" name="AutoShape 47"/>
          <p:cNvSpPr>
            <a:spLocks noChangeArrowheads="1"/>
          </p:cNvSpPr>
          <p:nvPr/>
        </p:nvSpPr>
        <p:spPr bwMode="auto">
          <a:xfrm flipV="1">
            <a:off x="5143422" y="3619771"/>
            <a:ext cx="237657" cy="334562"/>
          </a:xfrm>
          <a:prstGeom prst="triangle">
            <a:avLst>
              <a:gd name="adj" fmla="val 50000"/>
            </a:avLst>
          </a:prstGeom>
          <a:solidFill>
            <a:srgbClr val="FFFFFF"/>
          </a:solidFill>
          <a:ln w="9360">
            <a:solidFill>
              <a:srgbClr val="000000"/>
            </a:solidFill>
            <a:prstDash val="sysDot"/>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42815394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Freeform 45"/>
          <p:cNvSpPr>
            <a:spLocks noChangeArrowheads="1"/>
          </p:cNvSpPr>
          <p:nvPr/>
        </p:nvSpPr>
        <p:spPr bwMode="auto">
          <a:xfrm>
            <a:off x="3641003" y="2417838"/>
            <a:ext cx="972273" cy="1536495"/>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T0" fmla="*/ 3 256 1"/>
              <a:gd name="T1" fmla="*/ 0 256 1"/>
              <a:gd name="G15" fmla="+- 0 T0 T1"/>
              <a:gd name="G16" fmla="sin 54748 G15"/>
              <a:gd name="T2" fmla="*/ 3 256 1"/>
              <a:gd name="T3" fmla="*/ 0 256 1"/>
              <a:gd name="G17" fmla="+- 0 T2 T3"/>
              <a:gd name="G18" fmla="cos 54736 G17"/>
              <a:gd name="G19" fmla="+- G16 0 G18"/>
              <a:gd name="G20" fmla="*/ G19 65535 1"/>
              <a:gd name="G21" fmla="+- G20 1080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62410 0 0"/>
              <a:gd name="G35" fmla="+- 1 0 0"/>
              <a:gd name="G36" fmla="+- 1 0 0"/>
              <a:gd name="G37" fmla="+- 1 0 0"/>
              <a:gd name="G38" fmla="+- 1 0 0"/>
              <a:gd name="G39" fmla="+- 1 0 0"/>
              <a:gd name="G40" fmla="+- 1 0 0"/>
              <a:gd name="G41" fmla="+- 1 0 0"/>
              <a:gd name="G42" fmla="+- 1 0 0"/>
              <a:gd name="G43" fmla="+- 1 0 0"/>
              <a:gd name="T4" fmla="*/ 382794 w 1803103"/>
              <a:gd name="T5" fmla="*/ 11425 h 2548499"/>
              <a:gd name="T6" fmla="*/ 461484 w 1803103"/>
              <a:gd name="T7" fmla="*/ 0 h 2548499"/>
              <a:gd name="T8" fmla="*/ 533031 w 1803103"/>
              <a:gd name="T9" fmla="*/ 114480 h 2548499"/>
              <a:gd name="T10" fmla="*/ 661816 w 1803103"/>
              <a:gd name="T11" fmla="*/ 139522 h 2548499"/>
              <a:gd name="T12" fmla="*/ 775036 w 1803103"/>
              <a:gd name="T13" fmla="*/ 68665 h 2548499"/>
              <a:gd name="T14" fmla="*/ 831321 w 1803103"/>
              <a:gd name="T15" fmla="*/ 96192 h 2548499"/>
              <a:gd name="T16" fmla="*/ 812152 w 1803103"/>
              <a:gd name="T17" fmla="*/ 246182 h 2548499"/>
              <a:gd name="T18" fmla="*/ 1731369 w 1803103"/>
              <a:gd name="T19" fmla="*/ 244556 h 2548499"/>
              <a:gd name="T20" fmla="*/ 1803103 w 1803103"/>
              <a:gd name="T21" fmla="*/ 316052 h 2548499"/>
              <a:gd name="T22" fmla="*/ 1801149 w 1803103"/>
              <a:gd name="T23" fmla="*/ 2492695 h 2548499"/>
              <a:gd name="T24" fmla="*/ 1744441 w 1803103"/>
              <a:gd name="T25" fmla="*/ 2548499 h 2548499"/>
              <a:gd name="T26" fmla="*/ 272255 w 1803103"/>
              <a:gd name="T27" fmla="*/ 2548061 h 2548499"/>
              <a:gd name="T28" fmla="*/ 222517 w 1803103"/>
              <a:gd name="T29" fmla="*/ 2485308 h 2548499"/>
              <a:gd name="T30" fmla="*/ 221797 w 1803103"/>
              <a:gd name="T31" fmla="*/ 779890 h 2548499"/>
              <a:gd name="T32" fmla="*/ 160982 w 1803103"/>
              <a:gd name="T33" fmla="*/ 686875 h 2548499"/>
              <a:gd name="T34" fmla="*/ 7155 w 1803103"/>
              <a:gd name="T35" fmla="*/ 654678 h 2548499"/>
              <a:gd name="T36" fmla="*/ 0 w 1803103"/>
              <a:gd name="T37" fmla="*/ 586706 h 2548499"/>
              <a:gd name="T38" fmla="*/ 118054 w 1803103"/>
              <a:gd name="T39" fmla="*/ 490114 h 2548499"/>
              <a:gd name="T40" fmla="*/ 146674 w 1803103"/>
              <a:gd name="T41" fmla="*/ 389945 h 2548499"/>
              <a:gd name="T42" fmla="*/ 67972 w 1803103"/>
              <a:gd name="T43" fmla="*/ 261156 h 2548499"/>
              <a:gd name="T44" fmla="*/ 103745 w 1803103"/>
              <a:gd name="T45" fmla="*/ 203916 h 2548499"/>
              <a:gd name="T46" fmla="*/ 257571 w 1803103"/>
              <a:gd name="T47" fmla="*/ 221803 h 2548499"/>
              <a:gd name="T48" fmla="*/ 354162 w 1803103"/>
              <a:gd name="T49" fmla="*/ 157409 h 2548499"/>
              <a:gd name="T50" fmla="*/ 382794 w 1803103"/>
              <a:gd name="T51" fmla="*/ 11425 h 2548499"/>
            </a:gdLst>
            <a:ahLst/>
            <a:cxnLst>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03103" h="2548499">
                <a:moveTo>
                  <a:pt x="382794" y="11425"/>
                </a:moveTo>
                <a:cubicBezTo>
                  <a:pt x="380404" y="15964"/>
                  <a:pt x="471029" y="2616"/>
                  <a:pt x="461484" y="0"/>
                </a:cubicBezTo>
                <a:cubicBezTo>
                  <a:pt x="456714" y="3577"/>
                  <a:pt x="534224" y="110903"/>
                  <a:pt x="533031" y="114480"/>
                </a:cubicBezTo>
                <a:cubicBezTo>
                  <a:pt x="525875" y="115672"/>
                  <a:pt x="658240" y="138330"/>
                  <a:pt x="661816" y="139522"/>
                </a:cubicBezTo>
                <a:cubicBezTo>
                  <a:pt x="656628" y="140946"/>
                  <a:pt x="773069" y="67241"/>
                  <a:pt x="775036" y="68665"/>
                </a:cubicBezTo>
                <a:lnTo>
                  <a:pt x="831321" y="96192"/>
                </a:lnTo>
                <a:cubicBezTo>
                  <a:pt x="832918" y="99860"/>
                  <a:pt x="805762" y="242513"/>
                  <a:pt x="812152" y="246182"/>
                </a:cubicBezTo>
                <a:lnTo>
                  <a:pt x="1731369" y="244556"/>
                </a:lnTo>
                <a:lnTo>
                  <a:pt x="1803103" y="316052"/>
                </a:lnTo>
                <a:cubicBezTo>
                  <a:pt x="1802452" y="662634"/>
                  <a:pt x="1801800" y="2146113"/>
                  <a:pt x="1801149" y="2492695"/>
                </a:cubicBezTo>
                <a:lnTo>
                  <a:pt x="1744441" y="2548499"/>
                </a:lnTo>
                <a:lnTo>
                  <a:pt x="272255" y="2548061"/>
                </a:lnTo>
                <a:lnTo>
                  <a:pt x="222517" y="2485308"/>
                </a:lnTo>
                <a:lnTo>
                  <a:pt x="221797" y="779890"/>
                </a:lnTo>
                <a:lnTo>
                  <a:pt x="160982" y="686875"/>
                </a:lnTo>
                <a:lnTo>
                  <a:pt x="7155" y="654678"/>
                </a:lnTo>
                <a:lnTo>
                  <a:pt x="0" y="586706"/>
                </a:lnTo>
                <a:lnTo>
                  <a:pt x="118054" y="490114"/>
                </a:lnTo>
                <a:lnTo>
                  <a:pt x="146674" y="389945"/>
                </a:lnTo>
                <a:lnTo>
                  <a:pt x="67972" y="261156"/>
                </a:lnTo>
                <a:lnTo>
                  <a:pt x="103745" y="203916"/>
                </a:lnTo>
                <a:lnTo>
                  <a:pt x="257571" y="221803"/>
                </a:lnTo>
                <a:lnTo>
                  <a:pt x="354162" y="157409"/>
                </a:lnTo>
                <a:cubicBezTo>
                  <a:pt x="354162" y="162956"/>
                  <a:pt x="378621" y="13810"/>
                  <a:pt x="382794" y="11425"/>
                </a:cubicBezTo>
                <a:close/>
              </a:path>
            </a:pathLst>
          </a:custGeom>
          <a:solidFill>
            <a:srgbClr val="7F7F7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4" name="Picture 3"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5"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CARTRIDGES</a:t>
            </a:r>
            <a:endParaRPr lang="it-IT" sz="1700" b="1" dirty="0">
              <a:solidFill>
                <a:srgbClr val="FFFFFF"/>
              </a:solidFill>
              <a:latin typeface="Helvetica Neue"/>
              <a:cs typeface="Helvetica Neue"/>
            </a:endParaRPr>
          </a:p>
        </p:txBody>
      </p:sp>
      <p:sp>
        <p:nvSpPr>
          <p:cNvPr id="62" name="AutoShape 2"/>
          <p:cNvSpPr>
            <a:spLocks noChangeArrowheads="1"/>
          </p:cNvSpPr>
          <p:nvPr/>
        </p:nvSpPr>
        <p:spPr bwMode="auto">
          <a:xfrm>
            <a:off x="812022" y="2064434"/>
            <a:ext cx="7557120" cy="3219527"/>
          </a:xfrm>
          <a:prstGeom prst="roundRect">
            <a:avLst>
              <a:gd name="adj" fmla="val 7199"/>
            </a:avLst>
          </a:prstGeom>
          <a:solidFill>
            <a:srgbClr val="262626"/>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4057" tIns="37029" rIns="74057" bIns="37029" anchor="ctr"/>
          <a:lstStyle/>
          <a:p>
            <a:endParaRPr lang="en-US" dirty="0"/>
          </a:p>
        </p:txBody>
      </p:sp>
      <p:pic>
        <p:nvPicPr>
          <p:cNvPr id="63" name="Picture 3"/>
          <p:cNvPicPr>
            <a:picLocks noChangeAspect="1" noChangeArrowheads="1"/>
          </p:cNvPicPr>
          <p:nvPr/>
        </p:nvPicPr>
        <p:blipFill>
          <a:blip r:embed="rId3">
            <a:extLst>
              <a:ext uri="{28A0092B-C50C-407E-A947-70E740481C1C}">
                <a14:useLocalDpi xmlns:a14="http://schemas.microsoft.com/office/drawing/2010/main" val="0"/>
              </a:ext>
            </a:extLst>
          </a:blip>
          <a:srcRect l="4257" r="4089" b="21568"/>
          <a:stretch>
            <a:fillRect/>
          </a:stretch>
        </p:blipFill>
        <p:spPr bwMode="auto">
          <a:xfrm>
            <a:off x="980640" y="2107161"/>
            <a:ext cx="535680" cy="468191"/>
          </a:xfrm>
          <a:prstGeom prst="rect">
            <a:avLst/>
          </a:prstGeom>
          <a:noFill/>
          <a:ln>
            <a:noFill/>
          </a:ln>
          <a:effectLst/>
          <a:extLst>
            <a:ext uri="{909E8E84-426E-40dd-AFC4-6F175D3DCCD1}">
              <a14:hiddenFill xmlns:a14="http://schemas.microsoft.com/office/drawing/2010/main">
                <a:blipFill dpi="0" rotWithShape="0">
                  <a:blip/>
                  <a:srcRect l="4257" r="4089" b="21568"/>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5" name="Group 64"/>
          <p:cNvGrpSpPr/>
          <p:nvPr/>
        </p:nvGrpSpPr>
        <p:grpSpPr>
          <a:xfrm>
            <a:off x="1465253" y="3938620"/>
            <a:ext cx="6046404" cy="983044"/>
            <a:chOff x="1465253" y="3861612"/>
            <a:chExt cx="6046404" cy="983044"/>
          </a:xfrm>
        </p:grpSpPr>
        <p:sp>
          <p:nvSpPr>
            <p:cNvPr id="66" name="AutoShape 11"/>
            <p:cNvSpPr>
              <a:spLocks noChangeArrowheads="1"/>
            </p:cNvSpPr>
            <p:nvPr/>
          </p:nvSpPr>
          <p:spPr bwMode="auto">
            <a:xfrm>
              <a:off x="3613366" y="3861612"/>
              <a:ext cx="1860550" cy="536575"/>
            </a:xfrm>
            <a:prstGeom prst="roundRect">
              <a:avLst>
                <a:gd name="adj" fmla="val 16667"/>
              </a:avLst>
            </a:prstGeom>
            <a:solidFill>
              <a:srgbClr val="FFFFFF"/>
            </a:solidFill>
            <a:ln w="2844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kern="1200"/>
            </a:p>
          </p:txBody>
        </p:sp>
        <p:sp>
          <p:nvSpPr>
            <p:cNvPr id="67" name="AutoShape 11"/>
            <p:cNvSpPr>
              <a:spLocks noChangeArrowheads="1"/>
            </p:cNvSpPr>
            <p:nvPr/>
          </p:nvSpPr>
          <p:spPr bwMode="auto">
            <a:xfrm>
              <a:off x="5643020" y="3861612"/>
              <a:ext cx="1860550" cy="536575"/>
            </a:xfrm>
            <a:prstGeom prst="roundRect">
              <a:avLst>
                <a:gd name="adj" fmla="val 16667"/>
              </a:avLst>
            </a:prstGeom>
            <a:solidFill>
              <a:srgbClr val="FFFFFF"/>
            </a:solidFill>
            <a:ln w="2844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kern="1200"/>
            </a:p>
          </p:txBody>
        </p:sp>
        <p:sp>
          <p:nvSpPr>
            <p:cNvPr id="68" name="Text Box 12"/>
            <p:cNvSpPr txBox="1">
              <a:spLocks noChangeArrowheads="1"/>
            </p:cNvSpPr>
            <p:nvPr/>
          </p:nvSpPr>
          <p:spPr bwMode="auto">
            <a:xfrm>
              <a:off x="3595972" y="3963632"/>
              <a:ext cx="186055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p>
              <a:pPr algn="ctr">
                <a:buClrTx/>
                <a:buFontTx/>
                <a:buNone/>
              </a:pPr>
              <a:endParaRPr lang="en-US" kern="1200" dirty="0">
                <a:solidFill>
                  <a:srgbClr val="7F7F7F"/>
                </a:solidFill>
                <a:cs typeface="Arial" charset="0"/>
              </a:endParaRPr>
            </a:p>
          </p:txBody>
        </p:sp>
        <p:sp>
          <p:nvSpPr>
            <p:cNvPr id="69" name="Text Box 12"/>
            <p:cNvSpPr txBox="1">
              <a:spLocks noChangeArrowheads="1"/>
            </p:cNvSpPr>
            <p:nvPr/>
          </p:nvSpPr>
          <p:spPr bwMode="auto">
            <a:xfrm>
              <a:off x="5651107" y="3963632"/>
              <a:ext cx="186055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p>
              <a:pPr algn="ctr">
                <a:buClrTx/>
                <a:buFontTx/>
                <a:buNone/>
              </a:pPr>
              <a:r>
                <a:rPr lang="en-US" dirty="0" smtClean="0">
                  <a:solidFill>
                    <a:srgbClr val="7F7F7F"/>
                  </a:solidFill>
                  <a:cs typeface="Arial" charset="0"/>
                </a:rPr>
                <a:t>RHEL</a:t>
              </a:r>
              <a:endParaRPr lang="en-US" kern="1200" dirty="0">
                <a:solidFill>
                  <a:srgbClr val="7F7F7F"/>
                </a:solidFill>
                <a:cs typeface="Arial" charset="0"/>
              </a:endParaRPr>
            </a:p>
          </p:txBody>
        </p:sp>
        <p:sp>
          <p:nvSpPr>
            <p:cNvPr id="71" name="AutoShape 9"/>
            <p:cNvSpPr>
              <a:spLocks noChangeArrowheads="1"/>
            </p:cNvSpPr>
            <p:nvPr/>
          </p:nvSpPr>
          <p:spPr bwMode="auto">
            <a:xfrm>
              <a:off x="1465253" y="3861612"/>
              <a:ext cx="1860550" cy="536575"/>
            </a:xfrm>
            <a:prstGeom prst="roundRect">
              <a:avLst>
                <a:gd name="adj" fmla="val 16667"/>
              </a:avLst>
            </a:prstGeom>
            <a:solidFill>
              <a:srgbClr val="606060"/>
            </a:solidFill>
            <a:ln w="2844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2" name="Text Box 12"/>
            <p:cNvSpPr txBox="1">
              <a:spLocks noChangeArrowheads="1"/>
            </p:cNvSpPr>
            <p:nvPr/>
          </p:nvSpPr>
          <p:spPr bwMode="auto">
            <a:xfrm>
              <a:off x="1465253" y="3895072"/>
              <a:ext cx="186055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p>
              <a:pPr algn="ctr">
                <a:buClrTx/>
                <a:buFontTx/>
                <a:buNone/>
              </a:pPr>
              <a:r>
                <a:rPr lang="en-US" dirty="0" smtClean="0">
                  <a:solidFill>
                    <a:schemeClr val="bg1"/>
                  </a:solidFill>
                  <a:cs typeface="Arial" charset="0"/>
                </a:rPr>
                <a:t>RHEL</a:t>
              </a:r>
              <a:endParaRPr lang="en-US" kern="1200" dirty="0">
                <a:solidFill>
                  <a:schemeClr val="bg1"/>
                </a:solidFill>
                <a:cs typeface="Arial" charset="0"/>
              </a:endParaRPr>
            </a:p>
          </p:txBody>
        </p:sp>
        <p:sp>
          <p:nvSpPr>
            <p:cNvPr id="73" name="Text Box 10"/>
            <p:cNvSpPr txBox="1">
              <a:spLocks noChangeArrowheads="1"/>
            </p:cNvSpPr>
            <p:nvPr/>
          </p:nvSpPr>
          <p:spPr bwMode="auto">
            <a:xfrm>
              <a:off x="1765300" y="4398187"/>
              <a:ext cx="1189038"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2300" dirty="0">
                  <a:solidFill>
                    <a:srgbClr val="FFFFFF"/>
                  </a:solidFill>
                  <a:cs typeface="Arial" charset="0"/>
                </a:rPr>
                <a:t>Brokers</a:t>
              </a:r>
            </a:p>
          </p:txBody>
        </p:sp>
        <p:sp>
          <p:nvSpPr>
            <p:cNvPr id="74" name="Text Box 11"/>
            <p:cNvSpPr txBox="1">
              <a:spLocks noChangeArrowheads="1"/>
            </p:cNvSpPr>
            <p:nvPr/>
          </p:nvSpPr>
          <p:spPr bwMode="auto">
            <a:xfrm>
              <a:off x="4034164" y="4427144"/>
              <a:ext cx="881062"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2300" dirty="0">
                  <a:solidFill>
                    <a:srgbClr val="FFFFFF"/>
                  </a:solidFill>
                  <a:cs typeface="Arial" charset="0"/>
                </a:rPr>
                <a:t>Node</a:t>
              </a:r>
            </a:p>
          </p:txBody>
        </p:sp>
        <p:sp>
          <p:nvSpPr>
            <p:cNvPr id="75" name="Text Box 11"/>
            <p:cNvSpPr txBox="1">
              <a:spLocks noChangeArrowheads="1"/>
            </p:cNvSpPr>
            <p:nvPr/>
          </p:nvSpPr>
          <p:spPr bwMode="auto">
            <a:xfrm>
              <a:off x="6104839" y="4422254"/>
              <a:ext cx="881062"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2300" dirty="0">
                  <a:solidFill>
                    <a:srgbClr val="FFFFFF"/>
                  </a:solidFill>
                  <a:cs typeface="Arial" charset="0"/>
                </a:rPr>
                <a:t>Node</a:t>
              </a:r>
            </a:p>
          </p:txBody>
        </p:sp>
      </p:grpSp>
      <p:sp>
        <p:nvSpPr>
          <p:cNvPr id="81" name="Line 10"/>
          <p:cNvSpPr>
            <a:spLocks noChangeShapeType="1"/>
          </p:cNvSpPr>
          <p:nvPr/>
        </p:nvSpPr>
        <p:spPr bwMode="auto">
          <a:xfrm flipH="1">
            <a:off x="4122270" y="3903046"/>
            <a:ext cx="0" cy="572150"/>
          </a:xfrm>
          <a:prstGeom prst="line">
            <a:avLst/>
          </a:prstGeom>
          <a:noFill/>
          <a:ln w="38160">
            <a:solidFill>
              <a:srgbClr val="FF00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kern="1200"/>
          </a:p>
        </p:txBody>
      </p:sp>
      <p:sp>
        <p:nvSpPr>
          <p:cNvPr id="82" name="Line 9"/>
          <p:cNvSpPr>
            <a:spLocks noChangeShapeType="1"/>
          </p:cNvSpPr>
          <p:nvPr/>
        </p:nvSpPr>
        <p:spPr bwMode="auto">
          <a:xfrm flipH="1">
            <a:off x="4590582" y="3903045"/>
            <a:ext cx="0" cy="601107"/>
          </a:xfrm>
          <a:prstGeom prst="line">
            <a:avLst/>
          </a:prstGeom>
          <a:noFill/>
          <a:ln w="38160">
            <a:solidFill>
              <a:srgbClr val="FF00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kern="1200"/>
          </a:p>
        </p:txBody>
      </p:sp>
      <p:sp>
        <p:nvSpPr>
          <p:cNvPr id="83" name="Line 8"/>
          <p:cNvSpPr>
            <a:spLocks noChangeShapeType="1"/>
          </p:cNvSpPr>
          <p:nvPr/>
        </p:nvSpPr>
        <p:spPr bwMode="auto">
          <a:xfrm flipH="1">
            <a:off x="5041432" y="3906221"/>
            <a:ext cx="12700" cy="593042"/>
          </a:xfrm>
          <a:prstGeom prst="line">
            <a:avLst/>
          </a:prstGeom>
          <a:noFill/>
          <a:ln w="38160">
            <a:solidFill>
              <a:srgbClr val="FF00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kern="1200"/>
          </a:p>
        </p:txBody>
      </p:sp>
      <p:grpSp>
        <p:nvGrpSpPr>
          <p:cNvPr id="23" name="Group 22"/>
          <p:cNvGrpSpPr>
            <a:grpSpLocks/>
          </p:cNvGrpSpPr>
          <p:nvPr/>
        </p:nvGrpSpPr>
        <p:grpSpPr bwMode="auto">
          <a:xfrm>
            <a:off x="5075238" y="3972080"/>
            <a:ext cx="301625" cy="427037"/>
            <a:chOff x="3018" y="2701"/>
            <a:chExt cx="190" cy="269"/>
          </a:xfrm>
        </p:grpSpPr>
        <p:sp>
          <p:nvSpPr>
            <p:cNvPr id="24" name="Freeform 23"/>
            <p:cNvSpPr>
              <a:spLocks noChangeArrowheads="1"/>
            </p:cNvSpPr>
            <p:nvPr/>
          </p:nvSpPr>
          <p:spPr bwMode="auto">
            <a:xfrm>
              <a:off x="3018" y="2701"/>
              <a:ext cx="190" cy="26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T0" fmla="*/ 3 256 1"/>
                <a:gd name="T1" fmla="*/ 0 256 1"/>
                <a:gd name="G15" fmla="+- 0 T0 T1"/>
                <a:gd name="G16" fmla="sin 54748 G15"/>
                <a:gd name="T2" fmla="*/ 3 256 1"/>
                <a:gd name="T3" fmla="*/ 0 256 1"/>
                <a:gd name="G17" fmla="+- 0 T2 T3"/>
                <a:gd name="G18" fmla="cos 54736 G17"/>
                <a:gd name="G19" fmla="+- G16 0 G18"/>
                <a:gd name="G20" fmla="*/ G19 65535 1"/>
                <a:gd name="G21" fmla="+- G20 1080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62410 0 0"/>
                <a:gd name="G35" fmla="+- 1 0 0"/>
                <a:gd name="G36" fmla="+- 1 0 0"/>
                <a:gd name="G37" fmla="+- 1 0 0"/>
                <a:gd name="G38" fmla="+- 1 0 0"/>
                <a:gd name="G39" fmla="+- 1 0 0"/>
                <a:gd name="G40" fmla="+- 1 0 0"/>
                <a:gd name="G41" fmla="+- 1 0 0"/>
                <a:gd name="G42" fmla="+- 1 0 0"/>
                <a:gd name="G43" fmla="+- 1 0 0"/>
                <a:gd name="T4" fmla="*/ 382794 w 1803103"/>
                <a:gd name="T5" fmla="*/ 11425 h 2548499"/>
                <a:gd name="T6" fmla="*/ 461484 w 1803103"/>
                <a:gd name="T7" fmla="*/ 0 h 2548499"/>
                <a:gd name="T8" fmla="*/ 533031 w 1803103"/>
                <a:gd name="T9" fmla="*/ 114480 h 2548499"/>
                <a:gd name="T10" fmla="*/ 661816 w 1803103"/>
                <a:gd name="T11" fmla="*/ 139522 h 2548499"/>
                <a:gd name="T12" fmla="*/ 775036 w 1803103"/>
                <a:gd name="T13" fmla="*/ 68665 h 2548499"/>
                <a:gd name="T14" fmla="*/ 831321 w 1803103"/>
                <a:gd name="T15" fmla="*/ 96192 h 2548499"/>
                <a:gd name="T16" fmla="*/ 812152 w 1803103"/>
                <a:gd name="T17" fmla="*/ 246182 h 2548499"/>
                <a:gd name="T18" fmla="*/ 1731369 w 1803103"/>
                <a:gd name="T19" fmla="*/ 244556 h 2548499"/>
                <a:gd name="T20" fmla="*/ 1803103 w 1803103"/>
                <a:gd name="T21" fmla="*/ 316052 h 2548499"/>
                <a:gd name="T22" fmla="*/ 1801149 w 1803103"/>
                <a:gd name="T23" fmla="*/ 2492695 h 2548499"/>
                <a:gd name="T24" fmla="*/ 1744441 w 1803103"/>
                <a:gd name="T25" fmla="*/ 2548499 h 2548499"/>
                <a:gd name="T26" fmla="*/ 272255 w 1803103"/>
                <a:gd name="T27" fmla="*/ 2548061 h 2548499"/>
                <a:gd name="T28" fmla="*/ 222517 w 1803103"/>
                <a:gd name="T29" fmla="*/ 2485308 h 2548499"/>
                <a:gd name="T30" fmla="*/ 221797 w 1803103"/>
                <a:gd name="T31" fmla="*/ 779890 h 2548499"/>
                <a:gd name="T32" fmla="*/ 160982 w 1803103"/>
                <a:gd name="T33" fmla="*/ 686875 h 2548499"/>
                <a:gd name="T34" fmla="*/ 7155 w 1803103"/>
                <a:gd name="T35" fmla="*/ 654678 h 2548499"/>
                <a:gd name="T36" fmla="*/ 0 w 1803103"/>
                <a:gd name="T37" fmla="*/ 586706 h 2548499"/>
                <a:gd name="T38" fmla="*/ 118054 w 1803103"/>
                <a:gd name="T39" fmla="*/ 490114 h 2548499"/>
                <a:gd name="T40" fmla="*/ 146674 w 1803103"/>
                <a:gd name="T41" fmla="*/ 389945 h 2548499"/>
                <a:gd name="T42" fmla="*/ 67972 w 1803103"/>
                <a:gd name="T43" fmla="*/ 261156 h 2548499"/>
                <a:gd name="T44" fmla="*/ 103745 w 1803103"/>
                <a:gd name="T45" fmla="*/ 203916 h 2548499"/>
                <a:gd name="T46" fmla="*/ 257571 w 1803103"/>
                <a:gd name="T47" fmla="*/ 221803 h 2548499"/>
                <a:gd name="T48" fmla="*/ 354162 w 1803103"/>
                <a:gd name="T49" fmla="*/ 157409 h 2548499"/>
                <a:gd name="T50" fmla="*/ 382794 w 1803103"/>
                <a:gd name="T51" fmla="*/ 11425 h 2548499"/>
              </a:gdLst>
              <a:ahLst/>
              <a:cxnLst>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03103" h="2548499">
                  <a:moveTo>
                    <a:pt x="382794" y="11425"/>
                  </a:moveTo>
                  <a:cubicBezTo>
                    <a:pt x="380404" y="15964"/>
                    <a:pt x="471029" y="2616"/>
                    <a:pt x="461484" y="0"/>
                  </a:cubicBezTo>
                  <a:cubicBezTo>
                    <a:pt x="456714" y="3577"/>
                    <a:pt x="534224" y="110903"/>
                    <a:pt x="533031" y="114480"/>
                  </a:cubicBezTo>
                  <a:cubicBezTo>
                    <a:pt x="525875" y="115672"/>
                    <a:pt x="658240" y="138330"/>
                    <a:pt x="661816" y="139522"/>
                  </a:cubicBezTo>
                  <a:cubicBezTo>
                    <a:pt x="656628" y="140946"/>
                    <a:pt x="773069" y="67241"/>
                    <a:pt x="775036" y="68665"/>
                  </a:cubicBezTo>
                  <a:lnTo>
                    <a:pt x="831321" y="96192"/>
                  </a:lnTo>
                  <a:cubicBezTo>
                    <a:pt x="832918" y="99860"/>
                    <a:pt x="805762" y="242513"/>
                    <a:pt x="812152" y="246182"/>
                  </a:cubicBezTo>
                  <a:lnTo>
                    <a:pt x="1731369" y="244556"/>
                  </a:lnTo>
                  <a:lnTo>
                    <a:pt x="1803103" y="316052"/>
                  </a:lnTo>
                  <a:cubicBezTo>
                    <a:pt x="1802452" y="662634"/>
                    <a:pt x="1801800" y="2146113"/>
                    <a:pt x="1801149" y="2492695"/>
                  </a:cubicBezTo>
                  <a:lnTo>
                    <a:pt x="1744441" y="2548499"/>
                  </a:lnTo>
                  <a:lnTo>
                    <a:pt x="272255" y="2548061"/>
                  </a:lnTo>
                  <a:lnTo>
                    <a:pt x="222517" y="2485308"/>
                  </a:lnTo>
                  <a:lnTo>
                    <a:pt x="221797" y="779890"/>
                  </a:lnTo>
                  <a:lnTo>
                    <a:pt x="160982" y="686875"/>
                  </a:lnTo>
                  <a:lnTo>
                    <a:pt x="7155" y="654678"/>
                  </a:lnTo>
                  <a:lnTo>
                    <a:pt x="0" y="586706"/>
                  </a:lnTo>
                  <a:lnTo>
                    <a:pt x="118054" y="490114"/>
                  </a:lnTo>
                  <a:lnTo>
                    <a:pt x="146674" y="389945"/>
                  </a:lnTo>
                  <a:lnTo>
                    <a:pt x="67972" y="261156"/>
                  </a:lnTo>
                  <a:lnTo>
                    <a:pt x="103745" y="203916"/>
                  </a:lnTo>
                  <a:lnTo>
                    <a:pt x="257571" y="221803"/>
                  </a:lnTo>
                  <a:lnTo>
                    <a:pt x="354162" y="157409"/>
                  </a:lnTo>
                  <a:cubicBezTo>
                    <a:pt x="354162" y="162956"/>
                    <a:pt x="378621" y="13810"/>
                    <a:pt x="382794" y="11425"/>
                  </a:cubicBezTo>
                  <a:close/>
                </a:path>
              </a:pathLst>
            </a:custGeom>
            <a:solidFill>
              <a:srgbClr val="7F7F7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 name="Freeform 24"/>
            <p:cNvSpPr>
              <a:spLocks noChangeArrowheads="1"/>
            </p:cNvSpPr>
            <p:nvPr/>
          </p:nvSpPr>
          <p:spPr bwMode="auto">
            <a:xfrm>
              <a:off x="3042" y="2740"/>
              <a:ext cx="155" cy="216"/>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T0" fmla="*/ 97585 w 1678891"/>
                <a:gd name="T1" fmla="*/ 535334 h 2303943"/>
                <a:gd name="T2" fmla="*/ 553 w 1678891"/>
                <a:gd name="T3" fmla="*/ 352704 h 2303943"/>
                <a:gd name="T4" fmla="*/ 687940 w 1678891"/>
                <a:gd name="T5" fmla="*/ 1626 h 2303943"/>
                <a:gd name="T6" fmla="*/ 1607157 w 1678891"/>
                <a:gd name="T7" fmla="*/ 0 h 2303943"/>
                <a:gd name="T8" fmla="*/ 1678891 w 1678891"/>
                <a:gd name="T9" fmla="*/ 71496 h 2303943"/>
                <a:gd name="T10" fmla="*/ 1676937 w 1678891"/>
                <a:gd name="T11" fmla="*/ 2248139 h 2303943"/>
                <a:gd name="T12" fmla="*/ 1620229 w 1678891"/>
                <a:gd name="T13" fmla="*/ 2303943 h 2303943"/>
                <a:gd name="T14" fmla="*/ 148043 w 1678891"/>
                <a:gd name="T15" fmla="*/ 2303505 h 2303943"/>
                <a:gd name="T16" fmla="*/ 98305 w 1678891"/>
                <a:gd name="T17" fmla="*/ 2240752 h 2303943"/>
                <a:gd name="T18" fmla="*/ 97585 w 1678891"/>
                <a:gd name="T19" fmla="*/ 535334 h 2303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891" h="2303943">
                  <a:moveTo>
                    <a:pt x="97585" y="535334"/>
                  </a:moveTo>
                  <a:cubicBezTo>
                    <a:pt x="29308" y="402290"/>
                    <a:pt x="-4829" y="350705"/>
                    <a:pt x="553" y="352704"/>
                  </a:cubicBezTo>
                  <a:lnTo>
                    <a:pt x="687940" y="1626"/>
                  </a:lnTo>
                  <a:lnTo>
                    <a:pt x="1607157" y="0"/>
                  </a:lnTo>
                  <a:lnTo>
                    <a:pt x="1678891" y="71496"/>
                  </a:lnTo>
                  <a:cubicBezTo>
                    <a:pt x="1678240" y="418078"/>
                    <a:pt x="1677588" y="1901557"/>
                    <a:pt x="1676937" y="2248139"/>
                  </a:cubicBezTo>
                  <a:lnTo>
                    <a:pt x="1620229" y="2303943"/>
                  </a:lnTo>
                  <a:lnTo>
                    <a:pt x="148043" y="2303505"/>
                  </a:lnTo>
                  <a:lnTo>
                    <a:pt x="98305" y="2240752"/>
                  </a:lnTo>
                  <a:cubicBezTo>
                    <a:pt x="98065" y="1672279"/>
                    <a:pt x="101217" y="542411"/>
                    <a:pt x="97585" y="535334"/>
                  </a:cubicBezTo>
                  <a:close/>
                </a:path>
              </a:pathLst>
            </a:cu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 name="Oval 25"/>
            <p:cNvSpPr>
              <a:spLocks noChangeArrowheads="1"/>
            </p:cNvSpPr>
            <p:nvPr/>
          </p:nvSpPr>
          <p:spPr bwMode="auto">
            <a:xfrm>
              <a:off x="3037" y="2721"/>
              <a:ext cx="71" cy="71"/>
            </a:xfrm>
            <a:prstGeom prst="ellipse">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27"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7" y="2732"/>
              <a:ext cx="52" cy="4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nvGrpSpPr>
          <p:cNvPr id="28" name="Group 27"/>
          <p:cNvGrpSpPr>
            <a:grpSpLocks/>
          </p:cNvGrpSpPr>
          <p:nvPr/>
        </p:nvGrpSpPr>
        <p:grpSpPr bwMode="auto">
          <a:xfrm>
            <a:off x="4613276" y="3972080"/>
            <a:ext cx="300037" cy="427037"/>
            <a:chOff x="2727" y="2701"/>
            <a:chExt cx="189" cy="269"/>
          </a:xfrm>
        </p:grpSpPr>
        <p:sp>
          <p:nvSpPr>
            <p:cNvPr id="29" name="Freeform 28"/>
            <p:cNvSpPr>
              <a:spLocks noChangeArrowheads="1"/>
            </p:cNvSpPr>
            <p:nvPr/>
          </p:nvSpPr>
          <p:spPr bwMode="auto">
            <a:xfrm>
              <a:off x="2727" y="2701"/>
              <a:ext cx="189" cy="26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T0" fmla="*/ 3 256 1"/>
                <a:gd name="T1" fmla="*/ 0 256 1"/>
                <a:gd name="G15" fmla="+- 0 T0 T1"/>
                <a:gd name="G16" fmla="sin 54748 G15"/>
                <a:gd name="T2" fmla="*/ 3 256 1"/>
                <a:gd name="T3" fmla="*/ 0 256 1"/>
                <a:gd name="G17" fmla="+- 0 T2 T3"/>
                <a:gd name="G18" fmla="cos 54736 G17"/>
                <a:gd name="G19" fmla="+- G16 0 G18"/>
                <a:gd name="G20" fmla="*/ G19 65535 1"/>
                <a:gd name="G21" fmla="+- G20 1080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62410 0 0"/>
                <a:gd name="G35" fmla="+- 1 0 0"/>
                <a:gd name="G36" fmla="+- 1 0 0"/>
                <a:gd name="G37" fmla="+- 1 0 0"/>
                <a:gd name="G38" fmla="+- 1 0 0"/>
                <a:gd name="G39" fmla="+- 1 0 0"/>
                <a:gd name="G40" fmla="+- 1 0 0"/>
                <a:gd name="G41" fmla="+- 1 0 0"/>
                <a:gd name="G42" fmla="+- 1 0 0"/>
                <a:gd name="G43" fmla="+- 1 0 0"/>
                <a:gd name="T4" fmla="*/ 382794 w 1803103"/>
                <a:gd name="T5" fmla="*/ 11425 h 2548499"/>
                <a:gd name="T6" fmla="*/ 461484 w 1803103"/>
                <a:gd name="T7" fmla="*/ 0 h 2548499"/>
                <a:gd name="T8" fmla="*/ 533031 w 1803103"/>
                <a:gd name="T9" fmla="*/ 114480 h 2548499"/>
                <a:gd name="T10" fmla="*/ 661816 w 1803103"/>
                <a:gd name="T11" fmla="*/ 139522 h 2548499"/>
                <a:gd name="T12" fmla="*/ 775036 w 1803103"/>
                <a:gd name="T13" fmla="*/ 68665 h 2548499"/>
                <a:gd name="T14" fmla="*/ 831321 w 1803103"/>
                <a:gd name="T15" fmla="*/ 96192 h 2548499"/>
                <a:gd name="T16" fmla="*/ 812152 w 1803103"/>
                <a:gd name="T17" fmla="*/ 246182 h 2548499"/>
                <a:gd name="T18" fmla="*/ 1731369 w 1803103"/>
                <a:gd name="T19" fmla="*/ 244556 h 2548499"/>
                <a:gd name="T20" fmla="*/ 1803103 w 1803103"/>
                <a:gd name="T21" fmla="*/ 316052 h 2548499"/>
                <a:gd name="T22" fmla="*/ 1801149 w 1803103"/>
                <a:gd name="T23" fmla="*/ 2492695 h 2548499"/>
                <a:gd name="T24" fmla="*/ 1744441 w 1803103"/>
                <a:gd name="T25" fmla="*/ 2548499 h 2548499"/>
                <a:gd name="T26" fmla="*/ 272255 w 1803103"/>
                <a:gd name="T27" fmla="*/ 2548061 h 2548499"/>
                <a:gd name="T28" fmla="*/ 222517 w 1803103"/>
                <a:gd name="T29" fmla="*/ 2485308 h 2548499"/>
                <a:gd name="T30" fmla="*/ 221797 w 1803103"/>
                <a:gd name="T31" fmla="*/ 779890 h 2548499"/>
                <a:gd name="T32" fmla="*/ 160982 w 1803103"/>
                <a:gd name="T33" fmla="*/ 686875 h 2548499"/>
                <a:gd name="T34" fmla="*/ 7155 w 1803103"/>
                <a:gd name="T35" fmla="*/ 654678 h 2548499"/>
                <a:gd name="T36" fmla="*/ 0 w 1803103"/>
                <a:gd name="T37" fmla="*/ 586706 h 2548499"/>
                <a:gd name="T38" fmla="*/ 118054 w 1803103"/>
                <a:gd name="T39" fmla="*/ 490114 h 2548499"/>
                <a:gd name="T40" fmla="*/ 146674 w 1803103"/>
                <a:gd name="T41" fmla="*/ 389945 h 2548499"/>
                <a:gd name="T42" fmla="*/ 67972 w 1803103"/>
                <a:gd name="T43" fmla="*/ 261156 h 2548499"/>
                <a:gd name="T44" fmla="*/ 103745 w 1803103"/>
                <a:gd name="T45" fmla="*/ 203916 h 2548499"/>
                <a:gd name="T46" fmla="*/ 257571 w 1803103"/>
                <a:gd name="T47" fmla="*/ 221803 h 2548499"/>
                <a:gd name="T48" fmla="*/ 354162 w 1803103"/>
                <a:gd name="T49" fmla="*/ 157409 h 2548499"/>
                <a:gd name="T50" fmla="*/ 382794 w 1803103"/>
                <a:gd name="T51" fmla="*/ 11425 h 2548499"/>
              </a:gdLst>
              <a:ahLst/>
              <a:cxnLst>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03103" h="2548499">
                  <a:moveTo>
                    <a:pt x="382794" y="11425"/>
                  </a:moveTo>
                  <a:cubicBezTo>
                    <a:pt x="380404" y="15964"/>
                    <a:pt x="471029" y="2616"/>
                    <a:pt x="461484" y="0"/>
                  </a:cubicBezTo>
                  <a:cubicBezTo>
                    <a:pt x="456714" y="3577"/>
                    <a:pt x="534224" y="110903"/>
                    <a:pt x="533031" y="114480"/>
                  </a:cubicBezTo>
                  <a:cubicBezTo>
                    <a:pt x="525875" y="115672"/>
                    <a:pt x="658240" y="138330"/>
                    <a:pt x="661816" y="139522"/>
                  </a:cubicBezTo>
                  <a:cubicBezTo>
                    <a:pt x="656628" y="140946"/>
                    <a:pt x="773069" y="67241"/>
                    <a:pt x="775036" y="68665"/>
                  </a:cubicBezTo>
                  <a:lnTo>
                    <a:pt x="831321" y="96192"/>
                  </a:lnTo>
                  <a:cubicBezTo>
                    <a:pt x="832918" y="99860"/>
                    <a:pt x="805762" y="242513"/>
                    <a:pt x="812152" y="246182"/>
                  </a:cubicBezTo>
                  <a:lnTo>
                    <a:pt x="1731369" y="244556"/>
                  </a:lnTo>
                  <a:lnTo>
                    <a:pt x="1803103" y="316052"/>
                  </a:lnTo>
                  <a:cubicBezTo>
                    <a:pt x="1802452" y="662634"/>
                    <a:pt x="1801800" y="2146113"/>
                    <a:pt x="1801149" y="2492695"/>
                  </a:cubicBezTo>
                  <a:lnTo>
                    <a:pt x="1744441" y="2548499"/>
                  </a:lnTo>
                  <a:lnTo>
                    <a:pt x="272255" y="2548061"/>
                  </a:lnTo>
                  <a:lnTo>
                    <a:pt x="222517" y="2485308"/>
                  </a:lnTo>
                  <a:lnTo>
                    <a:pt x="221797" y="779890"/>
                  </a:lnTo>
                  <a:lnTo>
                    <a:pt x="160982" y="686875"/>
                  </a:lnTo>
                  <a:lnTo>
                    <a:pt x="7155" y="654678"/>
                  </a:lnTo>
                  <a:lnTo>
                    <a:pt x="0" y="586706"/>
                  </a:lnTo>
                  <a:lnTo>
                    <a:pt x="118054" y="490114"/>
                  </a:lnTo>
                  <a:lnTo>
                    <a:pt x="146674" y="389945"/>
                  </a:lnTo>
                  <a:lnTo>
                    <a:pt x="67972" y="261156"/>
                  </a:lnTo>
                  <a:lnTo>
                    <a:pt x="103745" y="203916"/>
                  </a:lnTo>
                  <a:lnTo>
                    <a:pt x="257571" y="221803"/>
                  </a:lnTo>
                  <a:lnTo>
                    <a:pt x="354162" y="157409"/>
                  </a:lnTo>
                  <a:cubicBezTo>
                    <a:pt x="354162" y="162956"/>
                    <a:pt x="378621" y="13810"/>
                    <a:pt x="382794" y="11425"/>
                  </a:cubicBezTo>
                  <a:close/>
                </a:path>
              </a:pathLst>
            </a:custGeom>
            <a:solidFill>
              <a:srgbClr val="7F7F7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 name="Freeform 29"/>
            <p:cNvSpPr>
              <a:spLocks noChangeArrowheads="1"/>
            </p:cNvSpPr>
            <p:nvPr/>
          </p:nvSpPr>
          <p:spPr bwMode="auto">
            <a:xfrm>
              <a:off x="2751" y="2740"/>
              <a:ext cx="155" cy="216"/>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T0" fmla="*/ 97585 w 1678891"/>
                <a:gd name="T1" fmla="*/ 535334 h 2303943"/>
                <a:gd name="T2" fmla="*/ 553 w 1678891"/>
                <a:gd name="T3" fmla="*/ 352704 h 2303943"/>
                <a:gd name="T4" fmla="*/ 687940 w 1678891"/>
                <a:gd name="T5" fmla="*/ 1626 h 2303943"/>
                <a:gd name="T6" fmla="*/ 1607157 w 1678891"/>
                <a:gd name="T7" fmla="*/ 0 h 2303943"/>
                <a:gd name="T8" fmla="*/ 1678891 w 1678891"/>
                <a:gd name="T9" fmla="*/ 71496 h 2303943"/>
                <a:gd name="T10" fmla="*/ 1676937 w 1678891"/>
                <a:gd name="T11" fmla="*/ 2248139 h 2303943"/>
                <a:gd name="T12" fmla="*/ 1620229 w 1678891"/>
                <a:gd name="T13" fmla="*/ 2303943 h 2303943"/>
                <a:gd name="T14" fmla="*/ 148043 w 1678891"/>
                <a:gd name="T15" fmla="*/ 2303505 h 2303943"/>
                <a:gd name="T16" fmla="*/ 98305 w 1678891"/>
                <a:gd name="T17" fmla="*/ 2240752 h 2303943"/>
                <a:gd name="T18" fmla="*/ 97585 w 1678891"/>
                <a:gd name="T19" fmla="*/ 535334 h 2303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891" h="2303943">
                  <a:moveTo>
                    <a:pt x="97585" y="535334"/>
                  </a:moveTo>
                  <a:cubicBezTo>
                    <a:pt x="29308" y="402290"/>
                    <a:pt x="-4829" y="350705"/>
                    <a:pt x="553" y="352704"/>
                  </a:cubicBezTo>
                  <a:lnTo>
                    <a:pt x="687940" y="1626"/>
                  </a:lnTo>
                  <a:lnTo>
                    <a:pt x="1607157" y="0"/>
                  </a:lnTo>
                  <a:lnTo>
                    <a:pt x="1678891" y="71496"/>
                  </a:lnTo>
                  <a:cubicBezTo>
                    <a:pt x="1678240" y="418078"/>
                    <a:pt x="1677588" y="1901557"/>
                    <a:pt x="1676937" y="2248139"/>
                  </a:cubicBezTo>
                  <a:lnTo>
                    <a:pt x="1620229" y="2303943"/>
                  </a:lnTo>
                  <a:lnTo>
                    <a:pt x="148043" y="2303505"/>
                  </a:lnTo>
                  <a:lnTo>
                    <a:pt x="98305" y="2240752"/>
                  </a:lnTo>
                  <a:cubicBezTo>
                    <a:pt x="98065" y="1672279"/>
                    <a:pt x="101217" y="542411"/>
                    <a:pt x="97585" y="535334"/>
                  </a:cubicBezTo>
                  <a:close/>
                </a:path>
              </a:pathLst>
            </a:cu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 name="Oval 30"/>
            <p:cNvSpPr>
              <a:spLocks noChangeArrowheads="1"/>
            </p:cNvSpPr>
            <p:nvPr/>
          </p:nvSpPr>
          <p:spPr bwMode="auto">
            <a:xfrm>
              <a:off x="2746" y="2721"/>
              <a:ext cx="71" cy="71"/>
            </a:xfrm>
            <a:prstGeom prst="ellipse">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32" name="Picture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5" y="2732"/>
              <a:ext cx="52" cy="4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nvGrpSpPr>
          <p:cNvPr id="33" name="Group 32"/>
          <p:cNvGrpSpPr>
            <a:grpSpLocks/>
          </p:cNvGrpSpPr>
          <p:nvPr/>
        </p:nvGrpSpPr>
        <p:grpSpPr bwMode="auto">
          <a:xfrm>
            <a:off x="4149726" y="3972080"/>
            <a:ext cx="301625" cy="427037"/>
            <a:chOff x="2435" y="2701"/>
            <a:chExt cx="190" cy="269"/>
          </a:xfrm>
        </p:grpSpPr>
        <p:sp>
          <p:nvSpPr>
            <p:cNvPr id="34" name="Freeform 33"/>
            <p:cNvSpPr>
              <a:spLocks noChangeArrowheads="1"/>
            </p:cNvSpPr>
            <p:nvPr/>
          </p:nvSpPr>
          <p:spPr bwMode="auto">
            <a:xfrm>
              <a:off x="2435" y="2701"/>
              <a:ext cx="190" cy="26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T0" fmla="*/ 3 256 1"/>
                <a:gd name="T1" fmla="*/ 0 256 1"/>
                <a:gd name="G15" fmla="+- 0 T0 T1"/>
                <a:gd name="G16" fmla="sin 54748 G15"/>
                <a:gd name="T2" fmla="*/ 3 256 1"/>
                <a:gd name="T3" fmla="*/ 0 256 1"/>
                <a:gd name="G17" fmla="+- 0 T2 T3"/>
                <a:gd name="G18" fmla="cos 54736 G17"/>
                <a:gd name="G19" fmla="+- G16 0 G18"/>
                <a:gd name="G20" fmla="*/ G19 65535 1"/>
                <a:gd name="G21" fmla="+- G20 1080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62410 0 0"/>
                <a:gd name="G35" fmla="+- 1 0 0"/>
                <a:gd name="G36" fmla="+- 1 0 0"/>
                <a:gd name="G37" fmla="+- 1 0 0"/>
                <a:gd name="G38" fmla="+- 1 0 0"/>
                <a:gd name="G39" fmla="+- 1 0 0"/>
                <a:gd name="G40" fmla="+- 1 0 0"/>
                <a:gd name="G41" fmla="+- 1 0 0"/>
                <a:gd name="G42" fmla="+- 1 0 0"/>
                <a:gd name="G43" fmla="+- 1 0 0"/>
                <a:gd name="T4" fmla="*/ 382794 w 1803103"/>
                <a:gd name="T5" fmla="*/ 11425 h 2548499"/>
                <a:gd name="T6" fmla="*/ 461484 w 1803103"/>
                <a:gd name="T7" fmla="*/ 0 h 2548499"/>
                <a:gd name="T8" fmla="*/ 533031 w 1803103"/>
                <a:gd name="T9" fmla="*/ 114480 h 2548499"/>
                <a:gd name="T10" fmla="*/ 661816 w 1803103"/>
                <a:gd name="T11" fmla="*/ 139522 h 2548499"/>
                <a:gd name="T12" fmla="*/ 775036 w 1803103"/>
                <a:gd name="T13" fmla="*/ 68665 h 2548499"/>
                <a:gd name="T14" fmla="*/ 831321 w 1803103"/>
                <a:gd name="T15" fmla="*/ 96192 h 2548499"/>
                <a:gd name="T16" fmla="*/ 812152 w 1803103"/>
                <a:gd name="T17" fmla="*/ 246182 h 2548499"/>
                <a:gd name="T18" fmla="*/ 1731369 w 1803103"/>
                <a:gd name="T19" fmla="*/ 244556 h 2548499"/>
                <a:gd name="T20" fmla="*/ 1803103 w 1803103"/>
                <a:gd name="T21" fmla="*/ 316052 h 2548499"/>
                <a:gd name="T22" fmla="*/ 1801149 w 1803103"/>
                <a:gd name="T23" fmla="*/ 2492695 h 2548499"/>
                <a:gd name="T24" fmla="*/ 1744441 w 1803103"/>
                <a:gd name="T25" fmla="*/ 2548499 h 2548499"/>
                <a:gd name="T26" fmla="*/ 272255 w 1803103"/>
                <a:gd name="T27" fmla="*/ 2548061 h 2548499"/>
                <a:gd name="T28" fmla="*/ 222517 w 1803103"/>
                <a:gd name="T29" fmla="*/ 2485308 h 2548499"/>
                <a:gd name="T30" fmla="*/ 221797 w 1803103"/>
                <a:gd name="T31" fmla="*/ 779890 h 2548499"/>
                <a:gd name="T32" fmla="*/ 160982 w 1803103"/>
                <a:gd name="T33" fmla="*/ 686875 h 2548499"/>
                <a:gd name="T34" fmla="*/ 7155 w 1803103"/>
                <a:gd name="T35" fmla="*/ 654678 h 2548499"/>
                <a:gd name="T36" fmla="*/ 0 w 1803103"/>
                <a:gd name="T37" fmla="*/ 586706 h 2548499"/>
                <a:gd name="T38" fmla="*/ 118054 w 1803103"/>
                <a:gd name="T39" fmla="*/ 490114 h 2548499"/>
                <a:gd name="T40" fmla="*/ 146674 w 1803103"/>
                <a:gd name="T41" fmla="*/ 389945 h 2548499"/>
                <a:gd name="T42" fmla="*/ 67972 w 1803103"/>
                <a:gd name="T43" fmla="*/ 261156 h 2548499"/>
                <a:gd name="T44" fmla="*/ 103745 w 1803103"/>
                <a:gd name="T45" fmla="*/ 203916 h 2548499"/>
                <a:gd name="T46" fmla="*/ 257571 w 1803103"/>
                <a:gd name="T47" fmla="*/ 221803 h 2548499"/>
                <a:gd name="T48" fmla="*/ 354162 w 1803103"/>
                <a:gd name="T49" fmla="*/ 157409 h 2548499"/>
                <a:gd name="T50" fmla="*/ 382794 w 1803103"/>
                <a:gd name="T51" fmla="*/ 11425 h 2548499"/>
              </a:gdLst>
              <a:ahLst/>
              <a:cxnLst>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03103" h="2548499">
                  <a:moveTo>
                    <a:pt x="382794" y="11425"/>
                  </a:moveTo>
                  <a:cubicBezTo>
                    <a:pt x="380404" y="15964"/>
                    <a:pt x="471029" y="2616"/>
                    <a:pt x="461484" y="0"/>
                  </a:cubicBezTo>
                  <a:cubicBezTo>
                    <a:pt x="456714" y="3577"/>
                    <a:pt x="534224" y="110903"/>
                    <a:pt x="533031" y="114480"/>
                  </a:cubicBezTo>
                  <a:cubicBezTo>
                    <a:pt x="525875" y="115672"/>
                    <a:pt x="658240" y="138330"/>
                    <a:pt x="661816" y="139522"/>
                  </a:cubicBezTo>
                  <a:cubicBezTo>
                    <a:pt x="656628" y="140946"/>
                    <a:pt x="773069" y="67241"/>
                    <a:pt x="775036" y="68665"/>
                  </a:cubicBezTo>
                  <a:lnTo>
                    <a:pt x="831321" y="96192"/>
                  </a:lnTo>
                  <a:cubicBezTo>
                    <a:pt x="832918" y="99860"/>
                    <a:pt x="805762" y="242513"/>
                    <a:pt x="812152" y="246182"/>
                  </a:cubicBezTo>
                  <a:lnTo>
                    <a:pt x="1731369" y="244556"/>
                  </a:lnTo>
                  <a:lnTo>
                    <a:pt x="1803103" y="316052"/>
                  </a:lnTo>
                  <a:cubicBezTo>
                    <a:pt x="1802452" y="662634"/>
                    <a:pt x="1801800" y="2146113"/>
                    <a:pt x="1801149" y="2492695"/>
                  </a:cubicBezTo>
                  <a:lnTo>
                    <a:pt x="1744441" y="2548499"/>
                  </a:lnTo>
                  <a:lnTo>
                    <a:pt x="272255" y="2548061"/>
                  </a:lnTo>
                  <a:lnTo>
                    <a:pt x="222517" y="2485308"/>
                  </a:lnTo>
                  <a:lnTo>
                    <a:pt x="221797" y="779890"/>
                  </a:lnTo>
                  <a:lnTo>
                    <a:pt x="160982" y="686875"/>
                  </a:lnTo>
                  <a:lnTo>
                    <a:pt x="7155" y="654678"/>
                  </a:lnTo>
                  <a:lnTo>
                    <a:pt x="0" y="586706"/>
                  </a:lnTo>
                  <a:lnTo>
                    <a:pt x="118054" y="490114"/>
                  </a:lnTo>
                  <a:lnTo>
                    <a:pt x="146674" y="389945"/>
                  </a:lnTo>
                  <a:lnTo>
                    <a:pt x="67972" y="261156"/>
                  </a:lnTo>
                  <a:lnTo>
                    <a:pt x="103745" y="203916"/>
                  </a:lnTo>
                  <a:lnTo>
                    <a:pt x="257571" y="221803"/>
                  </a:lnTo>
                  <a:lnTo>
                    <a:pt x="354162" y="157409"/>
                  </a:lnTo>
                  <a:cubicBezTo>
                    <a:pt x="354162" y="162956"/>
                    <a:pt x="378621" y="13810"/>
                    <a:pt x="382794" y="11425"/>
                  </a:cubicBezTo>
                  <a:close/>
                </a:path>
              </a:pathLst>
            </a:custGeom>
            <a:solidFill>
              <a:srgbClr val="7F7F7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 name="Freeform 34"/>
            <p:cNvSpPr>
              <a:spLocks noChangeArrowheads="1"/>
            </p:cNvSpPr>
            <p:nvPr/>
          </p:nvSpPr>
          <p:spPr bwMode="auto">
            <a:xfrm>
              <a:off x="2459" y="2740"/>
              <a:ext cx="155" cy="216"/>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T0" fmla="*/ 97585 w 1678891"/>
                <a:gd name="T1" fmla="*/ 535334 h 2303943"/>
                <a:gd name="T2" fmla="*/ 553 w 1678891"/>
                <a:gd name="T3" fmla="*/ 352704 h 2303943"/>
                <a:gd name="T4" fmla="*/ 687940 w 1678891"/>
                <a:gd name="T5" fmla="*/ 1626 h 2303943"/>
                <a:gd name="T6" fmla="*/ 1607157 w 1678891"/>
                <a:gd name="T7" fmla="*/ 0 h 2303943"/>
                <a:gd name="T8" fmla="*/ 1678891 w 1678891"/>
                <a:gd name="T9" fmla="*/ 71496 h 2303943"/>
                <a:gd name="T10" fmla="*/ 1676937 w 1678891"/>
                <a:gd name="T11" fmla="*/ 2248139 h 2303943"/>
                <a:gd name="T12" fmla="*/ 1620229 w 1678891"/>
                <a:gd name="T13" fmla="*/ 2303943 h 2303943"/>
                <a:gd name="T14" fmla="*/ 148043 w 1678891"/>
                <a:gd name="T15" fmla="*/ 2303505 h 2303943"/>
                <a:gd name="T16" fmla="*/ 98305 w 1678891"/>
                <a:gd name="T17" fmla="*/ 2240752 h 2303943"/>
                <a:gd name="T18" fmla="*/ 97585 w 1678891"/>
                <a:gd name="T19" fmla="*/ 535334 h 2303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891" h="2303943">
                  <a:moveTo>
                    <a:pt x="97585" y="535334"/>
                  </a:moveTo>
                  <a:cubicBezTo>
                    <a:pt x="29308" y="402290"/>
                    <a:pt x="-4829" y="350705"/>
                    <a:pt x="553" y="352704"/>
                  </a:cubicBezTo>
                  <a:lnTo>
                    <a:pt x="687940" y="1626"/>
                  </a:lnTo>
                  <a:lnTo>
                    <a:pt x="1607157" y="0"/>
                  </a:lnTo>
                  <a:lnTo>
                    <a:pt x="1678891" y="71496"/>
                  </a:lnTo>
                  <a:cubicBezTo>
                    <a:pt x="1678240" y="418078"/>
                    <a:pt x="1677588" y="1901557"/>
                    <a:pt x="1676937" y="2248139"/>
                  </a:cubicBezTo>
                  <a:lnTo>
                    <a:pt x="1620229" y="2303943"/>
                  </a:lnTo>
                  <a:lnTo>
                    <a:pt x="148043" y="2303505"/>
                  </a:lnTo>
                  <a:lnTo>
                    <a:pt x="98305" y="2240752"/>
                  </a:lnTo>
                  <a:cubicBezTo>
                    <a:pt x="98065" y="1672279"/>
                    <a:pt x="101217" y="542411"/>
                    <a:pt x="97585" y="535334"/>
                  </a:cubicBezTo>
                  <a:close/>
                </a:path>
              </a:pathLst>
            </a:cu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 name="Oval 35"/>
            <p:cNvSpPr>
              <a:spLocks noChangeArrowheads="1"/>
            </p:cNvSpPr>
            <p:nvPr/>
          </p:nvSpPr>
          <p:spPr bwMode="auto">
            <a:xfrm>
              <a:off x="2454" y="2721"/>
              <a:ext cx="71" cy="71"/>
            </a:xfrm>
            <a:prstGeom prst="ellipse">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37" name="Picture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4" y="2732"/>
              <a:ext cx="52" cy="4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nvGrpSpPr>
          <p:cNvPr id="38" name="Group 37"/>
          <p:cNvGrpSpPr>
            <a:grpSpLocks/>
          </p:cNvGrpSpPr>
          <p:nvPr/>
        </p:nvGrpSpPr>
        <p:grpSpPr bwMode="auto">
          <a:xfrm>
            <a:off x="3686176" y="3972080"/>
            <a:ext cx="301625" cy="427037"/>
            <a:chOff x="2143" y="2701"/>
            <a:chExt cx="190" cy="269"/>
          </a:xfrm>
        </p:grpSpPr>
        <p:sp>
          <p:nvSpPr>
            <p:cNvPr id="39" name="Freeform 38"/>
            <p:cNvSpPr>
              <a:spLocks noChangeArrowheads="1"/>
            </p:cNvSpPr>
            <p:nvPr/>
          </p:nvSpPr>
          <p:spPr bwMode="auto">
            <a:xfrm>
              <a:off x="2143" y="2701"/>
              <a:ext cx="190" cy="26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T0" fmla="*/ 3 256 1"/>
                <a:gd name="T1" fmla="*/ 0 256 1"/>
                <a:gd name="G15" fmla="+- 0 T0 T1"/>
                <a:gd name="G16" fmla="sin 54748 G15"/>
                <a:gd name="T2" fmla="*/ 3 256 1"/>
                <a:gd name="T3" fmla="*/ 0 256 1"/>
                <a:gd name="G17" fmla="+- 0 T2 T3"/>
                <a:gd name="G18" fmla="cos 54736 G17"/>
                <a:gd name="G19" fmla="+- G16 0 G18"/>
                <a:gd name="G20" fmla="*/ G19 65535 1"/>
                <a:gd name="G21" fmla="+- G20 1080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62410 0 0"/>
                <a:gd name="G35" fmla="+- 1 0 0"/>
                <a:gd name="G36" fmla="+- 1 0 0"/>
                <a:gd name="G37" fmla="+- 1 0 0"/>
                <a:gd name="G38" fmla="+- 1 0 0"/>
                <a:gd name="G39" fmla="+- 1 0 0"/>
                <a:gd name="G40" fmla="+- 1 0 0"/>
                <a:gd name="G41" fmla="+- 1 0 0"/>
                <a:gd name="G42" fmla="+- 1 0 0"/>
                <a:gd name="G43" fmla="+- 1 0 0"/>
                <a:gd name="T4" fmla="*/ 382794 w 1803103"/>
                <a:gd name="T5" fmla="*/ 11425 h 2548499"/>
                <a:gd name="T6" fmla="*/ 461484 w 1803103"/>
                <a:gd name="T7" fmla="*/ 0 h 2548499"/>
                <a:gd name="T8" fmla="*/ 533031 w 1803103"/>
                <a:gd name="T9" fmla="*/ 114480 h 2548499"/>
                <a:gd name="T10" fmla="*/ 661816 w 1803103"/>
                <a:gd name="T11" fmla="*/ 139522 h 2548499"/>
                <a:gd name="T12" fmla="*/ 775036 w 1803103"/>
                <a:gd name="T13" fmla="*/ 68665 h 2548499"/>
                <a:gd name="T14" fmla="*/ 831321 w 1803103"/>
                <a:gd name="T15" fmla="*/ 96192 h 2548499"/>
                <a:gd name="T16" fmla="*/ 812152 w 1803103"/>
                <a:gd name="T17" fmla="*/ 246182 h 2548499"/>
                <a:gd name="T18" fmla="*/ 1731369 w 1803103"/>
                <a:gd name="T19" fmla="*/ 244556 h 2548499"/>
                <a:gd name="T20" fmla="*/ 1803103 w 1803103"/>
                <a:gd name="T21" fmla="*/ 316052 h 2548499"/>
                <a:gd name="T22" fmla="*/ 1801149 w 1803103"/>
                <a:gd name="T23" fmla="*/ 2492695 h 2548499"/>
                <a:gd name="T24" fmla="*/ 1744441 w 1803103"/>
                <a:gd name="T25" fmla="*/ 2548499 h 2548499"/>
                <a:gd name="T26" fmla="*/ 272255 w 1803103"/>
                <a:gd name="T27" fmla="*/ 2548061 h 2548499"/>
                <a:gd name="T28" fmla="*/ 222517 w 1803103"/>
                <a:gd name="T29" fmla="*/ 2485308 h 2548499"/>
                <a:gd name="T30" fmla="*/ 221797 w 1803103"/>
                <a:gd name="T31" fmla="*/ 779890 h 2548499"/>
                <a:gd name="T32" fmla="*/ 160982 w 1803103"/>
                <a:gd name="T33" fmla="*/ 686875 h 2548499"/>
                <a:gd name="T34" fmla="*/ 7155 w 1803103"/>
                <a:gd name="T35" fmla="*/ 654678 h 2548499"/>
                <a:gd name="T36" fmla="*/ 0 w 1803103"/>
                <a:gd name="T37" fmla="*/ 586706 h 2548499"/>
                <a:gd name="T38" fmla="*/ 118054 w 1803103"/>
                <a:gd name="T39" fmla="*/ 490114 h 2548499"/>
                <a:gd name="T40" fmla="*/ 146674 w 1803103"/>
                <a:gd name="T41" fmla="*/ 389945 h 2548499"/>
                <a:gd name="T42" fmla="*/ 67972 w 1803103"/>
                <a:gd name="T43" fmla="*/ 261156 h 2548499"/>
                <a:gd name="T44" fmla="*/ 103745 w 1803103"/>
                <a:gd name="T45" fmla="*/ 203916 h 2548499"/>
                <a:gd name="T46" fmla="*/ 257571 w 1803103"/>
                <a:gd name="T47" fmla="*/ 221803 h 2548499"/>
                <a:gd name="T48" fmla="*/ 354162 w 1803103"/>
                <a:gd name="T49" fmla="*/ 157409 h 2548499"/>
                <a:gd name="T50" fmla="*/ 382794 w 1803103"/>
                <a:gd name="T51" fmla="*/ 11425 h 2548499"/>
              </a:gdLst>
              <a:ahLst/>
              <a:cxnLst>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03103" h="2548499">
                  <a:moveTo>
                    <a:pt x="382794" y="11425"/>
                  </a:moveTo>
                  <a:cubicBezTo>
                    <a:pt x="380404" y="15964"/>
                    <a:pt x="471029" y="2616"/>
                    <a:pt x="461484" y="0"/>
                  </a:cubicBezTo>
                  <a:cubicBezTo>
                    <a:pt x="456714" y="3577"/>
                    <a:pt x="534224" y="110903"/>
                    <a:pt x="533031" y="114480"/>
                  </a:cubicBezTo>
                  <a:cubicBezTo>
                    <a:pt x="525875" y="115672"/>
                    <a:pt x="658240" y="138330"/>
                    <a:pt x="661816" y="139522"/>
                  </a:cubicBezTo>
                  <a:cubicBezTo>
                    <a:pt x="656628" y="140946"/>
                    <a:pt x="773069" y="67241"/>
                    <a:pt x="775036" y="68665"/>
                  </a:cubicBezTo>
                  <a:lnTo>
                    <a:pt x="831321" y="96192"/>
                  </a:lnTo>
                  <a:cubicBezTo>
                    <a:pt x="832918" y="99860"/>
                    <a:pt x="805762" y="242513"/>
                    <a:pt x="812152" y="246182"/>
                  </a:cubicBezTo>
                  <a:lnTo>
                    <a:pt x="1731369" y="244556"/>
                  </a:lnTo>
                  <a:lnTo>
                    <a:pt x="1803103" y="316052"/>
                  </a:lnTo>
                  <a:cubicBezTo>
                    <a:pt x="1802452" y="662634"/>
                    <a:pt x="1801800" y="2146113"/>
                    <a:pt x="1801149" y="2492695"/>
                  </a:cubicBezTo>
                  <a:lnTo>
                    <a:pt x="1744441" y="2548499"/>
                  </a:lnTo>
                  <a:lnTo>
                    <a:pt x="272255" y="2548061"/>
                  </a:lnTo>
                  <a:lnTo>
                    <a:pt x="222517" y="2485308"/>
                  </a:lnTo>
                  <a:lnTo>
                    <a:pt x="221797" y="779890"/>
                  </a:lnTo>
                  <a:lnTo>
                    <a:pt x="160982" y="686875"/>
                  </a:lnTo>
                  <a:lnTo>
                    <a:pt x="7155" y="654678"/>
                  </a:lnTo>
                  <a:lnTo>
                    <a:pt x="0" y="586706"/>
                  </a:lnTo>
                  <a:lnTo>
                    <a:pt x="118054" y="490114"/>
                  </a:lnTo>
                  <a:lnTo>
                    <a:pt x="146674" y="389945"/>
                  </a:lnTo>
                  <a:lnTo>
                    <a:pt x="67972" y="261156"/>
                  </a:lnTo>
                  <a:lnTo>
                    <a:pt x="103745" y="203916"/>
                  </a:lnTo>
                  <a:lnTo>
                    <a:pt x="257571" y="221803"/>
                  </a:lnTo>
                  <a:lnTo>
                    <a:pt x="354162" y="157409"/>
                  </a:lnTo>
                  <a:cubicBezTo>
                    <a:pt x="354162" y="162956"/>
                    <a:pt x="378621" y="13810"/>
                    <a:pt x="382794" y="11425"/>
                  </a:cubicBezTo>
                  <a:close/>
                </a:path>
              </a:pathLst>
            </a:custGeom>
            <a:solidFill>
              <a:srgbClr val="7F7F7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 name="Freeform 39"/>
            <p:cNvSpPr>
              <a:spLocks noChangeArrowheads="1"/>
            </p:cNvSpPr>
            <p:nvPr/>
          </p:nvSpPr>
          <p:spPr bwMode="auto">
            <a:xfrm>
              <a:off x="2167" y="2740"/>
              <a:ext cx="155" cy="216"/>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T0" fmla="*/ 97585 w 1678891"/>
                <a:gd name="T1" fmla="*/ 535334 h 2303943"/>
                <a:gd name="T2" fmla="*/ 553 w 1678891"/>
                <a:gd name="T3" fmla="*/ 352704 h 2303943"/>
                <a:gd name="T4" fmla="*/ 687940 w 1678891"/>
                <a:gd name="T5" fmla="*/ 1626 h 2303943"/>
                <a:gd name="T6" fmla="*/ 1607157 w 1678891"/>
                <a:gd name="T7" fmla="*/ 0 h 2303943"/>
                <a:gd name="T8" fmla="*/ 1678891 w 1678891"/>
                <a:gd name="T9" fmla="*/ 71496 h 2303943"/>
                <a:gd name="T10" fmla="*/ 1676937 w 1678891"/>
                <a:gd name="T11" fmla="*/ 2248139 h 2303943"/>
                <a:gd name="T12" fmla="*/ 1620229 w 1678891"/>
                <a:gd name="T13" fmla="*/ 2303943 h 2303943"/>
                <a:gd name="T14" fmla="*/ 148043 w 1678891"/>
                <a:gd name="T15" fmla="*/ 2303505 h 2303943"/>
                <a:gd name="T16" fmla="*/ 98305 w 1678891"/>
                <a:gd name="T17" fmla="*/ 2240752 h 2303943"/>
                <a:gd name="T18" fmla="*/ 97585 w 1678891"/>
                <a:gd name="T19" fmla="*/ 535334 h 2303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891" h="2303943">
                  <a:moveTo>
                    <a:pt x="97585" y="535334"/>
                  </a:moveTo>
                  <a:cubicBezTo>
                    <a:pt x="29308" y="402290"/>
                    <a:pt x="-4829" y="350705"/>
                    <a:pt x="553" y="352704"/>
                  </a:cubicBezTo>
                  <a:lnTo>
                    <a:pt x="687940" y="1626"/>
                  </a:lnTo>
                  <a:lnTo>
                    <a:pt x="1607157" y="0"/>
                  </a:lnTo>
                  <a:lnTo>
                    <a:pt x="1678891" y="71496"/>
                  </a:lnTo>
                  <a:cubicBezTo>
                    <a:pt x="1678240" y="418078"/>
                    <a:pt x="1677588" y="1901557"/>
                    <a:pt x="1676937" y="2248139"/>
                  </a:cubicBezTo>
                  <a:lnTo>
                    <a:pt x="1620229" y="2303943"/>
                  </a:lnTo>
                  <a:lnTo>
                    <a:pt x="148043" y="2303505"/>
                  </a:lnTo>
                  <a:lnTo>
                    <a:pt x="98305" y="2240752"/>
                  </a:lnTo>
                  <a:cubicBezTo>
                    <a:pt x="98065" y="1672279"/>
                    <a:pt x="101217" y="542411"/>
                    <a:pt x="97585" y="535334"/>
                  </a:cubicBezTo>
                  <a:close/>
                </a:path>
              </a:pathLst>
            </a:cu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 name="Oval 40"/>
            <p:cNvSpPr>
              <a:spLocks noChangeArrowheads="1"/>
            </p:cNvSpPr>
            <p:nvPr/>
          </p:nvSpPr>
          <p:spPr bwMode="auto">
            <a:xfrm>
              <a:off x="2162" y="2721"/>
              <a:ext cx="71" cy="71"/>
            </a:xfrm>
            <a:prstGeom prst="ellipse">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42"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2" y="2732"/>
              <a:ext cx="52" cy="4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nvGrpSpPr>
          <p:cNvPr id="48" name="Group 47"/>
          <p:cNvGrpSpPr/>
          <p:nvPr/>
        </p:nvGrpSpPr>
        <p:grpSpPr>
          <a:xfrm>
            <a:off x="5929322" y="962999"/>
            <a:ext cx="3056076" cy="876300"/>
            <a:chOff x="4667250" y="733425"/>
            <a:chExt cx="4961354" cy="1519238"/>
          </a:xfrm>
        </p:grpSpPr>
        <p:pic>
          <p:nvPicPr>
            <p:cNvPr id="49" name="Picture 4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7503" y="733425"/>
              <a:ext cx="1181101" cy="15192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0" name="AutoShape 13"/>
            <p:cNvSpPr>
              <a:spLocks noChangeArrowheads="1"/>
            </p:cNvSpPr>
            <p:nvPr/>
          </p:nvSpPr>
          <p:spPr bwMode="auto">
            <a:xfrm>
              <a:off x="6076949" y="788988"/>
              <a:ext cx="2228604" cy="1381127"/>
            </a:xfrm>
            <a:prstGeom prst="homePlate">
              <a:avLst>
                <a:gd name="adj" fmla="val 50018"/>
              </a:avLst>
            </a:prstGeom>
            <a:noFill/>
            <a:ln w="936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kern="1200"/>
            </a:p>
          </p:txBody>
        </p:sp>
        <p:sp>
          <p:nvSpPr>
            <p:cNvPr id="51" name="Text Box 14"/>
            <p:cNvSpPr txBox="1">
              <a:spLocks noChangeArrowheads="1"/>
            </p:cNvSpPr>
            <p:nvPr/>
          </p:nvSpPr>
          <p:spPr bwMode="auto">
            <a:xfrm>
              <a:off x="6161088" y="842963"/>
              <a:ext cx="12477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p>
              <a:pPr hangingPunct="1">
                <a:buClrTx/>
                <a:buFontTx/>
                <a:buNone/>
              </a:pPr>
              <a:r>
                <a:rPr lang="en-US" sz="1400" kern="1200" dirty="0">
                  <a:cs typeface="Arial" charset="0"/>
                </a:rPr>
                <a:t>Web Console</a:t>
              </a:r>
            </a:p>
            <a:p>
              <a:pPr hangingPunct="1">
                <a:buClrTx/>
                <a:buFontTx/>
                <a:buNone/>
              </a:pPr>
              <a:r>
                <a:rPr lang="en-US" sz="1400" kern="1200" dirty="0">
                  <a:cs typeface="Arial" charset="0"/>
                </a:rPr>
                <a:t>Eclipse IDE</a:t>
              </a:r>
            </a:p>
            <a:p>
              <a:pPr hangingPunct="1">
                <a:buClrTx/>
                <a:buFontTx/>
                <a:buNone/>
              </a:pPr>
              <a:r>
                <a:rPr lang="en-US" sz="1400" kern="1200" dirty="0" err="1">
                  <a:cs typeface="Arial" charset="0"/>
                </a:rPr>
                <a:t>Cmd</a:t>
              </a:r>
              <a:r>
                <a:rPr lang="en-US" sz="1400" kern="1200" dirty="0">
                  <a:cs typeface="Arial" charset="0"/>
                </a:rPr>
                <a:t> Line</a:t>
              </a:r>
            </a:p>
          </p:txBody>
        </p:sp>
        <p:sp>
          <p:nvSpPr>
            <p:cNvPr id="52" name="Freeform 51"/>
            <p:cNvSpPr>
              <a:spLocks noChangeArrowheads="1"/>
            </p:cNvSpPr>
            <p:nvPr/>
          </p:nvSpPr>
          <p:spPr bwMode="auto">
            <a:xfrm rot="16200000" flipH="1">
              <a:off x="4737894" y="959644"/>
              <a:ext cx="1139825" cy="1281113"/>
            </a:xfrm>
            <a:custGeom>
              <a:avLst/>
              <a:gdLst>
                <a:gd name="G0" fmla="+- 35910 0 0"/>
                <a:gd name="G1" fmla="+- 51319 0 0"/>
                <a:gd name="G2" fmla="+- 38058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35910 0 0"/>
                <a:gd name="T0" fmla="*/ 0 w 1139825"/>
                <a:gd name="T1" fmla="*/ 1281113 h 1281113"/>
                <a:gd name="T2" fmla="*/ 0 w 1139825"/>
                <a:gd name="T3" fmla="*/ 641152 h 1281113"/>
                <a:gd name="T4" fmla="*/ 498673 w 1139825"/>
                <a:gd name="T5" fmla="*/ 142479 h 1281113"/>
                <a:gd name="T6" fmla="*/ 854869 w 1139825"/>
                <a:gd name="T7" fmla="*/ 142478 h 1281113"/>
                <a:gd name="T8" fmla="*/ 854869 w 1139825"/>
                <a:gd name="T9" fmla="*/ 0 h 1281113"/>
                <a:gd name="T10" fmla="*/ 1139825 w 1139825"/>
                <a:gd name="T11" fmla="*/ 284956 h 1281113"/>
                <a:gd name="T12" fmla="*/ 854869 w 1139825"/>
                <a:gd name="T13" fmla="*/ 569913 h 1281113"/>
                <a:gd name="T14" fmla="*/ 854869 w 1139825"/>
                <a:gd name="T15" fmla="*/ 427434 h 1281113"/>
                <a:gd name="T16" fmla="*/ 498673 w 1139825"/>
                <a:gd name="T17" fmla="*/ 427434 h 1281113"/>
                <a:gd name="T18" fmla="*/ 284956 w 1139825"/>
                <a:gd name="T19" fmla="*/ 641151 h 1281113"/>
                <a:gd name="T20" fmla="*/ 284956 w 1139825"/>
                <a:gd name="T21" fmla="*/ 1281113 h 1281113"/>
                <a:gd name="T22" fmla="*/ 0 w 1139825"/>
                <a:gd name="T23" fmla="*/ 1281113 h 128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9825" h="1281113">
                  <a:moveTo>
                    <a:pt x="0" y="1281113"/>
                  </a:moveTo>
                  <a:lnTo>
                    <a:pt x="0" y="641152"/>
                  </a:lnTo>
                  <a:cubicBezTo>
                    <a:pt x="0" y="365743"/>
                    <a:pt x="223264" y="142479"/>
                    <a:pt x="498673" y="142479"/>
                  </a:cubicBezTo>
                  <a:lnTo>
                    <a:pt x="854869" y="142478"/>
                  </a:lnTo>
                  <a:lnTo>
                    <a:pt x="854869" y="0"/>
                  </a:lnTo>
                  <a:lnTo>
                    <a:pt x="1139825" y="284956"/>
                  </a:lnTo>
                  <a:lnTo>
                    <a:pt x="854869" y="569913"/>
                  </a:lnTo>
                  <a:lnTo>
                    <a:pt x="854869" y="427434"/>
                  </a:lnTo>
                  <a:lnTo>
                    <a:pt x="498673" y="427434"/>
                  </a:lnTo>
                  <a:cubicBezTo>
                    <a:pt x="380640" y="427434"/>
                    <a:pt x="284956" y="523118"/>
                    <a:pt x="284956" y="641151"/>
                  </a:cubicBezTo>
                  <a:lnTo>
                    <a:pt x="284956" y="1281113"/>
                  </a:lnTo>
                  <a:lnTo>
                    <a:pt x="0" y="1281113"/>
                  </a:lnTo>
                  <a:close/>
                </a:path>
              </a:pathLst>
            </a:custGeom>
            <a:noFill/>
            <a:ln w="936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kern="1200"/>
            </a:p>
          </p:txBody>
        </p:sp>
      </p:grpSp>
      <p:sp>
        <p:nvSpPr>
          <p:cNvPr id="86" name="Line 58"/>
          <p:cNvSpPr>
            <a:spLocks noChangeShapeType="1"/>
          </p:cNvSpPr>
          <p:nvPr/>
        </p:nvSpPr>
        <p:spPr bwMode="auto">
          <a:xfrm>
            <a:off x="4485520" y="3007545"/>
            <a:ext cx="165856" cy="1221"/>
          </a:xfrm>
          <a:prstGeom prst="line">
            <a:avLst/>
          </a:prstGeom>
          <a:noFill/>
          <a:ln w="38160">
            <a:solidFill>
              <a:srgbClr val="FF0000"/>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grpSp>
        <p:nvGrpSpPr>
          <p:cNvPr id="89" name="Group 88"/>
          <p:cNvGrpSpPr/>
          <p:nvPr/>
        </p:nvGrpSpPr>
        <p:grpSpPr>
          <a:xfrm>
            <a:off x="4564685" y="2137372"/>
            <a:ext cx="1138237" cy="1527175"/>
            <a:chOff x="4259263" y="2349500"/>
            <a:chExt cx="1265237" cy="1789113"/>
          </a:xfrm>
        </p:grpSpPr>
        <p:sp>
          <p:nvSpPr>
            <p:cNvPr id="90" name="Freeform 23"/>
            <p:cNvSpPr>
              <a:spLocks noChangeArrowheads="1"/>
            </p:cNvSpPr>
            <p:nvPr/>
          </p:nvSpPr>
          <p:spPr bwMode="auto">
            <a:xfrm>
              <a:off x="4259263" y="2349500"/>
              <a:ext cx="1265237" cy="178911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T0" fmla="*/ 3 256 1"/>
                <a:gd name="T1" fmla="*/ 0 256 1"/>
                <a:gd name="G15" fmla="+- 0 T0 T1"/>
                <a:gd name="G16" fmla="sin 54748 G15"/>
                <a:gd name="T2" fmla="*/ 3 256 1"/>
                <a:gd name="T3" fmla="*/ 0 256 1"/>
                <a:gd name="G17" fmla="+- 0 T2 T3"/>
                <a:gd name="G18" fmla="cos 54736 G17"/>
                <a:gd name="G19" fmla="+- G16 0 G18"/>
                <a:gd name="G20" fmla="*/ G19 65535 1"/>
                <a:gd name="G21" fmla="+- G20 1080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62410 0 0"/>
                <a:gd name="G35" fmla="+- 1 0 0"/>
                <a:gd name="G36" fmla="+- 1 0 0"/>
                <a:gd name="G37" fmla="+- 1 0 0"/>
                <a:gd name="G38" fmla="+- 1 0 0"/>
                <a:gd name="G39" fmla="+- 1 0 0"/>
                <a:gd name="G40" fmla="+- 1 0 0"/>
                <a:gd name="G41" fmla="+- 1 0 0"/>
                <a:gd name="G42" fmla="+- 1 0 0"/>
                <a:gd name="G43" fmla="+- 1 0 0"/>
                <a:gd name="T4" fmla="*/ 382794 w 1803103"/>
                <a:gd name="T5" fmla="*/ 11425 h 2548499"/>
                <a:gd name="T6" fmla="*/ 461484 w 1803103"/>
                <a:gd name="T7" fmla="*/ 0 h 2548499"/>
                <a:gd name="T8" fmla="*/ 533031 w 1803103"/>
                <a:gd name="T9" fmla="*/ 114480 h 2548499"/>
                <a:gd name="T10" fmla="*/ 661816 w 1803103"/>
                <a:gd name="T11" fmla="*/ 139522 h 2548499"/>
                <a:gd name="T12" fmla="*/ 775036 w 1803103"/>
                <a:gd name="T13" fmla="*/ 68665 h 2548499"/>
                <a:gd name="T14" fmla="*/ 831321 w 1803103"/>
                <a:gd name="T15" fmla="*/ 96192 h 2548499"/>
                <a:gd name="T16" fmla="*/ 812152 w 1803103"/>
                <a:gd name="T17" fmla="*/ 246182 h 2548499"/>
                <a:gd name="T18" fmla="*/ 1731369 w 1803103"/>
                <a:gd name="T19" fmla="*/ 244556 h 2548499"/>
                <a:gd name="T20" fmla="*/ 1803103 w 1803103"/>
                <a:gd name="T21" fmla="*/ 316052 h 2548499"/>
                <a:gd name="T22" fmla="*/ 1801149 w 1803103"/>
                <a:gd name="T23" fmla="*/ 2492695 h 2548499"/>
                <a:gd name="T24" fmla="*/ 1744441 w 1803103"/>
                <a:gd name="T25" fmla="*/ 2548499 h 2548499"/>
                <a:gd name="T26" fmla="*/ 272255 w 1803103"/>
                <a:gd name="T27" fmla="*/ 2548061 h 2548499"/>
                <a:gd name="T28" fmla="*/ 222517 w 1803103"/>
                <a:gd name="T29" fmla="*/ 2485308 h 2548499"/>
                <a:gd name="T30" fmla="*/ 221797 w 1803103"/>
                <a:gd name="T31" fmla="*/ 779890 h 2548499"/>
                <a:gd name="T32" fmla="*/ 160982 w 1803103"/>
                <a:gd name="T33" fmla="*/ 686875 h 2548499"/>
                <a:gd name="T34" fmla="*/ 7155 w 1803103"/>
                <a:gd name="T35" fmla="*/ 654678 h 2548499"/>
                <a:gd name="T36" fmla="*/ 0 w 1803103"/>
                <a:gd name="T37" fmla="*/ 586706 h 2548499"/>
                <a:gd name="T38" fmla="*/ 118054 w 1803103"/>
                <a:gd name="T39" fmla="*/ 490114 h 2548499"/>
                <a:gd name="T40" fmla="*/ 146674 w 1803103"/>
                <a:gd name="T41" fmla="*/ 389945 h 2548499"/>
                <a:gd name="T42" fmla="*/ 67972 w 1803103"/>
                <a:gd name="T43" fmla="*/ 261156 h 2548499"/>
                <a:gd name="T44" fmla="*/ 103745 w 1803103"/>
                <a:gd name="T45" fmla="*/ 203916 h 2548499"/>
                <a:gd name="T46" fmla="*/ 257571 w 1803103"/>
                <a:gd name="T47" fmla="*/ 221803 h 2548499"/>
                <a:gd name="T48" fmla="*/ 354162 w 1803103"/>
                <a:gd name="T49" fmla="*/ 157409 h 2548499"/>
                <a:gd name="T50" fmla="*/ 382794 w 1803103"/>
                <a:gd name="T51" fmla="*/ 11425 h 2548499"/>
              </a:gdLst>
              <a:ahLst/>
              <a:cxnLst>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03103" h="2548499">
                  <a:moveTo>
                    <a:pt x="382794" y="11425"/>
                  </a:moveTo>
                  <a:cubicBezTo>
                    <a:pt x="380404" y="15964"/>
                    <a:pt x="471029" y="2616"/>
                    <a:pt x="461484" y="0"/>
                  </a:cubicBezTo>
                  <a:cubicBezTo>
                    <a:pt x="456714" y="3577"/>
                    <a:pt x="534224" y="110903"/>
                    <a:pt x="533031" y="114480"/>
                  </a:cubicBezTo>
                  <a:cubicBezTo>
                    <a:pt x="525875" y="115672"/>
                    <a:pt x="658240" y="138330"/>
                    <a:pt x="661816" y="139522"/>
                  </a:cubicBezTo>
                  <a:cubicBezTo>
                    <a:pt x="656628" y="140946"/>
                    <a:pt x="773069" y="67241"/>
                    <a:pt x="775036" y="68665"/>
                  </a:cubicBezTo>
                  <a:lnTo>
                    <a:pt x="831321" y="96192"/>
                  </a:lnTo>
                  <a:cubicBezTo>
                    <a:pt x="832918" y="99860"/>
                    <a:pt x="805762" y="242513"/>
                    <a:pt x="812152" y="246182"/>
                  </a:cubicBezTo>
                  <a:lnTo>
                    <a:pt x="1731369" y="244556"/>
                  </a:lnTo>
                  <a:lnTo>
                    <a:pt x="1803103" y="316052"/>
                  </a:lnTo>
                  <a:cubicBezTo>
                    <a:pt x="1802452" y="662634"/>
                    <a:pt x="1801800" y="2146113"/>
                    <a:pt x="1801149" y="2492695"/>
                  </a:cubicBezTo>
                  <a:lnTo>
                    <a:pt x="1744441" y="2548499"/>
                  </a:lnTo>
                  <a:lnTo>
                    <a:pt x="272255" y="2548061"/>
                  </a:lnTo>
                  <a:lnTo>
                    <a:pt x="222517" y="2485308"/>
                  </a:lnTo>
                  <a:lnTo>
                    <a:pt x="221797" y="779890"/>
                  </a:lnTo>
                  <a:lnTo>
                    <a:pt x="160982" y="686875"/>
                  </a:lnTo>
                  <a:lnTo>
                    <a:pt x="7155" y="654678"/>
                  </a:lnTo>
                  <a:lnTo>
                    <a:pt x="0" y="586706"/>
                  </a:lnTo>
                  <a:lnTo>
                    <a:pt x="118054" y="490114"/>
                  </a:lnTo>
                  <a:lnTo>
                    <a:pt x="146674" y="389945"/>
                  </a:lnTo>
                  <a:lnTo>
                    <a:pt x="67972" y="261156"/>
                  </a:lnTo>
                  <a:lnTo>
                    <a:pt x="103745" y="203916"/>
                  </a:lnTo>
                  <a:lnTo>
                    <a:pt x="257571" y="221803"/>
                  </a:lnTo>
                  <a:lnTo>
                    <a:pt x="354162" y="157409"/>
                  </a:lnTo>
                  <a:cubicBezTo>
                    <a:pt x="354162" y="162956"/>
                    <a:pt x="378621" y="13810"/>
                    <a:pt x="382794" y="11425"/>
                  </a:cubicBezTo>
                  <a:close/>
                </a:path>
              </a:pathLst>
            </a:custGeom>
            <a:solidFill>
              <a:srgbClr val="7F7F7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1" name="Freeform 24"/>
            <p:cNvSpPr>
              <a:spLocks noChangeArrowheads="1"/>
            </p:cNvSpPr>
            <p:nvPr/>
          </p:nvSpPr>
          <p:spPr bwMode="auto">
            <a:xfrm>
              <a:off x="4419600" y="2611438"/>
              <a:ext cx="1036638" cy="1439862"/>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T0" fmla="*/ 97585 w 1678891"/>
                <a:gd name="T1" fmla="*/ 535334 h 2303943"/>
                <a:gd name="T2" fmla="*/ 553 w 1678891"/>
                <a:gd name="T3" fmla="*/ 352704 h 2303943"/>
                <a:gd name="T4" fmla="*/ 687940 w 1678891"/>
                <a:gd name="T5" fmla="*/ 1626 h 2303943"/>
                <a:gd name="T6" fmla="*/ 1607157 w 1678891"/>
                <a:gd name="T7" fmla="*/ 0 h 2303943"/>
                <a:gd name="T8" fmla="*/ 1678891 w 1678891"/>
                <a:gd name="T9" fmla="*/ 71496 h 2303943"/>
                <a:gd name="T10" fmla="*/ 1676937 w 1678891"/>
                <a:gd name="T11" fmla="*/ 2248139 h 2303943"/>
                <a:gd name="T12" fmla="*/ 1620229 w 1678891"/>
                <a:gd name="T13" fmla="*/ 2303943 h 2303943"/>
                <a:gd name="T14" fmla="*/ 148043 w 1678891"/>
                <a:gd name="T15" fmla="*/ 2303505 h 2303943"/>
                <a:gd name="T16" fmla="*/ 98305 w 1678891"/>
                <a:gd name="T17" fmla="*/ 2240752 h 2303943"/>
                <a:gd name="T18" fmla="*/ 97585 w 1678891"/>
                <a:gd name="T19" fmla="*/ 535334 h 2303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891" h="2303943">
                  <a:moveTo>
                    <a:pt x="97585" y="535334"/>
                  </a:moveTo>
                  <a:cubicBezTo>
                    <a:pt x="29308" y="402290"/>
                    <a:pt x="-4829" y="350705"/>
                    <a:pt x="553" y="352704"/>
                  </a:cubicBezTo>
                  <a:lnTo>
                    <a:pt x="687940" y="1626"/>
                  </a:lnTo>
                  <a:lnTo>
                    <a:pt x="1607157" y="0"/>
                  </a:lnTo>
                  <a:lnTo>
                    <a:pt x="1678891" y="71496"/>
                  </a:lnTo>
                  <a:cubicBezTo>
                    <a:pt x="1678240" y="418078"/>
                    <a:pt x="1677588" y="1901557"/>
                    <a:pt x="1676937" y="2248139"/>
                  </a:cubicBezTo>
                  <a:lnTo>
                    <a:pt x="1620229" y="2303943"/>
                  </a:lnTo>
                  <a:lnTo>
                    <a:pt x="148043" y="2303505"/>
                  </a:lnTo>
                  <a:lnTo>
                    <a:pt x="98305" y="2240752"/>
                  </a:lnTo>
                  <a:cubicBezTo>
                    <a:pt x="98065" y="1672279"/>
                    <a:pt x="101217" y="542411"/>
                    <a:pt x="97585" y="535334"/>
                  </a:cubicBezTo>
                  <a:close/>
                </a:path>
              </a:pathLst>
            </a:cu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2" name="Oval 25"/>
            <p:cNvSpPr>
              <a:spLocks noChangeArrowheads="1"/>
            </p:cNvSpPr>
            <p:nvPr/>
          </p:nvSpPr>
          <p:spPr bwMode="auto">
            <a:xfrm>
              <a:off x="4386263" y="2479675"/>
              <a:ext cx="477837" cy="477838"/>
            </a:xfrm>
            <a:prstGeom prst="ellipse">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3" name="Text Box 26"/>
            <p:cNvSpPr txBox="1">
              <a:spLocks noChangeArrowheads="1"/>
            </p:cNvSpPr>
            <p:nvPr/>
          </p:nvSpPr>
          <p:spPr bwMode="auto">
            <a:xfrm>
              <a:off x="4540655" y="3151189"/>
              <a:ext cx="859616" cy="3605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algn="ctr" hangingPunct="1">
                <a:buClrTx/>
                <a:buFontTx/>
                <a:buNone/>
              </a:pPr>
              <a:r>
                <a:rPr lang="en-US" sz="1400" dirty="0" smtClean="0">
                  <a:solidFill>
                    <a:srgbClr val="FF0000"/>
                  </a:solidFill>
                  <a:cs typeface="Arial" charset="0"/>
                </a:rPr>
                <a:t>JBOSS</a:t>
              </a:r>
              <a:endParaRPr lang="en-US" sz="1400" dirty="0">
                <a:solidFill>
                  <a:srgbClr val="FF0000"/>
                </a:solidFill>
                <a:cs typeface="Arial" charset="0"/>
              </a:endParaRPr>
            </a:p>
          </p:txBody>
        </p:sp>
        <p:pic>
          <p:nvPicPr>
            <p:cNvPr id="94" name="Picture 4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5950" y="2511425"/>
              <a:ext cx="400050" cy="3984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nvGrpSpPr>
          <p:cNvPr id="95" name="Group 94"/>
          <p:cNvGrpSpPr/>
          <p:nvPr/>
        </p:nvGrpSpPr>
        <p:grpSpPr>
          <a:xfrm>
            <a:off x="3325803" y="2137372"/>
            <a:ext cx="1138237" cy="1527175"/>
            <a:chOff x="4259263" y="2349500"/>
            <a:chExt cx="1265237" cy="1789113"/>
          </a:xfrm>
        </p:grpSpPr>
        <p:sp>
          <p:nvSpPr>
            <p:cNvPr id="96" name="Freeform 23"/>
            <p:cNvSpPr>
              <a:spLocks noChangeArrowheads="1"/>
            </p:cNvSpPr>
            <p:nvPr/>
          </p:nvSpPr>
          <p:spPr bwMode="auto">
            <a:xfrm>
              <a:off x="4259263" y="2349500"/>
              <a:ext cx="1265237" cy="178911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T0" fmla="*/ 3 256 1"/>
                <a:gd name="T1" fmla="*/ 0 256 1"/>
                <a:gd name="G15" fmla="+- 0 T0 T1"/>
                <a:gd name="G16" fmla="sin 54748 G15"/>
                <a:gd name="T2" fmla="*/ 3 256 1"/>
                <a:gd name="T3" fmla="*/ 0 256 1"/>
                <a:gd name="G17" fmla="+- 0 T2 T3"/>
                <a:gd name="G18" fmla="cos 54736 G17"/>
                <a:gd name="G19" fmla="+- G16 0 G18"/>
                <a:gd name="G20" fmla="*/ G19 65535 1"/>
                <a:gd name="G21" fmla="+- G20 1080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62410 0 0"/>
                <a:gd name="G35" fmla="+- 1 0 0"/>
                <a:gd name="G36" fmla="+- 1 0 0"/>
                <a:gd name="G37" fmla="+- 1 0 0"/>
                <a:gd name="G38" fmla="+- 1 0 0"/>
                <a:gd name="G39" fmla="+- 1 0 0"/>
                <a:gd name="G40" fmla="+- 1 0 0"/>
                <a:gd name="G41" fmla="+- 1 0 0"/>
                <a:gd name="G42" fmla="+- 1 0 0"/>
                <a:gd name="G43" fmla="+- 1 0 0"/>
                <a:gd name="T4" fmla="*/ 382794 w 1803103"/>
                <a:gd name="T5" fmla="*/ 11425 h 2548499"/>
                <a:gd name="T6" fmla="*/ 461484 w 1803103"/>
                <a:gd name="T7" fmla="*/ 0 h 2548499"/>
                <a:gd name="T8" fmla="*/ 533031 w 1803103"/>
                <a:gd name="T9" fmla="*/ 114480 h 2548499"/>
                <a:gd name="T10" fmla="*/ 661816 w 1803103"/>
                <a:gd name="T11" fmla="*/ 139522 h 2548499"/>
                <a:gd name="T12" fmla="*/ 775036 w 1803103"/>
                <a:gd name="T13" fmla="*/ 68665 h 2548499"/>
                <a:gd name="T14" fmla="*/ 831321 w 1803103"/>
                <a:gd name="T15" fmla="*/ 96192 h 2548499"/>
                <a:gd name="T16" fmla="*/ 812152 w 1803103"/>
                <a:gd name="T17" fmla="*/ 246182 h 2548499"/>
                <a:gd name="T18" fmla="*/ 1731369 w 1803103"/>
                <a:gd name="T19" fmla="*/ 244556 h 2548499"/>
                <a:gd name="T20" fmla="*/ 1803103 w 1803103"/>
                <a:gd name="T21" fmla="*/ 316052 h 2548499"/>
                <a:gd name="T22" fmla="*/ 1801149 w 1803103"/>
                <a:gd name="T23" fmla="*/ 2492695 h 2548499"/>
                <a:gd name="T24" fmla="*/ 1744441 w 1803103"/>
                <a:gd name="T25" fmla="*/ 2548499 h 2548499"/>
                <a:gd name="T26" fmla="*/ 272255 w 1803103"/>
                <a:gd name="T27" fmla="*/ 2548061 h 2548499"/>
                <a:gd name="T28" fmla="*/ 222517 w 1803103"/>
                <a:gd name="T29" fmla="*/ 2485308 h 2548499"/>
                <a:gd name="T30" fmla="*/ 221797 w 1803103"/>
                <a:gd name="T31" fmla="*/ 779890 h 2548499"/>
                <a:gd name="T32" fmla="*/ 160982 w 1803103"/>
                <a:gd name="T33" fmla="*/ 686875 h 2548499"/>
                <a:gd name="T34" fmla="*/ 7155 w 1803103"/>
                <a:gd name="T35" fmla="*/ 654678 h 2548499"/>
                <a:gd name="T36" fmla="*/ 0 w 1803103"/>
                <a:gd name="T37" fmla="*/ 586706 h 2548499"/>
                <a:gd name="T38" fmla="*/ 118054 w 1803103"/>
                <a:gd name="T39" fmla="*/ 490114 h 2548499"/>
                <a:gd name="T40" fmla="*/ 146674 w 1803103"/>
                <a:gd name="T41" fmla="*/ 389945 h 2548499"/>
                <a:gd name="T42" fmla="*/ 67972 w 1803103"/>
                <a:gd name="T43" fmla="*/ 261156 h 2548499"/>
                <a:gd name="T44" fmla="*/ 103745 w 1803103"/>
                <a:gd name="T45" fmla="*/ 203916 h 2548499"/>
                <a:gd name="T46" fmla="*/ 257571 w 1803103"/>
                <a:gd name="T47" fmla="*/ 221803 h 2548499"/>
                <a:gd name="T48" fmla="*/ 354162 w 1803103"/>
                <a:gd name="T49" fmla="*/ 157409 h 2548499"/>
                <a:gd name="T50" fmla="*/ 382794 w 1803103"/>
                <a:gd name="T51" fmla="*/ 11425 h 2548499"/>
              </a:gdLst>
              <a:ahLst/>
              <a:cxnLst>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03103" h="2548499">
                  <a:moveTo>
                    <a:pt x="382794" y="11425"/>
                  </a:moveTo>
                  <a:cubicBezTo>
                    <a:pt x="380404" y="15964"/>
                    <a:pt x="471029" y="2616"/>
                    <a:pt x="461484" y="0"/>
                  </a:cubicBezTo>
                  <a:cubicBezTo>
                    <a:pt x="456714" y="3577"/>
                    <a:pt x="534224" y="110903"/>
                    <a:pt x="533031" y="114480"/>
                  </a:cubicBezTo>
                  <a:cubicBezTo>
                    <a:pt x="525875" y="115672"/>
                    <a:pt x="658240" y="138330"/>
                    <a:pt x="661816" y="139522"/>
                  </a:cubicBezTo>
                  <a:cubicBezTo>
                    <a:pt x="656628" y="140946"/>
                    <a:pt x="773069" y="67241"/>
                    <a:pt x="775036" y="68665"/>
                  </a:cubicBezTo>
                  <a:lnTo>
                    <a:pt x="831321" y="96192"/>
                  </a:lnTo>
                  <a:cubicBezTo>
                    <a:pt x="832918" y="99860"/>
                    <a:pt x="805762" y="242513"/>
                    <a:pt x="812152" y="246182"/>
                  </a:cubicBezTo>
                  <a:lnTo>
                    <a:pt x="1731369" y="244556"/>
                  </a:lnTo>
                  <a:lnTo>
                    <a:pt x="1803103" y="316052"/>
                  </a:lnTo>
                  <a:cubicBezTo>
                    <a:pt x="1802452" y="662634"/>
                    <a:pt x="1801800" y="2146113"/>
                    <a:pt x="1801149" y="2492695"/>
                  </a:cubicBezTo>
                  <a:lnTo>
                    <a:pt x="1744441" y="2548499"/>
                  </a:lnTo>
                  <a:lnTo>
                    <a:pt x="272255" y="2548061"/>
                  </a:lnTo>
                  <a:lnTo>
                    <a:pt x="222517" y="2485308"/>
                  </a:lnTo>
                  <a:lnTo>
                    <a:pt x="221797" y="779890"/>
                  </a:lnTo>
                  <a:lnTo>
                    <a:pt x="160982" y="686875"/>
                  </a:lnTo>
                  <a:lnTo>
                    <a:pt x="7155" y="654678"/>
                  </a:lnTo>
                  <a:lnTo>
                    <a:pt x="0" y="586706"/>
                  </a:lnTo>
                  <a:lnTo>
                    <a:pt x="118054" y="490114"/>
                  </a:lnTo>
                  <a:lnTo>
                    <a:pt x="146674" y="389945"/>
                  </a:lnTo>
                  <a:lnTo>
                    <a:pt x="67972" y="261156"/>
                  </a:lnTo>
                  <a:lnTo>
                    <a:pt x="103745" y="203916"/>
                  </a:lnTo>
                  <a:lnTo>
                    <a:pt x="257571" y="221803"/>
                  </a:lnTo>
                  <a:lnTo>
                    <a:pt x="354162" y="157409"/>
                  </a:lnTo>
                  <a:cubicBezTo>
                    <a:pt x="354162" y="162956"/>
                    <a:pt x="378621" y="13810"/>
                    <a:pt x="382794" y="11425"/>
                  </a:cubicBezTo>
                  <a:close/>
                </a:path>
              </a:pathLst>
            </a:custGeom>
            <a:solidFill>
              <a:srgbClr val="7F7F7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7" name="Freeform 24"/>
            <p:cNvSpPr>
              <a:spLocks noChangeArrowheads="1"/>
            </p:cNvSpPr>
            <p:nvPr/>
          </p:nvSpPr>
          <p:spPr bwMode="auto">
            <a:xfrm>
              <a:off x="4419600" y="2611439"/>
              <a:ext cx="1036638" cy="1439862"/>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T0" fmla="*/ 97585 w 1678891"/>
                <a:gd name="T1" fmla="*/ 535334 h 2303943"/>
                <a:gd name="T2" fmla="*/ 553 w 1678891"/>
                <a:gd name="T3" fmla="*/ 352704 h 2303943"/>
                <a:gd name="T4" fmla="*/ 687940 w 1678891"/>
                <a:gd name="T5" fmla="*/ 1626 h 2303943"/>
                <a:gd name="T6" fmla="*/ 1607157 w 1678891"/>
                <a:gd name="T7" fmla="*/ 0 h 2303943"/>
                <a:gd name="T8" fmla="*/ 1678891 w 1678891"/>
                <a:gd name="T9" fmla="*/ 71496 h 2303943"/>
                <a:gd name="T10" fmla="*/ 1676937 w 1678891"/>
                <a:gd name="T11" fmla="*/ 2248139 h 2303943"/>
                <a:gd name="T12" fmla="*/ 1620229 w 1678891"/>
                <a:gd name="T13" fmla="*/ 2303943 h 2303943"/>
                <a:gd name="T14" fmla="*/ 148043 w 1678891"/>
                <a:gd name="T15" fmla="*/ 2303505 h 2303943"/>
                <a:gd name="T16" fmla="*/ 98305 w 1678891"/>
                <a:gd name="T17" fmla="*/ 2240752 h 2303943"/>
                <a:gd name="T18" fmla="*/ 97585 w 1678891"/>
                <a:gd name="T19" fmla="*/ 535334 h 2303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891" h="2303943">
                  <a:moveTo>
                    <a:pt x="97585" y="535334"/>
                  </a:moveTo>
                  <a:cubicBezTo>
                    <a:pt x="29308" y="402290"/>
                    <a:pt x="-4829" y="350705"/>
                    <a:pt x="553" y="352704"/>
                  </a:cubicBezTo>
                  <a:lnTo>
                    <a:pt x="687940" y="1626"/>
                  </a:lnTo>
                  <a:lnTo>
                    <a:pt x="1607157" y="0"/>
                  </a:lnTo>
                  <a:lnTo>
                    <a:pt x="1678891" y="71496"/>
                  </a:lnTo>
                  <a:cubicBezTo>
                    <a:pt x="1678240" y="418078"/>
                    <a:pt x="1677588" y="1901557"/>
                    <a:pt x="1676937" y="2248139"/>
                  </a:cubicBezTo>
                  <a:lnTo>
                    <a:pt x="1620229" y="2303943"/>
                  </a:lnTo>
                  <a:lnTo>
                    <a:pt x="148043" y="2303505"/>
                  </a:lnTo>
                  <a:lnTo>
                    <a:pt x="98305" y="2240752"/>
                  </a:lnTo>
                  <a:cubicBezTo>
                    <a:pt x="98065" y="1672279"/>
                    <a:pt x="101217" y="542411"/>
                    <a:pt x="97585" y="535334"/>
                  </a:cubicBezTo>
                  <a:close/>
                </a:path>
              </a:pathLst>
            </a:cu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8" name="Oval 25"/>
            <p:cNvSpPr>
              <a:spLocks noChangeArrowheads="1"/>
            </p:cNvSpPr>
            <p:nvPr/>
          </p:nvSpPr>
          <p:spPr bwMode="auto">
            <a:xfrm>
              <a:off x="4386263" y="2479675"/>
              <a:ext cx="477837" cy="477838"/>
            </a:xfrm>
            <a:prstGeom prst="ellipse">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9" name="Text Box 26"/>
            <p:cNvSpPr txBox="1">
              <a:spLocks noChangeArrowheads="1"/>
            </p:cNvSpPr>
            <p:nvPr/>
          </p:nvSpPr>
          <p:spPr bwMode="auto">
            <a:xfrm>
              <a:off x="4518585" y="3151189"/>
              <a:ext cx="903759" cy="3605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algn="ctr" hangingPunct="1">
                <a:buClrTx/>
                <a:buFontTx/>
                <a:buNone/>
              </a:pPr>
              <a:r>
                <a:rPr lang="en-US" sz="1400" dirty="0" smtClean="0">
                  <a:solidFill>
                    <a:srgbClr val="FF0000"/>
                  </a:solidFill>
                  <a:cs typeface="Arial" charset="0"/>
                </a:rPr>
                <a:t>MYSQL</a:t>
              </a:r>
              <a:endParaRPr lang="en-US" sz="1400" dirty="0">
                <a:solidFill>
                  <a:srgbClr val="FF0000"/>
                </a:solidFill>
                <a:cs typeface="Arial" charset="0"/>
              </a:endParaRPr>
            </a:p>
          </p:txBody>
        </p:sp>
        <p:pic>
          <p:nvPicPr>
            <p:cNvPr id="100" name="Picture 4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5950" y="2511425"/>
              <a:ext cx="400050" cy="3984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sp>
        <p:nvSpPr>
          <p:cNvPr id="101" name="AutoShape 47"/>
          <p:cNvSpPr>
            <a:spLocks noChangeArrowheads="1"/>
          </p:cNvSpPr>
          <p:nvPr/>
        </p:nvSpPr>
        <p:spPr bwMode="auto">
          <a:xfrm flipV="1">
            <a:off x="5143422" y="3619771"/>
            <a:ext cx="237657" cy="334562"/>
          </a:xfrm>
          <a:prstGeom prst="triangle">
            <a:avLst>
              <a:gd name="adj" fmla="val 50000"/>
            </a:avLst>
          </a:prstGeom>
          <a:solidFill>
            <a:srgbClr val="FFFFFF"/>
          </a:solidFill>
          <a:ln w="9360">
            <a:solidFill>
              <a:srgbClr val="000000"/>
            </a:solidFill>
            <a:prstDash val="sysDot"/>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7221557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Freeform 45"/>
          <p:cNvSpPr>
            <a:spLocks noChangeArrowheads="1"/>
          </p:cNvSpPr>
          <p:nvPr/>
        </p:nvSpPr>
        <p:spPr bwMode="auto">
          <a:xfrm>
            <a:off x="3641003" y="2417838"/>
            <a:ext cx="972273" cy="1536495"/>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T0" fmla="*/ 3 256 1"/>
              <a:gd name="T1" fmla="*/ 0 256 1"/>
              <a:gd name="G15" fmla="+- 0 T0 T1"/>
              <a:gd name="G16" fmla="sin 54748 G15"/>
              <a:gd name="T2" fmla="*/ 3 256 1"/>
              <a:gd name="T3" fmla="*/ 0 256 1"/>
              <a:gd name="G17" fmla="+- 0 T2 T3"/>
              <a:gd name="G18" fmla="cos 54736 G17"/>
              <a:gd name="G19" fmla="+- G16 0 G18"/>
              <a:gd name="G20" fmla="*/ G19 65535 1"/>
              <a:gd name="G21" fmla="+- G20 1080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62410 0 0"/>
              <a:gd name="G35" fmla="+- 1 0 0"/>
              <a:gd name="G36" fmla="+- 1 0 0"/>
              <a:gd name="G37" fmla="+- 1 0 0"/>
              <a:gd name="G38" fmla="+- 1 0 0"/>
              <a:gd name="G39" fmla="+- 1 0 0"/>
              <a:gd name="G40" fmla="+- 1 0 0"/>
              <a:gd name="G41" fmla="+- 1 0 0"/>
              <a:gd name="G42" fmla="+- 1 0 0"/>
              <a:gd name="G43" fmla="+- 1 0 0"/>
              <a:gd name="T4" fmla="*/ 382794 w 1803103"/>
              <a:gd name="T5" fmla="*/ 11425 h 2548499"/>
              <a:gd name="T6" fmla="*/ 461484 w 1803103"/>
              <a:gd name="T7" fmla="*/ 0 h 2548499"/>
              <a:gd name="T8" fmla="*/ 533031 w 1803103"/>
              <a:gd name="T9" fmla="*/ 114480 h 2548499"/>
              <a:gd name="T10" fmla="*/ 661816 w 1803103"/>
              <a:gd name="T11" fmla="*/ 139522 h 2548499"/>
              <a:gd name="T12" fmla="*/ 775036 w 1803103"/>
              <a:gd name="T13" fmla="*/ 68665 h 2548499"/>
              <a:gd name="T14" fmla="*/ 831321 w 1803103"/>
              <a:gd name="T15" fmla="*/ 96192 h 2548499"/>
              <a:gd name="T16" fmla="*/ 812152 w 1803103"/>
              <a:gd name="T17" fmla="*/ 246182 h 2548499"/>
              <a:gd name="T18" fmla="*/ 1731369 w 1803103"/>
              <a:gd name="T19" fmla="*/ 244556 h 2548499"/>
              <a:gd name="T20" fmla="*/ 1803103 w 1803103"/>
              <a:gd name="T21" fmla="*/ 316052 h 2548499"/>
              <a:gd name="T22" fmla="*/ 1801149 w 1803103"/>
              <a:gd name="T23" fmla="*/ 2492695 h 2548499"/>
              <a:gd name="T24" fmla="*/ 1744441 w 1803103"/>
              <a:gd name="T25" fmla="*/ 2548499 h 2548499"/>
              <a:gd name="T26" fmla="*/ 272255 w 1803103"/>
              <a:gd name="T27" fmla="*/ 2548061 h 2548499"/>
              <a:gd name="T28" fmla="*/ 222517 w 1803103"/>
              <a:gd name="T29" fmla="*/ 2485308 h 2548499"/>
              <a:gd name="T30" fmla="*/ 221797 w 1803103"/>
              <a:gd name="T31" fmla="*/ 779890 h 2548499"/>
              <a:gd name="T32" fmla="*/ 160982 w 1803103"/>
              <a:gd name="T33" fmla="*/ 686875 h 2548499"/>
              <a:gd name="T34" fmla="*/ 7155 w 1803103"/>
              <a:gd name="T35" fmla="*/ 654678 h 2548499"/>
              <a:gd name="T36" fmla="*/ 0 w 1803103"/>
              <a:gd name="T37" fmla="*/ 586706 h 2548499"/>
              <a:gd name="T38" fmla="*/ 118054 w 1803103"/>
              <a:gd name="T39" fmla="*/ 490114 h 2548499"/>
              <a:gd name="T40" fmla="*/ 146674 w 1803103"/>
              <a:gd name="T41" fmla="*/ 389945 h 2548499"/>
              <a:gd name="T42" fmla="*/ 67972 w 1803103"/>
              <a:gd name="T43" fmla="*/ 261156 h 2548499"/>
              <a:gd name="T44" fmla="*/ 103745 w 1803103"/>
              <a:gd name="T45" fmla="*/ 203916 h 2548499"/>
              <a:gd name="T46" fmla="*/ 257571 w 1803103"/>
              <a:gd name="T47" fmla="*/ 221803 h 2548499"/>
              <a:gd name="T48" fmla="*/ 354162 w 1803103"/>
              <a:gd name="T49" fmla="*/ 157409 h 2548499"/>
              <a:gd name="T50" fmla="*/ 382794 w 1803103"/>
              <a:gd name="T51" fmla="*/ 11425 h 2548499"/>
            </a:gdLst>
            <a:ahLst/>
            <a:cxnLst>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03103" h="2548499">
                <a:moveTo>
                  <a:pt x="382794" y="11425"/>
                </a:moveTo>
                <a:cubicBezTo>
                  <a:pt x="380404" y="15964"/>
                  <a:pt x="471029" y="2616"/>
                  <a:pt x="461484" y="0"/>
                </a:cubicBezTo>
                <a:cubicBezTo>
                  <a:pt x="456714" y="3577"/>
                  <a:pt x="534224" y="110903"/>
                  <a:pt x="533031" y="114480"/>
                </a:cubicBezTo>
                <a:cubicBezTo>
                  <a:pt x="525875" y="115672"/>
                  <a:pt x="658240" y="138330"/>
                  <a:pt x="661816" y="139522"/>
                </a:cubicBezTo>
                <a:cubicBezTo>
                  <a:pt x="656628" y="140946"/>
                  <a:pt x="773069" y="67241"/>
                  <a:pt x="775036" y="68665"/>
                </a:cubicBezTo>
                <a:lnTo>
                  <a:pt x="831321" y="96192"/>
                </a:lnTo>
                <a:cubicBezTo>
                  <a:pt x="832918" y="99860"/>
                  <a:pt x="805762" y="242513"/>
                  <a:pt x="812152" y="246182"/>
                </a:cubicBezTo>
                <a:lnTo>
                  <a:pt x="1731369" y="244556"/>
                </a:lnTo>
                <a:lnTo>
                  <a:pt x="1803103" y="316052"/>
                </a:lnTo>
                <a:cubicBezTo>
                  <a:pt x="1802452" y="662634"/>
                  <a:pt x="1801800" y="2146113"/>
                  <a:pt x="1801149" y="2492695"/>
                </a:cubicBezTo>
                <a:lnTo>
                  <a:pt x="1744441" y="2548499"/>
                </a:lnTo>
                <a:lnTo>
                  <a:pt x="272255" y="2548061"/>
                </a:lnTo>
                <a:lnTo>
                  <a:pt x="222517" y="2485308"/>
                </a:lnTo>
                <a:lnTo>
                  <a:pt x="221797" y="779890"/>
                </a:lnTo>
                <a:lnTo>
                  <a:pt x="160982" y="686875"/>
                </a:lnTo>
                <a:lnTo>
                  <a:pt x="7155" y="654678"/>
                </a:lnTo>
                <a:lnTo>
                  <a:pt x="0" y="586706"/>
                </a:lnTo>
                <a:lnTo>
                  <a:pt x="118054" y="490114"/>
                </a:lnTo>
                <a:lnTo>
                  <a:pt x="146674" y="389945"/>
                </a:lnTo>
                <a:lnTo>
                  <a:pt x="67972" y="261156"/>
                </a:lnTo>
                <a:lnTo>
                  <a:pt x="103745" y="203916"/>
                </a:lnTo>
                <a:lnTo>
                  <a:pt x="257571" y="221803"/>
                </a:lnTo>
                <a:lnTo>
                  <a:pt x="354162" y="157409"/>
                </a:lnTo>
                <a:cubicBezTo>
                  <a:pt x="354162" y="162956"/>
                  <a:pt x="378621" y="13810"/>
                  <a:pt x="382794" y="11425"/>
                </a:cubicBezTo>
                <a:close/>
              </a:path>
            </a:pathLst>
          </a:custGeom>
          <a:solidFill>
            <a:srgbClr val="7F7F7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4" name="Picture 3"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5"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CARTRIDGES</a:t>
            </a:r>
            <a:endParaRPr lang="it-IT" sz="1700" b="1" dirty="0">
              <a:solidFill>
                <a:srgbClr val="FFFFFF"/>
              </a:solidFill>
              <a:latin typeface="Helvetica Neue"/>
              <a:cs typeface="Helvetica Neue"/>
            </a:endParaRPr>
          </a:p>
        </p:txBody>
      </p:sp>
      <p:sp>
        <p:nvSpPr>
          <p:cNvPr id="62" name="AutoShape 2"/>
          <p:cNvSpPr>
            <a:spLocks noChangeArrowheads="1"/>
          </p:cNvSpPr>
          <p:nvPr/>
        </p:nvSpPr>
        <p:spPr bwMode="auto">
          <a:xfrm>
            <a:off x="794880" y="2047155"/>
            <a:ext cx="7557120" cy="3219527"/>
          </a:xfrm>
          <a:prstGeom prst="roundRect">
            <a:avLst>
              <a:gd name="adj" fmla="val 7199"/>
            </a:avLst>
          </a:prstGeom>
          <a:solidFill>
            <a:srgbClr val="262626"/>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4057" tIns="37029" rIns="74057" bIns="37029" anchor="ctr"/>
          <a:lstStyle/>
          <a:p>
            <a:endParaRPr lang="en-US" dirty="0"/>
          </a:p>
        </p:txBody>
      </p:sp>
      <p:pic>
        <p:nvPicPr>
          <p:cNvPr id="63" name="Picture 3"/>
          <p:cNvPicPr>
            <a:picLocks noChangeAspect="1" noChangeArrowheads="1"/>
          </p:cNvPicPr>
          <p:nvPr/>
        </p:nvPicPr>
        <p:blipFill>
          <a:blip r:embed="rId3">
            <a:extLst>
              <a:ext uri="{28A0092B-C50C-407E-A947-70E740481C1C}">
                <a14:useLocalDpi xmlns:a14="http://schemas.microsoft.com/office/drawing/2010/main" val="0"/>
              </a:ext>
            </a:extLst>
          </a:blip>
          <a:srcRect l="4257" r="4089" b="21568"/>
          <a:stretch>
            <a:fillRect/>
          </a:stretch>
        </p:blipFill>
        <p:spPr bwMode="auto">
          <a:xfrm>
            <a:off x="980640" y="2107161"/>
            <a:ext cx="535680" cy="468191"/>
          </a:xfrm>
          <a:prstGeom prst="rect">
            <a:avLst/>
          </a:prstGeom>
          <a:noFill/>
          <a:ln>
            <a:noFill/>
          </a:ln>
          <a:effectLst/>
          <a:extLst>
            <a:ext uri="{909E8E84-426E-40dd-AFC4-6F175D3DCCD1}">
              <a14:hiddenFill xmlns:a14="http://schemas.microsoft.com/office/drawing/2010/main">
                <a:blipFill dpi="0" rotWithShape="0">
                  <a:blip/>
                  <a:srcRect l="4257" r="4089" b="21568"/>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59" name="Group 58"/>
          <p:cNvGrpSpPr/>
          <p:nvPr/>
        </p:nvGrpSpPr>
        <p:grpSpPr>
          <a:xfrm>
            <a:off x="2366169" y="2743200"/>
            <a:ext cx="4979988" cy="1552575"/>
            <a:chOff x="3162300" y="2740025"/>
            <a:chExt cx="4979988" cy="1552575"/>
          </a:xfrm>
        </p:grpSpPr>
        <p:grpSp>
          <p:nvGrpSpPr>
            <p:cNvPr id="89" name="Group 6"/>
            <p:cNvGrpSpPr>
              <a:grpSpLocks/>
            </p:cNvGrpSpPr>
            <p:nvPr/>
          </p:nvGrpSpPr>
          <p:grpSpPr bwMode="auto">
            <a:xfrm>
              <a:off x="6086475" y="2846388"/>
              <a:ext cx="2055813" cy="944562"/>
              <a:chOff x="3834" y="1793"/>
              <a:chExt cx="1295" cy="595"/>
            </a:xfrm>
          </p:grpSpPr>
          <p:sp>
            <p:nvSpPr>
              <p:cNvPr id="114" name="Freeform 7"/>
              <p:cNvSpPr>
                <a:spLocks noChangeArrowheads="1"/>
              </p:cNvSpPr>
              <p:nvPr/>
            </p:nvSpPr>
            <p:spPr bwMode="auto">
              <a:xfrm>
                <a:off x="3834" y="1793"/>
                <a:ext cx="1295" cy="595"/>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64190 0 0"/>
                  <a:gd name="G19" fmla="+- 1 0 0"/>
                  <a:gd name="G20" fmla="+- 1 0 0"/>
                  <a:gd name="G21" fmla="+- 1 0 0"/>
                  <a:gd name="G22" fmla="+- 1 0 0"/>
                  <a:gd name="G23" fmla="+- 1 0 0"/>
                  <a:gd name="G24" fmla="+- 1 0 0"/>
                  <a:gd name="G25" fmla="+- 1 0 0"/>
                  <a:gd name="G26" fmla="cos 3 G0"/>
                  <a:gd name="G27" fmla="+- 1 0 0"/>
                  <a:gd name="T0" fmla="*/ 258188 w 1160775"/>
                  <a:gd name="T1" fmla="*/ 464159 h 685951"/>
                  <a:gd name="T2" fmla="*/ 258231 w 1160775"/>
                  <a:gd name="T3" fmla="*/ 681972 h 685951"/>
                  <a:gd name="T4" fmla="*/ 1160607 w 1160775"/>
                  <a:gd name="T5" fmla="*/ 685951 h 685951"/>
                  <a:gd name="T6" fmla="*/ 1159845 w 1160775"/>
                  <a:gd name="T7" fmla="*/ 1608 h 685951"/>
                  <a:gd name="T8" fmla="*/ 259839 w 1160775"/>
                  <a:gd name="T9" fmla="*/ 0 h 685951"/>
                  <a:gd name="T10" fmla="*/ 259035 w 1160775"/>
                  <a:gd name="T11" fmla="*/ 202021 h 685951"/>
                  <a:gd name="T12" fmla="*/ 209124 w 1160775"/>
                  <a:gd name="T13" fmla="*/ 246388 h 685951"/>
                  <a:gd name="T14" fmla="*/ 84749 w 1160775"/>
                  <a:gd name="T15" fmla="*/ 175900 h 685951"/>
                  <a:gd name="T16" fmla="*/ 0 w 1160775"/>
                  <a:gd name="T17" fmla="*/ 326338 h 685951"/>
                  <a:gd name="T18" fmla="*/ 89490 w 1160775"/>
                  <a:gd name="T19" fmla="*/ 461996 h 685951"/>
                  <a:gd name="T20" fmla="*/ 212725 w 1160775"/>
                  <a:gd name="T21" fmla="*/ 402538 h 685951"/>
                  <a:gd name="T22" fmla="*/ 258527 w 1160775"/>
                  <a:gd name="T23" fmla="*/ 465171 h 685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0775" h="685951">
                    <a:moveTo>
                      <a:pt x="258188" y="464159"/>
                    </a:moveTo>
                    <a:cubicBezTo>
                      <a:pt x="259261" y="579097"/>
                      <a:pt x="257158" y="567034"/>
                      <a:pt x="258231" y="681972"/>
                    </a:cubicBezTo>
                    <a:lnTo>
                      <a:pt x="1160607" y="685951"/>
                    </a:lnTo>
                    <a:cubicBezTo>
                      <a:pt x="1161411" y="435612"/>
                      <a:pt x="1159041" y="251947"/>
                      <a:pt x="1159845" y="1608"/>
                    </a:cubicBezTo>
                    <a:lnTo>
                      <a:pt x="259839" y="0"/>
                    </a:lnTo>
                    <a:lnTo>
                      <a:pt x="259035" y="202021"/>
                    </a:lnTo>
                    <a:cubicBezTo>
                      <a:pt x="255098" y="210460"/>
                      <a:pt x="260686" y="237949"/>
                      <a:pt x="209124" y="246388"/>
                    </a:cubicBezTo>
                    <a:cubicBezTo>
                      <a:pt x="153907" y="226067"/>
                      <a:pt x="190766" y="173996"/>
                      <a:pt x="84749" y="175900"/>
                    </a:cubicBezTo>
                    <a:cubicBezTo>
                      <a:pt x="-9788" y="211690"/>
                      <a:pt x="1856" y="276010"/>
                      <a:pt x="0" y="326338"/>
                    </a:cubicBezTo>
                    <a:cubicBezTo>
                      <a:pt x="197" y="383199"/>
                      <a:pt x="393" y="424185"/>
                      <a:pt x="89490" y="461996"/>
                    </a:cubicBezTo>
                    <a:cubicBezTo>
                      <a:pt x="183485" y="461227"/>
                      <a:pt x="163180" y="419182"/>
                      <a:pt x="212725" y="402538"/>
                    </a:cubicBezTo>
                    <a:cubicBezTo>
                      <a:pt x="259742" y="412832"/>
                      <a:pt x="249610" y="451702"/>
                      <a:pt x="258527" y="465171"/>
                    </a:cubicBezTo>
                  </a:path>
                </a:pathLst>
              </a:custGeom>
              <a:solidFill>
                <a:srgbClr val="FFFFFF"/>
              </a:solidFill>
              <a:ln w="936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5" name="Text Box 8"/>
              <p:cNvSpPr txBox="1">
                <a:spLocks noChangeArrowheads="1"/>
              </p:cNvSpPr>
              <p:nvPr/>
            </p:nvSpPr>
            <p:spPr bwMode="auto">
              <a:xfrm>
                <a:off x="4157" y="1972"/>
                <a:ext cx="941"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dirty="0">
                    <a:solidFill>
                      <a:srgbClr val="FF0000"/>
                    </a:solidFill>
                    <a:cs typeface="Arial" charset="0"/>
                  </a:rPr>
                  <a:t>CUSTOM</a:t>
                </a:r>
              </a:p>
            </p:txBody>
          </p:sp>
        </p:grpSp>
        <p:grpSp>
          <p:nvGrpSpPr>
            <p:cNvPr id="90" name="Group 9"/>
            <p:cNvGrpSpPr>
              <a:grpSpLocks/>
            </p:cNvGrpSpPr>
            <p:nvPr/>
          </p:nvGrpSpPr>
          <p:grpSpPr bwMode="auto">
            <a:xfrm>
              <a:off x="4144963" y="3352800"/>
              <a:ext cx="823912" cy="377825"/>
              <a:chOff x="2611" y="2112"/>
              <a:chExt cx="519" cy="238"/>
            </a:xfrm>
          </p:grpSpPr>
          <p:sp>
            <p:nvSpPr>
              <p:cNvPr id="112" name="Freeform 10"/>
              <p:cNvSpPr>
                <a:spLocks noChangeArrowheads="1"/>
              </p:cNvSpPr>
              <p:nvPr/>
            </p:nvSpPr>
            <p:spPr bwMode="auto">
              <a:xfrm>
                <a:off x="2611" y="2112"/>
                <a:ext cx="519" cy="238"/>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64190 0 0"/>
                  <a:gd name="G19" fmla="+- 1 0 0"/>
                  <a:gd name="G20" fmla="+- 1 0 0"/>
                  <a:gd name="G21" fmla="+- 1 0 0"/>
                  <a:gd name="G22" fmla="+- 1 0 0"/>
                  <a:gd name="G23" fmla="+- 1 0 0"/>
                  <a:gd name="G24" fmla="+- 1 0 0"/>
                  <a:gd name="G25" fmla="+- 1 0 0"/>
                  <a:gd name="G26" fmla="cos 3 G0"/>
                  <a:gd name="G27" fmla="+- 1 0 0"/>
                  <a:gd name="T0" fmla="*/ 258188 w 1160775"/>
                  <a:gd name="T1" fmla="*/ 464159 h 685951"/>
                  <a:gd name="T2" fmla="*/ 258231 w 1160775"/>
                  <a:gd name="T3" fmla="*/ 681972 h 685951"/>
                  <a:gd name="T4" fmla="*/ 1160607 w 1160775"/>
                  <a:gd name="T5" fmla="*/ 685951 h 685951"/>
                  <a:gd name="T6" fmla="*/ 1159845 w 1160775"/>
                  <a:gd name="T7" fmla="*/ 1608 h 685951"/>
                  <a:gd name="T8" fmla="*/ 259839 w 1160775"/>
                  <a:gd name="T9" fmla="*/ 0 h 685951"/>
                  <a:gd name="T10" fmla="*/ 259035 w 1160775"/>
                  <a:gd name="T11" fmla="*/ 202021 h 685951"/>
                  <a:gd name="T12" fmla="*/ 209124 w 1160775"/>
                  <a:gd name="T13" fmla="*/ 246388 h 685951"/>
                  <a:gd name="T14" fmla="*/ 84749 w 1160775"/>
                  <a:gd name="T15" fmla="*/ 175900 h 685951"/>
                  <a:gd name="T16" fmla="*/ 0 w 1160775"/>
                  <a:gd name="T17" fmla="*/ 326338 h 685951"/>
                  <a:gd name="T18" fmla="*/ 89490 w 1160775"/>
                  <a:gd name="T19" fmla="*/ 461996 h 685951"/>
                  <a:gd name="T20" fmla="*/ 212725 w 1160775"/>
                  <a:gd name="T21" fmla="*/ 402538 h 685951"/>
                  <a:gd name="T22" fmla="*/ 258527 w 1160775"/>
                  <a:gd name="T23" fmla="*/ 465171 h 685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0775" h="685951">
                    <a:moveTo>
                      <a:pt x="258188" y="464159"/>
                    </a:moveTo>
                    <a:cubicBezTo>
                      <a:pt x="259261" y="579097"/>
                      <a:pt x="257158" y="567034"/>
                      <a:pt x="258231" y="681972"/>
                    </a:cubicBezTo>
                    <a:lnTo>
                      <a:pt x="1160607" y="685951"/>
                    </a:lnTo>
                    <a:cubicBezTo>
                      <a:pt x="1161411" y="435612"/>
                      <a:pt x="1159041" y="251947"/>
                      <a:pt x="1159845" y="1608"/>
                    </a:cubicBezTo>
                    <a:lnTo>
                      <a:pt x="259839" y="0"/>
                    </a:lnTo>
                    <a:lnTo>
                      <a:pt x="259035" y="202021"/>
                    </a:lnTo>
                    <a:cubicBezTo>
                      <a:pt x="255098" y="210460"/>
                      <a:pt x="260686" y="237949"/>
                      <a:pt x="209124" y="246388"/>
                    </a:cubicBezTo>
                    <a:cubicBezTo>
                      <a:pt x="153907" y="226067"/>
                      <a:pt x="190766" y="173996"/>
                      <a:pt x="84749" y="175900"/>
                    </a:cubicBezTo>
                    <a:cubicBezTo>
                      <a:pt x="-9788" y="211690"/>
                      <a:pt x="1856" y="276010"/>
                      <a:pt x="0" y="326338"/>
                    </a:cubicBezTo>
                    <a:cubicBezTo>
                      <a:pt x="197" y="383199"/>
                      <a:pt x="393" y="424185"/>
                      <a:pt x="89490" y="461996"/>
                    </a:cubicBezTo>
                    <a:cubicBezTo>
                      <a:pt x="183485" y="461227"/>
                      <a:pt x="163180" y="419182"/>
                      <a:pt x="212725" y="402538"/>
                    </a:cubicBezTo>
                    <a:cubicBezTo>
                      <a:pt x="259742" y="412832"/>
                      <a:pt x="249610" y="451702"/>
                      <a:pt x="258527" y="465171"/>
                    </a:cubicBezTo>
                  </a:path>
                </a:pathLst>
              </a:custGeom>
              <a:solidFill>
                <a:srgbClr val="FFFFFF"/>
              </a:solidFill>
              <a:ln w="9360">
                <a:solidFill>
                  <a:srgbClr val="A6A6A6"/>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3" name="Text Box 11"/>
              <p:cNvSpPr txBox="1">
                <a:spLocks noChangeArrowheads="1"/>
              </p:cNvSpPr>
              <p:nvPr/>
            </p:nvSpPr>
            <p:spPr bwMode="auto">
              <a:xfrm>
                <a:off x="2779" y="2139"/>
                <a:ext cx="265"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1100">
                    <a:cs typeface="Arial" charset="0"/>
                  </a:rPr>
                  <a:t>Etc.</a:t>
                </a:r>
              </a:p>
            </p:txBody>
          </p:sp>
        </p:grpSp>
        <p:grpSp>
          <p:nvGrpSpPr>
            <p:cNvPr id="91" name="Group 12"/>
            <p:cNvGrpSpPr>
              <a:grpSpLocks/>
            </p:cNvGrpSpPr>
            <p:nvPr/>
          </p:nvGrpSpPr>
          <p:grpSpPr bwMode="auto">
            <a:xfrm>
              <a:off x="3341688" y="3914775"/>
              <a:ext cx="823912" cy="377825"/>
              <a:chOff x="2105" y="2466"/>
              <a:chExt cx="519" cy="238"/>
            </a:xfrm>
          </p:grpSpPr>
          <p:sp>
            <p:nvSpPr>
              <p:cNvPr id="110" name="Freeform 13"/>
              <p:cNvSpPr>
                <a:spLocks noChangeArrowheads="1"/>
              </p:cNvSpPr>
              <p:nvPr/>
            </p:nvSpPr>
            <p:spPr bwMode="auto">
              <a:xfrm>
                <a:off x="2105" y="2466"/>
                <a:ext cx="519" cy="238"/>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64190 0 0"/>
                  <a:gd name="G19" fmla="+- 1 0 0"/>
                  <a:gd name="G20" fmla="+- 1 0 0"/>
                  <a:gd name="G21" fmla="+- 1 0 0"/>
                  <a:gd name="G22" fmla="+- 1 0 0"/>
                  <a:gd name="G23" fmla="+- 1 0 0"/>
                  <a:gd name="G24" fmla="+- 1 0 0"/>
                  <a:gd name="G25" fmla="+- 1 0 0"/>
                  <a:gd name="G26" fmla="cos 3 G0"/>
                  <a:gd name="G27" fmla="+- 1 0 0"/>
                  <a:gd name="T0" fmla="*/ 258188 w 1160775"/>
                  <a:gd name="T1" fmla="*/ 464159 h 685951"/>
                  <a:gd name="T2" fmla="*/ 258231 w 1160775"/>
                  <a:gd name="T3" fmla="*/ 681972 h 685951"/>
                  <a:gd name="T4" fmla="*/ 1160607 w 1160775"/>
                  <a:gd name="T5" fmla="*/ 685951 h 685951"/>
                  <a:gd name="T6" fmla="*/ 1159845 w 1160775"/>
                  <a:gd name="T7" fmla="*/ 1608 h 685951"/>
                  <a:gd name="T8" fmla="*/ 259839 w 1160775"/>
                  <a:gd name="T9" fmla="*/ 0 h 685951"/>
                  <a:gd name="T10" fmla="*/ 259035 w 1160775"/>
                  <a:gd name="T11" fmla="*/ 202021 h 685951"/>
                  <a:gd name="T12" fmla="*/ 209124 w 1160775"/>
                  <a:gd name="T13" fmla="*/ 246388 h 685951"/>
                  <a:gd name="T14" fmla="*/ 84749 w 1160775"/>
                  <a:gd name="T15" fmla="*/ 175900 h 685951"/>
                  <a:gd name="T16" fmla="*/ 0 w 1160775"/>
                  <a:gd name="T17" fmla="*/ 326338 h 685951"/>
                  <a:gd name="T18" fmla="*/ 89490 w 1160775"/>
                  <a:gd name="T19" fmla="*/ 461996 h 685951"/>
                  <a:gd name="T20" fmla="*/ 212725 w 1160775"/>
                  <a:gd name="T21" fmla="*/ 402538 h 685951"/>
                  <a:gd name="T22" fmla="*/ 258527 w 1160775"/>
                  <a:gd name="T23" fmla="*/ 465171 h 685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0775" h="685951">
                    <a:moveTo>
                      <a:pt x="258188" y="464159"/>
                    </a:moveTo>
                    <a:cubicBezTo>
                      <a:pt x="259261" y="579097"/>
                      <a:pt x="257158" y="567034"/>
                      <a:pt x="258231" y="681972"/>
                    </a:cubicBezTo>
                    <a:lnTo>
                      <a:pt x="1160607" y="685951"/>
                    </a:lnTo>
                    <a:cubicBezTo>
                      <a:pt x="1161411" y="435612"/>
                      <a:pt x="1159041" y="251947"/>
                      <a:pt x="1159845" y="1608"/>
                    </a:cubicBezTo>
                    <a:lnTo>
                      <a:pt x="259839" y="0"/>
                    </a:lnTo>
                    <a:lnTo>
                      <a:pt x="259035" y="202021"/>
                    </a:lnTo>
                    <a:cubicBezTo>
                      <a:pt x="255098" y="210460"/>
                      <a:pt x="260686" y="237949"/>
                      <a:pt x="209124" y="246388"/>
                    </a:cubicBezTo>
                    <a:cubicBezTo>
                      <a:pt x="153907" y="226067"/>
                      <a:pt x="190766" y="173996"/>
                      <a:pt x="84749" y="175900"/>
                    </a:cubicBezTo>
                    <a:cubicBezTo>
                      <a:pt x="-9788" y="211690"/>
                      <a:pt x="1856" y="276010"/>
                      <a:pt x="0" y="326338"/>
                    </a:cubicBezTo>
                    <a:cubicBezTo>
                      <a:pt x="197" y="383199"/>
                      <a:pt x="393" y="424185"/>
                      <a:pt x="89490" y="461996"/>
                    </a:cubicBezTo>
                    <a:cubicBezTo>
                      <a:pt x="183485" y="461227"/>
                      <a:pt x="163180" y="419182"/>
                      <a:pt x="212725" y="402538"/>
                    </a:cubicBezTo>
                    <a:cubicBezTo>
                      <a:pt x="259742" y="412832"/>
                      <a:pt x="249610" y="451702"/>
                      <a:pt x="258527" y="465171"/>
                    </a:cubicBezTo>
                  </a:path>
                </a:pathLst>
              </a:custGeom>
              <a:solidFill>
                <a:srgbClr val="FFFFFF"/>
              </a:solidFill>
              <a:ln w="9360">
                <a:solidFill>
                  <a:srgbClr val="A6A6A6"/>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1" name="Text Box 14"/>
              <p:cNvSpPr txBox="1">
                <a:spLocks noChangeArrowheads="1"/>
              </p:cNvSpPr>
              <p:nvPr/>
            </p:nvSpPr>
            <p:spPr bwMode="auto">
              <a:xfrm>
                <a:off x="2254" y="2493"/>
                <a:ext cx="265"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1100">
                    <a:cs typeface="Arial" charset="0"/>
                  </a:rPr>
                  <a:t>Etc.</a:t>
                </a:r>
              </a:p>
            </p:txBody>
          </p:sp>
        </p:grpSp>
        <p:grpSp>
          <p:nvGrpSpPr>
            <p:cNvPr id="92" name="Group 15"/>
            <p:cNvGrpSpPr>
              <a:grpSpLocks/>
            </p:cNvGrpSpPr>
            <p:nvPr/>
          </p:nvGrpSpPr>
          <p:grpSpPr bwMode="auto">
            <a:xfrm>
              <a:off x="3297238" y="3621088"/>
              <a:ext cx="823912" cy="377825"/>
              <a:chOff x="2077" y="2281"/>
              <a:chExt cx="519" cy="238"/>
            </a:xfrm>
          </p:grpSpPr>
          <p:sp>
            <p:nvSpPr>
              <p:cNvPr id="108" name="Freeform 16"/>
              <p:cNvSpPr>
                <a:spLocks noChangeArrowheads="1"/>
              </p:cNvSpPr>
              <p:nvPr/>
            </p:nvSpPr>
            <p:spPr bwMode="auto">
              <a:xfrm>
                <a:off x="2077" y="2281"/>
                <a:ext cx="519" cy="238"/>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64190 0 0"/>
                  <a:gd name="G19" fmla="+- 1 0 0"/>
                  <a:gd name="G20" fmla="+- 1 0 0"/>
                  <a:gd name="G21" fmla="+- 1 0 0"/>
                  <a:gd name="G22" fmla="+- 1 0 0"/>
                  <a:gd name="G23" fmla="+- 1 0 0"/>
                  <a:gd name="G24" fmla="+- 1 0 0"/>
                  <a:gd name="G25" fmla="+- 1 0 0"/>
                  <a:gd name="G26" fmla="cos 3 G0"/>
                  <a:gd name="G27" fmla="+- 1 0 0"/>
                  <a:gd name="T0" fmla="*/ 258188 w 1160775"/>
                  <a:gd name="T1" fmla="*/ 464159 h 685951"/>
                  <a:gd name="T2" fmla="*/ 258231 w 1160775"/>
                  <a:gd name="T3" fmla="*/ 681972 h 685951"/>
                  <a:gd name="T4" fmla="*/ 1160607 w 1160775"/>
                  <a:gd name="T5" fmla="*/ 685951 h 685951"/>
                  <a:gd name="T6" fmla="*/ 1159845 w 1160775"/>
                  <a:gd name="T7" fmla="*/ 1608 h 685951"/>
                  <a:gd name="T8" fmla="*/ 259839 w 1160775"/>
                  <a:gd name="T9" fmla="*/ 0 h 685951"/>
                  <a:gd name="T10" fmla="*/ 259035 w 1160775"/>
                  <a:gd name="T11" fmla="*/ 202021 h 685951"/>
                  <a:gd name="T12" fmla="*/ 209124 w 1160775"/>
                  <a:gd name="T13" fmla="*/ 246388 h 685951"/>
                  <a:gd name="T14" fmla="*/ 84749 w 1160775"/>
                  <a:gd name="T15" fmla="*/ 175900 h 685951"/>
                  <a:gd name="T16" fmla="*/ 0 w 1160775"/>
                  <a:gd name="T17" fmla="*/ 326338 h 685951"/>
                  <a:gd name="T18" fmla="*/ 89490 w 1160775"/>
                  <a:gd name="T19" fmla="*/ 461996 h 685951"/>
                  <a:gd name="T20" fmla="*/ 212725 w 1160775"/>
                  <a:gd name="T21" fmla="*/ 402538 h 685951"/>
                  <a:gd name="T22" fmla="*/ 258527 w 1160775"/>
                  <a:gd name="T23" fmla="*/ 465171 h 685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0775" h="685951">
                    <a:moveTo>
                      <a:pt x="258188" y="464159"/>
                    </a:moveTo>
                    <a:cubicBezTo>
                      <a:pt x="259261" y="579097"/>
                      <a:pt x="257158" y="567034"/>
                      <a:pt x="258231" y="681972"/>
                    </a:cubicBezTo>
                    <a:lnTo>
                      <a:pt x="1160607" y="685951"/>
                    </a:lnTo>
                    <a:cubicBezTo>
                      <a:pt x="1161411" y="435612"/>
                      <a:pt x="1159041" y="251947"/>
                      <a:pt x="1159845" y="1608"/>
                    </a:cubicBezTo>
                    <a:lnTo>
                      <a:pt x="259839" y="0"/>
                    </a:lnTo>
                    <a:lnTo>
                      <a:pt x="259035" y="202021"/>
                    </a:lnTo>
                    <a:cubicBezTo>
                      <a:pt x="255098" y="210460"/>
                      <a:pt x="260686" y="237949"/>
                      <a:pt x="209124" y="246388"/>
                    </a:cubicBezTo>
                    <a:cubicBezTo>
                      <a:pt x="153907" y="226067"/>
                      <a:pt x="190766" y="173996"/>
                      <a:pt x="84749" y="175900"/>
                    </a:cubicBezTo>
                    <a:cubicBezTo>
                      <a:pt x="-9788" y="211690"/>
                      <a:pt x="1856" y="276010"/>
                      <a:pt x="0" y="326338"/>
                    </a:cubicBezTo>
                    <a:cubicBezTo>
                      <a:pt x="197" y="383199"/>
                      <a:pt x="393" y="424185"/>
                      <a:pt x="89490" y="461996"/>
                    </a:cubicBezTo>
                    <a:cubicBezTo>
                      <a:pt x="183485" y="461227"/>
                      <a:pt x="163180" y="419182"/>
                      <a:pt x="212725" y="402538"/>
                    </a:cubicBezTo>
                    <a:cubicBezTo>
                      <a:pt x="259742" y="412832"/>
                      <a:pt x="249610" y="451702"/>
                      <a:pt x="258527" y="465171"/>
                    </a:cubicBezTo>
                  </a:path>
                </a:pathLst>
              </a:custGeom>
              <a:solidFill>
                <a:srgbClr val="FFFFFF"/>
              </a:solidFill>
              <a:ln w="9360">
                <a:solidFill>
                  <a:srgbClr val="A6A6A6"/>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9" name="Text Box 17"/>
              <p:cNvSpPr txBox="1">
                <a:spLocks noChangeArrowheads="1"/>
              </p:cNvSpPr>
              <p:nvPr/>
            </p:nvSpPr>
            <p:spPr bwMode="auto">
              <a:xfrm>
                <a:off x="2231" y="2308"/>
                <a:ext cx="318"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1100">
                    <a:cs typeface="Arial" charset="0"/>
                  </a:rPr>
                  <a:t>Ruby</a:t>
                </a:r>
              </a:p>
            </p:txBody>
          </p:sp>
        </p:grpSp>
        <p:grpSp>
          <p:nvGrpSpPr>
            <p:cNvPr id="93" name="Group 18"/>
            <p:cNvGrpSpPr>
              <a:grpSpLocks/>
            </p:cNvGrpSpPr>
            <p:nvPr/>
          </p:nvGrpSpPr>
          <p:grpSpPr bwMode="auto">
            <a:xfrm>
              <a:off x="3246438" y="3328988"/>
              <a:ext cx="823912" cy="377825"/>
              <a:chOff x="2045" y="2097"/>
              <a:chExt cx="519" cy="238"/>
            </a:xfrm>
          </p:grpSpPr>
          <p:sp>
            <p:nvSpPr>
              <p:cNvPr id="106" name="Freeform 19"/>
              <p:cNvSpPr>
                <a:spLocks noChangeArrowheads="1"/>
              </p:cNvSpPr>
              <p:nvPr/>
            </p:nvSpPr>
            <p:spPr bwMode="auto">
              <a:xfrm>
                <a:off x="2045" y="2097"/>
                <a:ext cx="519" cy="238"/>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64190 0 0"/>
                  <a:gd name="G19" fmla="+- 1 0 0"/>
                  <a:gd name="G20" fmla="+- 1 0 0"/>
                  <a:gd name="G21" fmla="+- 1 0 0"/>
                  <a:gd name="G22" fmla="+- 1 0 0"/>
                  <a:gd name="G23" fmla="+- 1 0 0"/>
                  <a:gd name="G24" fmla="+- 1 0 0"/>
                  <a:gd name="G25" fmla="+- 1 0 0"/>
                  <a:gd name="G26" fmla="cos 3 G0"/>
                  <a:gd name="G27" fmla="+- 1 0 0"/>
                  <a:gd name="T0" fmla="*/ 258188 w 1160775"/>
                  <a:gd name="T1" fmla="*/ 464159 h 685951"/>
                  <a:gd name="T2" fmla="*/ 258231 w 1160775"/>
                  <a:gd name="T3" fmla="*/ 681972 h 685951"/>
                  <a:gd name="T4" fmla="*/ 1160607 w 1160775"/>
                  <a:gd name="T5" fmla="*/ 685951 h 685951"/>
                  <a:gd name="T6" fmla="*/ 1159845 w 1160775"/>
                  <a:gd name="T7" fmla="*/ 1608 h 685951"/>
                  <a:gd name="T8" fmla="*/ 259839 w 1160775"/>
                  <a:gd name="T9" fmla="*/ 0 h 685951"/>
                  <a:gd name="T10" fmla="*/ 259035 w 1160775"/>
                  <a:gd name="T11" fmla="*/ 202021 h 685951"/>
                  <a:gd name="T12" fmla="*/ 209124 w 1160775"/>
                  <a:gd name="T13" fmla="*/ 246388 h 685951"/>
                  <a:gd name="T14" fmla="*/ 84749 w 1160775"/>
                  <a:gd name="T15" fmla="*/ 175900 h 685951"/>
                  <a:gd name="T16" fmla="*/ 0 w 1160775"/>
                  <a:gd name="T17" fmla="*/ 326338 h 685951"/>
                  <a:gd name="T18" fmla="*/ 89490 w 1160775"/>
                  <a:gd name="T19" fmla="*/ 461996 h 685951"/>
                  <a:gd name="T20" fmla="*/ 212725 w 1160775"/>
                  <a:gd name="T21" fmla="*/ 402538 h 685951"/>
                  <a:gd name="T22" fmla="*/ 258527 w 1160775"/>
                  <a:gd name="T23" fmla="*/ 465171 h 685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0775" h="685951">
                    <a:moveTo>
                      <a:pt x="258188" y="464159"/>
                    </a:moveTo>
                    <a:cubicBezTo>
                      <a:pt x="259261" y="579097"/>
                      <a:pt x="257158" y="567034"/>
                      <a:pt x="258231" y="681972"/>
                    </a:cubicBezTo>
                    <a:lnTo>
                      <a:pt x="1160607" y="685951"/>
                    </a:lnTo>
                    <a:cubicBezTo>
                      <a:pt x="1161411" y="435612"/>
                      <a:pt x="1159041" y="251947"/>
                      <a:pt x="1159845" y="1608"/>
                    </a:cubicBezTo>
                    <a:lnTo>
                      <a:pt x="259839" y="0"/>
                    </a:lnTo>
                    <a:lnTo>
                      <a:pt x="259035" y="202021"/>
                    </a:lnTo>
                    <a:cubicBezTo>
                      <a:pt x="255098" y="210460"/>
                      <a:pt x="260686" y="237949"/>
                      <a:pt x="209124" y="246388"/>
                    </a:cubicBezTo>
                    <a:cubicBezTo>
                      <a:pt x="153907" y="226067"/>
                      <a:pt x="190766" y="173996"/>
                      <a:pt x="84749" y="175900"/>
                    </a:cubicBezTo>
                    <a:cubicBezTo>
                      <a:pt x="-9788" y="211690"/>
                      <a:pt x="1856" y="276010"/>
                      <a:pt x="0" y="326338"/>
                    </a:cubicBezTo>
                    <a:cubicBezTo>
                      <a:pt x="197" y="383199"/>
                      <a:pt x="393" y="424185"/>
                      <a:pt x="89490" y="461996"/>
                    </a:cubicBezTo>
                    <a:cubicBezTo>
                      <a:pt x="183485" y="461227"/>
                      <a:pt x="163180" y="419182"/>
                      <a:pt x="212725" y="402538"/>
                    </a:cubicBezTo>
                    <a:cubicBezTo>
                      <a:pt x="259742" y="412832"/>
                      <a:pt x="249610" y="451702"/>
                      <a:pt x="258527" y="465171"/>
                    </a:cubicBezTo>
                  </a:path>
                </a:pathLst>
              </a:custGeom>
              <a:solidFill>
                <a:srgbClr val="FFFFFF"/>
              </a:solidFill>
              <a:ln w="9360">
                <a:solidFill>
                  <a:srgbClr val="A6A6A6"/>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7" name="Text Box 20"/>
              <p:cNvSpPr txBox="1">
                <a:spLocks noChangeArrowheads="1"/>
              </p:cNvSpPr>
              <p:nvPr/>
            </p:nvSpPr>
            <p:spPr bwMode="auto">
              <a:xfrm>
                <a:off x="2172" y="2142"/>
                <a:ext cx="387"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1100">
                    <a:cs typeface="Arial" charset="0"/>
                  </a:rPr>
                  <a:t>Python</a:t>
                </a:r>
              </a:p>
            </p:txBody>
          </p:sp>
        </p:grpSp>
        <p:grpSp>
          <p:nvGrpSpPr>
            <p:cNvPr id="94" name="Group 21"/>
            <p:cNvGrpSpPr>
              <a:grpSpLocks/>
            </p:cNvGrpSpPr>
            <p:nvPr/>
          </p:nvGrpSpPr>
          <p:grpSpPr bwMode="auto">
            <a:xfrm>
              <a:off x="3205163" y="3033713"/>
              <a:ext cx="822325" cy="379412"/>
              <a:chOff x="2019" y="1911"/>
              <a:chExt cx="518" cy="239"/>
            </a:xfrm>
          </p:grpSpPr>
          <p:sp>
            <p:nvSpPr>
              <p:cNvPr id="104" name="Freeform 22"/>
              <p:cNvSpPr>
                <a:spLocks noChangeArrowheads="1"/>
              </p:cNvSpPr>
              <p:nvPr/>
            </p:nvSpPr>
            <p:spPr bwMode="auto">
              <a:xfrm>
                <a:off x="2019" y="1911"/>
                <a:ext cx="518" cy="23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64190 0 0"/>
                  <a:gd name="G19" fmla="+- 1 0 0"/>
                  <a:gd name="G20" fmla="+- 1 0 0"/>
                  <a:gd name="G21" fmla="+- 1 0 0"/>
                  <a:gd name="G22" fmla="+- 1 0 0"/>
                  <a:gd name="G23" fmla="+- 1 0 0"/>
                  <a:gd name="G24" fmla="+- 1 0 0"/>
                  <a:gd name="G25" fmla="+- 1 0 0"/>
                  <a:gd name="G26" fmla="cos 3 G0"/>
                  <a:gd name="G27" fmla="+- 1 0 0"/>
                  <a:gd name="T0" fmla="*/ 258188 w 1160775"/>
                  <a:gd name="T1" fmla="*/ 464159 h 685951"/>
                  <a:gd name="T2" fmla="*/ 258231 w 1160775"/>
                  <a:gd name="T3" fmla="*/ 681972 h 685951"/>
                  <a:gd name="T4" fmla="*/ 1160607 w 1160775"/>
                  <a:gd name="T5" fmla="*/ 685951 h 685951"/>
                  <a:gd name="T6" fmla="*/ 1159845 w 1160775"/>
                  <a:gd name="T7" fmla="*/ 1608 h 685951"/>
                  <a:gd name="T8" fmla="*/ 259839 w 1160775"/>
                  <a:gd name="T9" fmla="*/ 0 h 685951"/>
                  <a:gd name="T10" fmla="*/ 259035 w 1160775"/>
                  <a:gd name="T11" fmla="*/ 202021 h 685951"/>
                  <a:gd name="T12" fmla="*/ 209124 w 1160775"/>
                  <a:gd name="T13" fmla="*/ 246388 h 685951"/>
                  <a:gd name="T14" fmla="*/ 84749 w 1160775"/>
                  <a:gd name="T15" fmla="*/ 175900 h 685951"/>
                  <a:gd name="T16" fmla="*/ 0 w 1160775"/>
                  <a:gd name="T17" fmla="*/ 326338 h 685951"/>
                  <a:gd name="T18" fmla="*/ 89490 w 1160775"/>
                  <a:gd name="T19" fmla="*/ 461996 h 685951"/>
                  <a:gd name="T20" fmla="*/ 212725 w 1160775"/>
                  <a:gd name="T21" fmla="*/ 402538 h 685951"/>
                  <a:gd name="T22" fmla="*/ 258527 w 1160775"/>
                  <a:gd name="T23" fmla="*/ 465171 h 685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0775" h="685951">
                    <a:moveTo>
                      <a:pt x="258188" y="464159"/>
                    </a:moveTo>
                    <a:cubicBezTo>
                      <a:pt x="259261" y="579097"/>
                      <a:pt x="257158" y="567034"/>
                      <a:pt x="258231" y="681972"/>
                    </a:cubicBezTo>
                    <a:lnTo>
                      <a:pt x="1160607" y="685951"/>
                    </a:lnTo>
                    <a:cubicBezTo>
                      <a:pt x="1161411" y="435612"/>
                      <a:pt x="1159041" y="251947"/>
                      <a:pt x="1159845" y="1608"/>
                    </a:cubicBezTo>
                    <a:lnTo>
                      <a:pt x="259839" y="0"/>
                    </a:lnTo>
                    <a:lnTo>
                      <a:pt x="259035" y="202021"/>
                    </a:lnTo>
                    <a:cubicBezTo>
                      <a:pt x="255098" y="210460"/>
                      <a:pt x="260686" y="237949"/>
                      <a:pt x="209124" y="246388"/>
                    </a:cubicBezTo>
                    <a:cubicBezTo>
                      <a:pt x="153907" y="226067"/>
                      <a:pt x="190766" y="173996"/>
                      <a:pt x="84749" y="175900"/>
                    </a:cubicBezTo>
                    <a:cubicBezTo>
                      <a:pt x="-9788" y="211690"/>
                      <a:pt x="1856" y="276010"/>
                      <a:pt x="0" y="326338"/>
                    </a:cubicBezTo>
                    <a:cubicBezTo>
                      <a:pt x="197" y="383199"/>
                      <a:pt x="393" y="424185"/>
                      <a:pt x="89490" y="461996"/>
                    </a:cubicBezTo>
                    <a:cubicBezTo>
                      <a:pt x="183485" y="461227"/>
                      <a:pt x="163180" y="419182"/>
                      <a:pt x="212725" y="402538"/>
                    </a:cubicBezTo>
                    <a:cubicBezTo>
                      <a:pt x="259742" y="412832"/>
                      <a:pt x="249610" y="451702"/>
                      <a:pt x="258527" y="465171"/>
                    </a:cubicBezTo>
                  </a:path>
                </a:pathLst>
              </a:custGeom>
              <a:solidFill>
                <a:srgbClr val="FFFFFF"/>
              </a:solidFill>
              <a:ln w="9360">
                <a:solidFill>
                  <a:srgbClr val="A6A6A6"/>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5" name="Text Box 23"/>
              <p:cNvSpPr txBox="1">
                <a:spLocks noChangeArrowheads="1"/>
              </p:cNvSpPr>
              <p:nvPr/>
            </p:nvSpPr>
            <p:spPr bwMode="auto">
              <a:xfrm>
                <a:off x="2163" y="1932"/>
                <a:ext cx="310" cy="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1200" dirty="0">
                    <a:cs typeface="Arial" charset="0"/>
                  </a:rPr>
                  <a:t>PHP</a:t>
                </a:r>
              </a:p>
            </p:txBody>
          </p:sp>
        </p:grpSp>
        <p:grpSp>
          <p:nvGrpSpPr>
            <p:cNvPr id="95" name="Group 24"/>
            <p:cNvGrpSpPr>
              <a:grpSpLocks/>
            </p:cNvGrpSpPr>
            <p:nvPr/>
          </p:nvGrpSpPr>
          <p:grpSpPr bwMode="auto">
            <a:xfrm>
              <a:off x="3162300" y="2740025"/>
              <a:ext cx="822325" cy="379413"/>
              <a:chOff x="1992" y="1726"/>
              <a:chExt cx="518" cy="239"/>
            </a:xfrm>
          </p:grpSpPr>
          <p:sp>
            <p:nvSpPr>
              <p:cNvPr id="102" name="Freeform 25"/>
              <p:cNvSpPr>
                <a:spLocks noChangeArrowheads="1"/>
              </p:cNvSpPr>
              <p:nvPr/>
            </p:nvSpPr>
            <p:spPr bwMode="auto">
              <a:xfrm>
                <a:off x="1992" y="1726"/>
                <a:ext cx="518" cy="23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64190 0 0"/>
                  <a:gd name="G19" fmla="+- 1 0 0"/>
                  <a:gd name="G20" fmla="+- 1 0 0"/>
                  <a:gd name="G21" fmla="+- 1 0 0"/>
                  <a:gd name="G22" fmla="+- 1 0 0"/>
                  <a:gd name="G23" fmla="+- 1 0 0"/>
                  <a:gd name="G24" fmla="+- 1 0 0"/>
                  <a:gd name="G25" fmla="+- 1 0 0"/>
                  <a:gd name="G26" fmla="cos 3 G0"/>
                  <a:gd name="G27" fmla="+- 1 0 0"/>
                  <a:gd name="T0" fmla="*/ 258188 w 1160775"/>
                  <a:gd name="T1" fmla="*/ 464159 h 685951"/>
                  <a:gd name="T2" fmla="*/ 258231 w 1160775"/>
                  <a:gd name="T3" fmla="*/ 681972 h 685951"/>
                  <a:gd name="T4" fmla="*/ 1160607 w 1160775"/>
                  <a:gd name="T5" fmla="*/ 685951 h 685951"/>
                  <a:gd name="T6" fmla="*/ 1159845 w 1160775"/>
                  <a:gd name="T7" fmla="*/ 1608 h 685951"/>
                  <a:gd name="T8" fmla="*/ 259839 w 1160775"/>
                  <a:gd name="T9" fmla="*/ 0 h 685951"/>
                  <a:gd name="T10" fmla="*/ 259035 w 1160775"/>
                  <a:gd name="T11" fmla="*/ 202021 h 685951"/>
                  <a:gd name="T12" fmla="*/ 209124 w 1160775"/>
                  <a:gd name="T13" fmla="*/ 246388 h 685951"/>
                  <a:gd name="T14" fmla="*/ 84749 w 1160775"/>
                  <a:gd name="T15" fmla="*/ 175900 h 685951"/>
                  <a:gd name="T16" fmla="*/ 0 w 1160775"/>
                  <a:gd name="T17" fmla="*/ 326338 h 685951"/>
                  <a:gd name="T18" fmla="*/ 89490 w 1160775"/>
                  <a:gd name="T19" fmla="*/ 461996 h 685951"/>
                  <a:gd name="T20" fmla="*/ 212725 w 1160775"/>
                  <a:gd name="T21" fmla="*/ 402538 h 685951"/>
                  <a:gd name="T22" fmla="*/ 258527 w 1160775"/>
                  <a:gd name="T23" fmla="*/ 465171 h 685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0775" h="685951">
                    <a:moveTo>
                      <a:pt x="258188" y="464159"/>
                    </a:moveTo>
                    <a:cubicBezTo>
                      <a:pt x="259261" y="579097"/>
                      <a:pt x="257158" y="567034"/>
                      <a:pt x="258231" y="681972"/>
                    </a:cubicBezTo>
                    <a:lnTo>
                      <a:pt x="1160607" y="685951"/>
                    </a:lnTo>
                    <a:cubicBezTo>
                      <a:pt x="1161411" y="435612"/>
                      <a:pt x="1159041" y="251947"/>
                      <a:pt x="1159845" y="1608"/>
                    </a:cubicBezTo>
                    <a:lnTo>
                      <a:pt x="259839" y="0"/>
                    </a:lnTo>
                    <a:lnTo>
                      <a:pt x="259035" y="202021"/>
                    </a:lnTo>
                    <a:cubicBezTo>
                      <a:pt x="255098" y="210460"/>
                      <a:pt x="260686" y="237949"/>
                      <a:pt x="209124" y="246388"/>
                    </a:cubicBezTo>
                    <a:cubicBezTo>
                      <a:pt x="153907" y="226067"/>
                      <a:pt x="190766" y="173996"/>
                      <a:pt x="84749" y="175900"/>
                    </a:cubicBezTo>
                    <a:cubicBezTo>
                      <a:pt x="-9788" y="211690"/>
                      <a:pt x="1856" y="276010"/>
                      <a:pt x="0" y="326338"/>
                    </a:cubicBezTo>
                    <a:cubicBezTo>
                      <a:pt x="197" y="383199"/>
                      <a:pt x="393" y="424185"/>
                      <a:pt x="89490" y="461996"/>
                    </a:cubicBezTo>
                    <a:cubicBezTo>
                      <a:pt x="183485" y="461227"/>
                      <a:pt x="163180" y="419182"/>
                      <a:pt x="212725" y="402538"/>
                    </a:cubicBezTo>
                    <a:cubicBezTo>
                      <a:pt x="259742" y="412832"/>
                      <a:pt x="249610" y="451702"/>
                      <a:pt x="258527" y="465171"/>
                    </a:cubicBezTo>
                  </a:path>
                </a:pathLst>
              </a:custGeom>
              <a:solidFill>
                <a:srgbClr val="FFFFFF"/>
              </a:solidFill>
              <a:ln w="9360">
                <a:solidFill>
                  <a:srgbClr val="A6A6A6"/>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3" name="Text Box 26"/>
              <p:cNvSpPr txBox="1">
                <a:spLocks noChangeArrowheads="1"/>
              </p:cNvSpPr>
              <p:nvPr/>
            </p:nvSpPr>
            <p:spPr bwMode="auto">
              <a:xfrm>
                <a:off x="2137" y="1747"/>
                <a:ext cx="315" cy="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1200">
                    <a:cs typeface="Arial" charset="0"/>
                  </a:rPr>
                  <a:t>Java</a:t>
                </a:r>
              </a:p>
            </p:txBody>
          </p:sp>
        </p:grpSp>
        <p:grpSp>
          <p:nvGrpSpPr>
            <p:cNvPr id="96" name="Group 27"/>
            <p:cNvGrpSpPr>
              <a:grpSpLocks/>
            </p:cNvGrpSpPr>
            <p:nvPr/>
          </p:nvGrpSpPr>
          <p:grpSpPr bwMode="auto">
            <a:xfrm>
              <a:off x="4090988" y="3048000"/>
              <a:ext cx="865187" cy="377825"/>
              <a:chOff x="2577" y="1920"/>
              <a:chExt cx="545" cy="238"/>
            </a:xfrm>
          </p:grpSpPr>
          <p:sp>
            <p:nvSpPr>
              <p:cNvPr id="100" name="Freeform 28"/>
              <p:cNvSpPr>
                <a:spLocks noChangeArrowheads="1"/>
              </p:cNvSpPr>
              <p:nvPr/>
            </p:nvSpPr>
            <p:spPr bwMode="auto">
              <a:xfrm>
                <a:off x="2577" y="1920"/>
                <a:ext cx="519" cy="238"/>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64190 0 0"/>
                  <a:gd name="G19" fmla="+- 1 0 0"/>
                  <a:gd name="G20" fmla="+- 1 0 0"/>
                  <a:gd name="G21" fmla="+- 1 0 0"/>
                  <a:gd name="G22" fmla="+- 1 0 0"/>
                  <a:gd name="G23" fmla="+- 1 0 0"/>
                  <a:gd name="G24" fmla="+- 1 0 0"/>
                  <a:gd name="G25" fmla="+- 1 0 0"/>
                  <a:gd name="G26" fmla="cos 3 G0"/>
                  <a:gd name="G27" fmla="+- 1 0 0"/>
                  <a:gd name="T0" fmla="*/ 258188 w 1160775"/>
                  <a:gd name="T1" fmla="*/ 464159 h 685951"/>
                  <a:gd name="T2" fmla="*/ 258231 w 1160775"/>
                  <a:gd name="T3" fmla="*/ 681972 h 685951"/>
                  <a:gd name="T4" fmla="*/ 1160607 w 1160775"/>
                  <a:gd name="T5" fmla="*/ 685951 h 685951"/>
                  <a:gd name="T6" fmla="*/ 1159845 w 1160775"/>
                  <a:gd name="T7" fmla="*/ 1608 h 685951"/>
                  <a:gd name="T8" fmla="*/ 259839 w 1160775"/>
                  <a:gd name="T9" fmla="*/ 0 h 685951"/>
                  <a:gd name="T10" fmla="*/ 259035 w 1160775"/>
                  <a:gd name="T11" fmla="*/ 202021 h 685951"/>
                  <a:gd name="T12" fmla="*/ 209124 w 1160775"/>
                  <a:gd name="T13" fmla="*/ 246388 h 685951"/>
                  <a:gd name="T14" fmla="*/ 84749 w 1160775"/>
                  <a:gd name="T15" fmla="*/ 175900 h 685951"/>
                  <a:gd name="T16" fmla="*/ 0 w 1160775"/>
                  <a:gd name="T17" fmla="*/ 326338 h 685951"/>
                  <a:gd name="T18" fmla="*/ 89490 w 1160775"/>
                  <a:gd name="T19" fmla="*/ 461996 h 685951"/>
                  <a:gd name="T20" fmla="*/ 212725 w 1160775"/>
                  <a:gd name="T21" fmla="*/ 402538 h 685951"/>
                  <a:gd name="T22" fmla="*/ 258527 w 1160775"/>
                  <a:gd name="T23" fmla="*/ 465171 h 685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0775" h="685951">
                    <a:moveTo>
                      <a:pt x="258188" y="464159"/>
                    </a:moveTo>
                    <a:cubicBezTo>
                      <a:pt x="259261" y="579097"/>
                      <a:pt x="257158" y="567034"/>
                      <a:pt x="258231" y="681972"/>
                    </a:cubicBezTo>
                    <a:lnTo>
                      <a:pt x="1160607" y="685951"/>
                    </a:lnTo>
                    <a:cubicBezTo>
                      <a:pt x="1161411" y="435612"/>
                      <a:pt x="1159041" y="251947"/>
                      <a:pt x="1159845" y="1608"/>
                    </a:cubicBezTo>
                    <a:lnTo>
                      <a:pt x="259839" y="0"/>
                    </a:lnTo>
                    <a:lnTo>
                      <a:pt x="259035" y="202021"/>
                    </a:lnTo>
                    <a:cubicBezTo>
                      <a:pt x="255098" y="210460"/>
                      <a:pt x="260686" y="237949"/>
                      <a:pt x="209124" y="246388"/>
                    </a:cubicBezTo>
                    <a:cubicBezTo>
                      <a:pt x="153907" y="226067"/>
                      <a:pt x="190766" y="173996"/>
                      <a:pt x="84749" y="175900"/>
                    </a:cubicBezTo>
                    <a:cubicBezTo>
                      <a:pt x="-9788" y="211690"/>
                      <a:pt x="1856" y="276010"/>
                      <a:pt x="0" y="326338"/>
                    </a:cubicBezTo>
                    <a:cubicBezTo>
                      <a:pt x="197" y="383199"/>
                      <a:pt x="393" y="424185"/>
                      <a:pt x="89490" y="461996"/>
                    </a:cubicBezTo>
                    <a:cubicBezTo>
                      <a:pt x="183485" y="461227"/>
                      <a:pt x="163180" y="419182"/>
                      <a:pt x="212725" y="402538"/>
                    </a:cubicBezTo>
                    <a:cubicBezTo>
                      <a:pt x="259742" y="412832"/>
                      <a:pt x="249610" y="451702"/>
                      <a:pt x="258527" y="465171"/>
                    </a:cubicBezTo>
                  </a:path>
                </a:pathLst>
              </a:custGeom>
              <a:solidFill>
                <a:srgbClr val="FFFFFF"/>
              </a:solidFill>
              <a:ln w="9360">
                <a:solidFill>
                  <a:srgbClr val="A6A6A6"/>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1" name="Text Box 29"/>
              <p:cNvSpPr txBox="1">
                <a:spLocks noChangeArrowheads="1"/>
              </p:cNvSpPr>
              <p:nvPr/>
            </p:nvSpPr>
            <p:spPr bwMode="auto">
              <a:xfrm>
                <a:off x="2662" y="1974"/>
                <a:ext cx="460"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1100" dirty="0" err="1">
                    <a:cs typeface="Arial" charset="0"/>
                  </a:rPr>
                  <a:t>Postgres</a:t>
                </a:r>
                <a:endParaRPr lang="en-US" sz="1100" dirty="0">
                  <a:cs typeface="Arial" charset="0"/>
                </a:endParaRPr>
              </a:p>
            </p:txBody>
          </p:sp>
        </p:grpSp>
        <p:grpSp>
          <p:nvGrpSpPr>
            <p:cNvPr id="97" name="Group 30"/>
            <p:cNvGrpSpPr>
              <a:grpSpLocks/>
            </p:cNvGrpSpPr>
            <p:nvPr/>
          </p:nvGrpSpPr>
          <p:grpSpPr bwMode="auto">
            <a:xfrm>
              <a:off x="4033838" y="2743200"/>
              <a:ext cx="822325" cy="377825"/>
              <a:chOff x="2541" y="1728"/>
              <a:chExt cx="518" cy="238"/>
            </a:xfrm>
          </p:grpSpPr>
          <p:sp>
            <p:nvSpPr>
              <p:cNvPr id="98" name="Freeform 31"/>
              <p:cNvSpPr>
                <a:spLocks noChangeArrowheads="1"/>
              </p:cNvSpPr>
              <p:nvPr/>
            </p:nvSpPr>
            <p:spPr bwMode="auto">
              <a:xfrm>
                <a:off x="2541" y="1728"/>
                <a:ext cx="518" cy="238"/>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64190 0 0"/>
                  <a:gd name="G19" fmla="+- 1 0 0"/>
                  <a:gd name="G20" fmla="+- 1 0 0"/>
                  <a:gd name="G21" fmla="+- 1 0 0"/>
                  <a:gd name="G22" fmla="+- 1 0 0"/>
                  <a:gd name="G23" fmla="+- 1 0 0"/>
                  <a:gd name="G24" fmla="+- 1 0 0"/>
                  <a:gd name="G25" fmla="+- 1 0 0"/>
                  <a:gd name="G26" fmla="cos 3 G0"/>
                  <a:gd name="G27" fmla="+- 1 0 0"/>
                  <a:gd name="T0" fmla="*/ 258188 w 1160775"/>
                  <a:gd name="T1" fmla="*/ 464159 h 685951"/>
                  <a:gd name="T2" fmla="*/ 258231 w 1160775"/>
                  <a:gd name="T3" fmla="*/ 681972 h 685951"/>
                  <a:gd name="T4" fmla="*/ 1160607 w 1160775"/>
                  <a:gd name="T5" fmla="*/ 685951 h 685951"/>
                  <a:gd name="T6" fmla="*/ 1159845 w 1160775"/>
                  <a:gd name="T7" fmla="*/ 1608 h 685951"/>
                  <a:gd name="T8" fmla="*/ 259839 w 1160775"/>
                  <a:gd name="T9" fmla="*/ 0 h 685951"/>
                  <a:gd name="T10" fmla="*/ 259035 w 1160775"/>
                  <a:gd name="T11" fmla="*/ 202021 h 685951"/>
                  <a:gd name="T12" fmla="*/ 209124 w 1160775"/>
                  <a:gd name="T13" fmla="*/ 246388 h 685951"/>
                  <a:gd name="T14" fmla="*/ 84749 w 1160775"/>
                  <a:gd name="T15" fmla="*/ 175900 h 685951"/>
                  <a:gd name="T16" fmla="*/ 0 w 1160775"/>
                  <a:gd name="T17" fmla="*/ 326338 h 685951"/>
                  <a:gd name="T18" fmla="*/ 89490 w 1160775"/>
                  <a:gd name="T19" fmla="*/ 461996 h 685951"/>
                  <a:gd name="T20" fmla="*/ 212725 w 1160775"/>
                  <a:gd name="T21" fmla="*/ 402538 h 685951"/>
                  <a:gd name="T22" fmla="*/ 258527 w 1160775"/>
                  <a:gd name="T23" fmla="*/ 465171 h 685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0775" h="685951">
                    <a:moveTo>
                      <a:pt x="258188" y="464159"/>
                    </a:moveTo>
                    <a:cubicBezTo>
                      <a:pt x="259261" y="579097"/>
                      <a:pt x="257158" y="567034"/>
                      <a:pt x="258231" y="681972"/>
                    </a:cubicBezTo>
                    <a:lnTo>
                      <a:pt x="1160607" y="685951"/>
                    </a:lnTo>
                    <a:cubicBezTo>
                      <a:pt x="1161411" y="435612"/>
                      <a:pt x="1159041" y="251947"/>
                      <a:pt x="1159845" y="1608"/>
                    </a:cubicBezTo>
                    <a:lnTo>
                      <a:pt x="259839" y="0"/>
                    </a:lnTo>
                    <a:lnTo>
                      <a:pt x="259035" y="202021"/>
                    </a:lnTo>
                    <a:cubicBezTo>
                      <a:pt x="255098" y="210460"/>
                      <a:pt x="260686" y="237949"/>
                      <a:pt x="209124" y="246388"/>
                    </a:cubicBezTo>
                    <a:cubicBezTo>
                      <a:pt x="153907" y="226067"/>
                      <a:pt x="190766" y="173996"/>
                      <a:pt x="84749" y="175900"/>
                    </a:cubicBezTo>
                    <a:cubicBezTo>
                      <a:pt x="-9788" y="211690"/>
                      <a:pt x="1856" y="276010"/>
                      <a:pt x="0" y="326338"/>
                    </a:cubicBezTo>
                    <a:cubicBezTo>
                      <a:pt x="197" y="383199"/>
                      <a:pt x="393" y="424185"/>
                      <a:pt x="89490" y="461996"/>
                    </a:cubicBezTo>
                    <a:cubicBezTo>
                      <a:pt x="183485" y="461227"/>
                      <a:pt x="163180" y="419182"/>
                      <a:pt x="212725" y="402538"/>
                    </a:cubicBezTo>
                    <a:cubicBezTo>
                      <a:pt x="259742" y="412832"/>
                      <a:pt x="249610" y="451702"/>
                      <a:pt x="258527" y="465171"/>
                    </a:cubicBezTo>
                  </a:path>
                </a:pathLst>
              </a:custGeom>
              <a:solidFill>
                <a:srgbClr val="FFFFFF"/>
              </a:solidFill>
              <a:ln w="9360">
                <a:solidFill>
                  <a:srgbClr val="A6A6A6"/>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9" name="Text Box 32"/>
              <p:cNvSpPr txBox="1">
                <a:spLocks noChangeArrowheads="1"/>
              </p:cNvSpPr>
              <p:nvPr/>
            </p:nvSpPr>
            <p:spPr bwMode="auto">
              <a:xfrm>
                <a:off x="2651" y="1765"/>
                <a:ext cx="407"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1100">
                    <a:cs typeface="Arial" charset="0"/>
                  </a:rPr>
                  <a:t>MySQL</a:t>
                </a:r>
              </a:p>
            </p:txBody>
          </p:sp>
        </p:grpSp>
      </p:grpSp>
      <p:sp>
        <p:nvSpPr>
          <p:cNvPr id="116" name="Text Box 33"/>
          <p:cNvSpPr txBox="1">
            <a:spLocks noChangeArrowheads="1"/>
          </p:cNvSpPr>
          <p:nvPr/>
        </p:nvSpPr>
        <p:spPr bwMode="auto">
          <a:xfrm>
            <a:off x="2259806" y="4439446"/>
            <a:ext cx="2219325" cy="658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p>
            <a:pPr algn="ctr" hangingPunct="1">
              <a:buClrTx/>
              <a:buFontTx/>
              <a:buNone/>
            </a:pPr>
            <a:r>
              <a:rPr lang="en-US" sz="2000" kern="1200" dirty="0">
                <a:solidFill>
                  <a:srgbClr val="FFFFFF"/>
                </a:solidFill>
                <a:cs typeface="Arial" charset="0"/>
              </a:rPr>
              <a:t>OpenShift Default</a:t>
            </a:r>
          </a:p>
          <a:p>
            <a:pPr algn="ctr" hangingPunct="1">
              <a:buClrTx/>
              <a:buFontTx/>
              <a:buNone/>
            </a:pPr>
            <a:r>
              <a:rPr lang="en-US" sz="2000" kern="1200" dirty="0">
                <a:solidFill>
                  <a:srgbClr val="FFFFFF"/>
                </a:solidFill>
                <a:cs typeface="Arial" charset="0"/>
              </a:rPr>
              <a:t>Cartridges</a:t>
            </a:r>
          </a:p>
        </p:txBody>
      </p:sp>
    </p:spTree>
    <p:extLst>
      <p:ext uri="{BB962C8B-B14F-4D97-AF65-F5344CB8AC3E}">
        <p14:creationId xmlns:p14="http://schemas.microsoft.com/office/powerpoint/2010/main" val="7501447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823680" y="1937723"/>
            <a:ext cx="7557120" cy="3886969"/>
            <a:chOff x="794880" y="861210"/>
            <a:chExt cx="7557120" cy="3886969"/>
          </a:xfrm>
        </p:grpSpPr>
        <p:sp>
          <p:nvSpPr>
            <p:cNvPr id="17409" name="AutoShape 1"/>
            <p:cNvSpPr>
              <a:spLocks noChangeArrowheads="1"/>
            </p:cNvSpPr>
            <p:nvPr/>
          </p:nvSpPr>
          <p:spPr bwMode="auto">
            <a:xfrm>
              <a:off x="794880" y="2125663"/>
              <a:ext cx="7557120" cy="2622516"/>
            </a:xfrm>
            <a:prstGeom prst="roundRect">
              <a:avLst>
                <a:gd name="adj" fmla="val 7199"/>
              </a:avLst>
            </a:prstGeom>
            <a:solidFill>
              <a:srgbClr val="262626"/>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17411" name="AutoShape 3"/>
            <p:cNvSpPr>
              <a:spLocks noChangeArrowheads="1"/>
            </p:cNvSpPr>
            <p:nvPr/>
          </p:nvSpPr>
          <p:spPr bwMode="auto">
            <a:xfrm>
              <a:off x="6500160" y="3842324"/>
              <a:ext cx="1687680" cy="488212"/>
            </a:xfrm>
            <a:prstGeom prst="roundRect">
              <a:avLst>
                <a:gd name="adj" fmla="val 16667"/>
              </a:avLst>
            </a:prstGeom>
            <a:solidFill>
              <a:srgbClr val="FFFFFF"/>
            </a:solidFill>
            <a:ln w="2844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17412" name="AutoShape 4"/>
            <p:cNvSpPr>
              <a:spLocks noChangeArrowheads="1"/>
            </p:cNvSpPr>
            <p:nvPr/>
          </p:nvSpPr>
          <p:spPr bwMode="auto">
            <a:xfrm>
              <a:off x="4753440" y="3848085"/>
              <a:ext cx="1687680" cy="486771"/>
            </a:xfrm>
            <a:prstGeom prst="roundRect">
              <a:avLst>
                <a:gd name="adj" fmla="val 16667"/>
              </a:avLst>
            </a:prstGeom>
            <a:solidFill>
              <a:srgbClr val="FFFFFF"/>
            </a:solidFill>
            <a:ln w="2844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17413" name="AutoShape 5"/>
            <p:cNvSpPr>
              <a:spLocks noChangeArrowheads="1"/>
            </p:cNvSpPr>
            <p:nvPr/>
          </p:nvSpPr>
          <p:spPr bwMode="auto">
            <a:xfrm>
              <a:off x="3005280" y="3848085"/>
              <a:ext cx="1687680" cy="486771"/>
            </a:xfrm>
            <a:prstGeom prst="roundRect">
              <a:avLst>
                <a:gd name="adj" fmla="val 16667"/>
              </a:avLst>
            </a:prstGeom>
            <a:solidFill>
              <a:srgbClr val="FFFFFF"/>
            </a:solidFill>
            <a:ln w="2844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17414" name="Text Box 6"/>
            <p:cNvSpPr txBox="1">
              <a:spLocks noChangeArrowheads="1"/>
            </p:cNvSpPr>
            <p:nvPr/>
          </p:nvSpPr>
          <p:spPr bwMode="auto">
            <a:xfrm>
              <a:off x="5148000" y="3878328"/>
              <a:ext cx="774685" cy="3607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a:buClrTx/>
                <a:buFontTx/>
                <a:buNone/>
              </a:pPr>
              <a:r>
                <a:rPr lang="en-US">
                  <a:solidFill>
                    <a:srgbClr val="7F7F7F"/>
                  </a:solidFill>
                  <a:cs typeface="Arial" charset="0"/>
                </a:rPr>
                <a:t>RHEL</a:t>
              </a:r>
            </a:p>
          </p:txBody>
        </p:sp>
        <p:sp>
          <p:nvSpPr>
            <p:cNvPr id="17415" name="Text Box 7"/>
            <p:cNvSpPr txBox="1">
              <a:spLocks noChangeArrowheads="1"/>
            </p:cNvSpPr>
            <p:nvPr/>
          </p:nvSpPr>
          <p:spPr bwMode="auto">
            <a:xfrm>
              <a:off x="6899040" y="3882648"/>
              <a:ext cx="774685" cy="3607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a:buClrTx/>
                <a:buFontTx/>
                <a:buNone/>
              </a:pPr>
              <a:r>
                <a:rPr lang="en-US">
                  <a:solidFill>
                    <a:srgbClr val="7F7F7F"/>
                  </a:solidFill>
                  <a:cs typeface="Arial" charset="0"/>
                </a:rPr>
                <a:t>RHEL</a:t>
              </a:r>
            </a:p>
          </p:txBody>
        </p:sp>
        <p:sp>
          <p:nvSpPr>
            <p:cNvPr id="17416" name="Line 8"/>
            <p:cNvSpPr>
              <a:spLocks noChangeShapeType="1"/>
            </p:cNvSpPr>
            <p:nvPr/>
          </p:nvSpPr>
          <p:spPr bwMode="auto">
            <a:xfrm flipH="1">
              <a:off x="4296960" y="3721351"/>
              <a:ext cx="11520" cy="735918"/>
            </a:xfrm>
            <a:prstGeom prst="line">
              <a:avLst/>
            </a:prstGeom>
            <a:noFill/>
            <a:ln w="38160">
              <a:solidFill>
                <a:srgbClr val="BFBFBF"/>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17417" name="Line 9"/>
            <p:cNvSpPr>
              <a:spLocks noChangeShapeType="1"/>
            </p:cNvSpPr>
            <p:nvPr/>
          </p:nvSpPr>
          <p:spPr bwMode="auto">
            <a:xfrm flipH="1">
              <a:off x="3876480" y="3718471"/>
              <a:ext cx="11520" cy="735918"/>
            </a:xfrm>
            <a:prstGeom prst="line">
              <a:avLst/>
            </a:prstGeom>
            <a:noFill/>
            <a:ln w="38160">
              <a:solidFill>
                <a:srgbClr val="BFBFBF"/>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17418" name="Line 10"/>
            <p:cNvSpPr>
              <a:spLocks noChangeShapeType="1"/>
            </p:cNvSpPr>
            <p:nvPr/>
          </p:nvSpPr>
          <p:spPr bwMode="auto">
            <a:xfrm flipH="1">
              <a:off x="3451680" y="3718471"/>
              <a:ext cx="11520" cy="735918"/>
            </a:xfrm>
            <a:prstGeom prst="line">
              <a:avLst/>
            </a:prstGeom>
            <a:noFill/>
            <a:ln w="38160">
              <a:solidFill>
                <a:srgbClr val="BFBFBF"/>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pic>
          <p:nvPicPr>
            <p:cNvPr id="17419"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2560" y="861210"/>
              <a:ext cx="1071360" cy="13782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7420" name="Text Box 12"/>
            <p:cNvSpPr txBox="1">
              <a:spLocks noChangeArrowheads="1"/>
            </p:cNvSpPr>
            <p:nvPr/>
          </p:nvSpPr>
          <p:spPr bwMode="auto">
            <a:xfrm>
              <a:off x="5224320" y="2333045"/>
              <a:ext cx="2839680" cy="13764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2100">
                  <a:solidFill>
                    <a:srgbClr val="FFFFFF"/>
                  </a:solidFill>
                  <a:cs typeface="Arial" charset="0"/>
                </a:rPr>
                <a:t>Developer pushes application code via GIT source code management system</a:t>
              </a:r>
            </a:p>
          </p:txBody>
        </p:sp>
        <p:sp>
          <p:nvSpPr>
            <p:cNvPr id="17421" name="AutoShape 13"/>
            <p:cNvSpPr>
              <a:spLocks noChangeArrowheads="1"/>
            </p:cNvSpPr>
            <p:nvPr/>
          </p:nvSpPr>
          <p:spPr bwMode="auto">
            <a:xfrm>
              <a:off x="5512320" y="911616"/>
              <a:ext cx="1429920" cy="744558"/>
            </a:xfrm>
            <a:prstGeom prst="homePlate">
              <a:avLst>
                <a:gd name="adj" fmla="val 50018"/>
              </a:avLst>
            </a:prstGeom>
            <a:noFill/>
            <a:ln w="936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17422" name="Text Box 14"/>
            <p:cNvSpPr txBox="1">
              <a:spLocks noChangeArrowheads="1"/>
            </p:cNvSpPr>
            <p:nvPr/>
          </p:nvSpPr>
          <p:spPr bwMode="auto">
            <a:xfrm>
              <a:off x="3772800" y="980744"/>
              <a:ext cx="1436819" cy="6839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endParaRPr lang="en-US" sz="1300" dirty="0">
                <a:cs typeface="Arial" charset="0"/>
              </a:endParaRPr>
            </a:p>
            <a:p>
              <a:pPr hangingPunct="1">
                <a:buClrTx/>
                <a:buFontTx/>
                <a:buNone/>
              </a:pPr>
              <a:r>
                <a:rPr lang="en-US" sz="1300" dirty="0">
                  <a:solidFill>
                    <a:srgbClr val="FF0000"/>
                  </a:solidFill>
                  <a:cs typeface="Arial" charset="0"/>
                </a:rPr>
                <a:t>Git Protocol / </a:t>
              </a:r>
              <a:r>
                <a:rPr lang="en-US" sz="1300" dirty="0" err="1">
                  <a:solidFill>
                    <a:srgbClr val="FF0000"/>
                  </a:solidFill>
                  <a:cs typeface="Arial" charset="0"/>
                </a:rPr>
                <a:t>ssh</a:t>
              </a:r>
              <a:endParaRPr lang="en-US" sz="1300" dirty="0">
                <a:solidFill>
                  <a:srgbClr val="FF0000"/>
                </a:solidFill>
                <a:cs typeface="Arial" charset="0"/>
              </a:endParaRPr>
            </a:p>
            <a:p>
              <a:pPr hangingPunct="1">
                <a:buClrTx/>
                <a:buFontTx/>
                <a:buNone/>
              </a:pPr>
              <a:endParaRPr lang="en-US" sz="1300" dirty="0">
                <a:solidFill>
                  <a:srgbClr val="FF0000"/>
                </a:solidFill>
                <a:cs typeface="Arial" charset="0"/>
              </a:endParaRPr>
            </a:p>
          </p:txBody>
        </p:sp>
        <p:sp>
          <p:nvSpPr>
            <p:cNvPr id="17423" name="Freeform 15"/>
            <p:cNvSpPr>
              <a:spLocks noChangeArrowheads="1"/>
            </p:cNvSpPr>
            <p:nvPr/>
          </p:nvSpPr>
          <p:spPr bwMode="auto">
            <a:xfrm rot="16200000" flipH="1">
              <a:off x="3704346" y="478974"/>
              <a:ext cx="1034029" cy="2337120"/>
            </a:xfrm>
            <a:custGeom>
              <a:avLst/>
              <a:gdLst>
                <a:gd name="G0" fmla="+- 20682 0 0"/>
                <a:gd name="G1" fmla="+- 12505 0 0"/>
                <a:gd name="G2" fmla="+- 42628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20682 0 0"/>
                <a:gd name="T0" fmla="*/ 0 w 1139825"/>
                <a:gd name="T1" fmla="*/ 2576625 h 2576625"/>
                <a:gd name="T2" fmla="*/ 0 w 1139825"/>
                <a:gd name="T3" fmla="*/ 667875 h 2576625"/>
                <a:gd name="T4" fmla="*/ 538784 w 1139825"/>
                <a:gd name="T5" fmla="*/ 129091 h 2576625"/>
                <a:gd name="T6" fmla="*/ 881609 w 1139825"/>
                <a:gd name="T7" fmla="*/ 129091 h 2576625"/>
                <a:gd name="T8" fmla="*/ 881609 w 1139825"/>
                <a:gd name="T9" fmla="*/ 0 h 2576625"/>
                <a:gd name="T10" fmla="*/ 1139825 w 1139825"/>
                <a:gd name="T11" fmla="*/ 304994 h 2576625"/>
                <a:gd name="T12" fmla="*/ 881609 w 1139825"/>
                <a:gd name="T13" fmla="*/ 609989 h 2576625"/>
                <a:gd name="T14" fmla="*/ 881609 w 1139825"/>
                <a:gd name="T15" fmla="*/ 480898 h 2576625"/>
                <a:gd name="T16" fmla="*/ 538784 w 1139825"/>
                <a:gd name="T17" fmla="*/ 480898 h 2576625"/>
                <a:gd name="T18" fmla="*/ 351807 w 1139825"/>
                <a:gd name="T19" fmla="*/ 667875 h 2576625"/>
                <a:gd name="T20" fmla="*/ 351807 w 1139825"/>
                <a:gd name="T21" fmla="*/ 2576625 h 2576625"/>
                <a:gd name="T22" fmla="*/ 0 w 1139825"/>
                <a:gd name="T23" fmla="*/ 2576625 h 2576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9825" h="2576625">
                  <a:moveTo>
                    <a:pt x="0" y="2576625"/>
                  </a:moveTo>
                  <a:lnTo>
                    <a:pt x="0" y="667875"/>
                  </a:lnTo>
                  <a:cubicBezTo>
                    <a:pt x="0" y="370313"/>
                    <a:pt x="241222" y="129091"/>
                    <a:pt x="538784" y="129091"/>
                  </a:cubicBezTo>
                  <a:lnTo>
                    <a:pt x="881609" y="129091"/>
                  </a:lnTo>
                  <a:lnTo>
                    <a:pt x="881609" y="0"/>
                  </a:lnTo>
                  <a:lnTo>
                    <a:pt x="1139825" y="304994"/>
                  </a:lnTo>
                  <a:lnTo>
                    <a:pt x="881609" y="609989"/>
                  </a:lnTo>
                  <a:lnTo>
                    <a:pt x="881609" y="480898"/>
                  </a:lnTo>
                  <a:lnTo>
                    <a:pt x="538784" y="480898"/>
                  </a:lnTo>
                  <a:cubicBezTo>
                    <a:pt x="435519" y="480898"/>
                    <a:pt x="351807" y="564610"/>
                    <a:pt x="351807" y="667875"/>
                  </a:cubicBezTo>
                  <a:lnTo>
                    <a:pt x="351807" y="2576625"/>
                  </a:lnTo>
                  <a:lnTo>
                    <a:pt x="0" y="2576625"/>
                  </a:lnTo>
                  <a:close/>
                </a:path>
              </a:pathLst>
            </a:custGeom>
            <a:noFill/>
            <a:ln w="936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pic>
          <p:nvPicPr>
            <p:cNvPr id="17424" name="Picture 16"/>
            <p:cNvPicPr>
              <a:picLocks noChangeAspect="1" noChangeArrowheads="1"/>
            </p:cNvPicPr>
            <p:nvPr/>
          </p:nvPicPr>
          <p:blipFill>
            <a:blip r:embed="rId4">
              <a:extLst>
                <a:ext uri="{28A0092B-C50C-407E-A947-70E740481C1C}">
                  <a14:useLocalDpi xmlns:a14="http://schemas.microsoft.com/office/drawing/2010/main" val="0"/>
                </a:ext>
              </a:extLst>
            </a:blip>
            <a:srcRect l="4257" r="4089" b="21568"/>
            <a:stretch>
              <a:fillRect/>
            </a:stretch>
          </p:blipFill>
          <p:spPr bwMode="auto">
            <a:xfrm>
              <a:off x="980640" y="2324404"/>
              <a:ext cx="535680" cy="491092"/>
            </a:xfrm>
            <a:prstGeom prst="rect">
              <a:avLst/>
            </a:prstGeom>
            <a:noFill/>
            <a:ln>
              <a:noFill/>
            </a:ln>
            <a:effectLst/>
            <a:extLst>
              <a:ext uri="{909E8E84-426E-40dd-AFC4-6F175D3DCCD1}">
                <a14:hiddenFill xmlns:a14="http://schemas.microsoft.com/office/drawing/2010/main">
                  <a:blipFill dpi="0" rotWithShape="0">
                    <a:blip/>
                    <a:srcRect l="4257" r="4089" b="21568"/>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7425" name="AutoShape 17"/>
            <p:cNvSpPr>
              <a:spLocks noChangeArrowheads="1"/>
            </p:cNvSpPr>
            <p:nvPr/>
          </p:nvSpPr>
          <p:spPr bwMode="auto">
            <a:xfrm>
              <a:off x="1248480" y="3840884"/>
              <a:ext cx="1687680" cy="486771"/>
            </a:xfrm>
            <a:prstGeom prst="roundRect">
              <a:avLst>
                <a:gd name="adj" fmla="val 16667"/>
              </a:avLst>
            </a:prstGeom>
            <a:solidFill>
              <a:srgbClr val="606060"/>
            </a:solidFill>
            <a:ln w="2844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17426" name="Text Box 18"/>
            <p:cNvSpPr txBox="1">
              <a:spLocks noChangeArrowheads="1"/>
            </p:cNvSpPr>
            <p:nvPr/>
          </p:nvSpPr>
          <p:spPr bwMode="auto">
            <a:xfrm>
              <a:off x="1637281" y="4339176"/>
              <a:ext cx="962599" cy="4069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2100">
                  <a:solidFill>
                    <a:srgbClr val="FFFFFF"/>
                  </a:solidFill>
                  <a:cs typeface="Arial" charset="0"/>
                </a:rPr>
                <a:t>Broker</a:t>
              </a:r>
            </a:p>
          </p:txBody>
        </p:sp>
        <p:sp>
          <p:nvSpPr>
            <p:cNvPr id="17427" name="Text Box 19"/>
            <p:cNvSpPr txBox="1">
              <a:spLocks noChangeArrowheads="1"/>
            </p:cNvSpPr>
            <p:nvPr/>
          </p:nvSpPr>
          <p:spPr bwMode="auto">
            <a:xfrm>
              <a:off x="3385440" y="4339176"/>
              <a:ext cx="811316" cy="4069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2100">
                  <a:solidFill>
                    <a:srgbClr val="FFFFFF"/>
                  </a:solidFill>
                  <a:cs typeface="Arial" charset="0"/>
                </a:rPr>
                <a:t>Node</a:t>
              </a:r>
            </a:p>
          </p:txBody>
        </p:sp>
        <p:sp>
          <p:nvSpPr>
            <p:cNvPr id="17428" name="Text Box 20"/>
            <p:cNvSpPr txBox="1">
              <a:spLocks noChangeArrowheads="1"/>
            </p:cNvSpPr>
            <p:nvPr/>
          </p:nvSpPr>
          <p:spPr bwMode="auto">
            <a:xfrm>
              <a:off x="5225760" y="4339176"/>
              <a:ext cx="811316" cy="4069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2100">
                  <a:solidFill>
                    <a:srgbClr val="FFFFFF"/>
                  </a:solidFill>
                  <a:cs typeface="Arial" charset="0"/>
                </a:rPr>
                <a:t>Node</a:t>
              </a:r>
            </a:p>
          </p:txBody>
        </p:sp>
        <p:sp>
          <p:nvSpPr>
            <p:cNvPr id="17429" name="Text Box 21"/>
            <p:cNvSpPr txBox="1">
              <a:spLocks noChangeArrowheads="1"/>
            </p:cNvSpPr>
            <p:nvPr/>
          </p:nvSpPr>
          <p:spPr bwMode="auto">
            <a:xfrm>
              <a:off x="6992641" y="4339176"/>
              <a:ext cx="811316" cy="4069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2100">
                  <a:solidFill>
                    <a:srgbClr val="FFFFFF"/>
                  </a:solidFill>
                  <a:cs typeface="Arial" charset="0"/>
                </a:rPr>
                <a:t>Node</a:t>
              </a:r>
            </a:p>
          </p:txBody>
        </p:sp>
        <p:sp>
          <p:nvSpPr>
            <p:cNvPr id="17430" name="Text Box 22"/>
            <p:cNvSpPr txBox="1">
              <a:spLocks noChangeArrowheads="1"/>
            </p:cNvSpPr>
            <p:nvPr/>
          </p:nvSpPr>
          <p:spPr bwMode="auto">
            <a:xfrm>
              <a:off x="1676160" y="3874007"/>
              <a:ext cx="774685" cy="3607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a:solidFill>
                    <a:srgbClr val="FFFFFF"/>
                  </a:solidFill>
                  <a:cs typeface="Arial" charset="0"/>
                </a:rPr>
                <a:t>RHEL</a:t>
              </a:r>
            </a:p>
          </p:txBody>
        </p:sp>
        <p:sp>
          <p:nvSpPr>
            <p:cNvPr id="17431" name="Text Box 23"/>
            <p:cNvSpPr txBox="1">
              <a:spLocks noChangeArrowheads="1"/>
            </p:cNvSpPr>
            <p:nvPr/>
          </p:nvSpPr>
          <p:spPr bwMode="auto">
            <a:xfrm>
              <a:off x="5817600" y="908736"/>
              <a:ext cx="693646" cy="8378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endParaRPr lang="en-US" sz="1300" dirty="0">
                <a:cs typeface="Arial" charset="0"/>
              </a:endParaRPr>
            </a:p>
            <a:p>
              <a:pPr hangingPunct="1">
                <a:buClrTx/>
                <a:buFontTx/>
                <a:buNone/>
              </a:pPr>
              <a:r>
                <a:rPr lang="en-US" dirty="0">
                  <a:solidFill>
                    <a:srgbClr val="FF0000"/>
                  </a:solidFill>
                  <a:cs typeface="Arial" charset="0"/>
                </a:rPr>
                <a:t>Push</a:t>
              </a:r>
            </a:p>
            <a:p>
              <a:pPr hangingPunct="1">
                <a:buClrTx/>
                <a:buFontTx/>
                <a:buNone/>
              </a:pPr>
              <a:endParaRPr lang="en-US" dirty="0">
                <a:solidFill>
                  <a:srgbClr val="FF0000"/>
                </a:solidFill>
                <a:cs typeface="Arial" charset="0"/>
              </a:endParaRPr>
            </a:p>
          </p:txBody>
        </p:sp>
        <p:grpSp>
          <p:nvGrpSpPr>
            <p:cNvPr id="17432" name="Group 24"/>
            <p:cNvGrpSpPr>
              <a:grpSpLocks/>
            </p:cNvGrpSpPr>
            <p:nvPr/>
          </p:nvGrpSpPr>
          <p:grpSpPr bwMode="auto">
            <a:xfrm>
              <a:off x="4345920" y="3889849"/>
              <a:ext cx="273600" cy="387400"/>
              <a:chOff x="3018" y="2701"/>
              <a:chExt cx="190" cy="269"/>
            </a:xfrm>
          </p:grpSpPr>
          <p:sp>
            <p:nvSpPr>
              <p:cNvPr id="17433" name="Freeform 25"/>
              <p:cNvSpPr>
                <a:spLocks noChangeArrowheads="1"/>
              </p:cNvSpPr>
              <p:nvPr/>
            </p:nvSpPr>
            <p:spPr bwMode="auto">
              <a:xfrm>
                <a:off x="3018" y="2701"/>
                <a:ext cx="190" cy="26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T0" fmla="*/ 3 256 1"/>
                  <a:gd name="T1" fmla="*/ 0 256 1"/>
                  <a:gd name="G15" fmla="+- 0 T0 T1"/>
                  <a:gd name="G16" fmla="sin 54748 G15"/>
                  <a:gd name="T2" fmla="*/ 3 256 1"/>
                  <a:gd name="T3" fmla="*/ 0 256 1"/>
                  <a:gd name="G17" fmla="+- 0 T2 T3"/>
                  <a:gd name="G18" fmla="cos 54736 G17"/>
                  <a:gd name="G19" fmla="+- G16 0 G18"/>
                  <a:gd name="G20" fmla="*/ G19 65535 1"/>
                  <a:gd name="G21" fmla="+- G20 1080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62410 0 0"/>
                  <a:gd name="G35" fmla="+- 1 0 0"/>
                  <a:gd name="G36" fmla="+- 1 0 0"/>
                  <a:gd name="G37" fmla="+- 1 0 0"/>
                  <a:gd name="G38" fmla="+- 1 0 0"/>
                  <a:gd name="G39" fmla="+- 1 0 0"/>
                  <a:gd name="G40" fmla="+- 1 0 0"/>
                  <a:gd name="G41" fmla="+- 1 0 0"/>
                  <a:gd name="G42" fmla="+- 1 0 0"/>
                  <a:gd name="G43" fmla="+- 1 0 0"/>
                  <a:gd name="T4" fmla="*/ 382794 w 1803103"/>
                  <a:gd name="T5" fmla="*/ 11425 h 2548499"/>
                  <a:gd name="T6" fmla="*/ 461484 w 1803103"/>
                  <a:gd name="T7" fmla="*/ 0 h 2548499"/>
                  <a:gd name="T8" fmla="*/ 533031 w 1803103"/>
                  <a:gd name="T9" fmla="*/ 114480 h 2548499"/>
                  <a:gd name="T10" fmla="*/ 661816 w 1803103"/>
                  <a:gd name="T11" fmla="*/ 139522 h 2548499"/>
                  <a:gd name="T12" fmla="*/ 775036 w 1803103"/>
                  <a:gd name="T13" fmla="*/ 68665 h 2548499"/>
                  <a:gd name="T14" fmla="*/ 831321 w 1803103"/>
                  <a:gd name="T15" fmla="*/ 96192 h 2548499"/>
                  <a:gd name="T16" fmla="*/ 812152 w 1803103"/>
                  <a:gd name="T17" fmla="*/ 246182 h 2548499"/>
                  <a:gd name="T18" fmla="*/ 1731369 w 1803103"/>
                  <a:gd name="T19" fmla="*/ 244556 h 2548499"/>
                  <a:gd name="T20" fmla="*/ 1803103 w 1803103"/>
                  <a:gd name="T21" fmla="*/ 316052 h 2548499"/>
                  <a:gd name="T22" fmla="*/ 1801149 w 1803103"/>
                  <a:gd name="T23" fmla="*/ 2492695 h 2548499"/>
                  <a:gd name="T24" fmla="*/ 1744441 w 1803103"/>
                  <a:gd name="T25" fmla="*/ 2548499 h 2548499"/>
                  <a:gd name="T26" fmla="*/ 272255 w 1803103"/>
                  <a:gd name="T27" fmla="*/ 2548061 h 2548499"/>
                  <a:gd name="T28" fmla="*/ 222517 w 1803103"/>
                  <a:gd name="T29" fmla="*/ 2485308 h 2548499"/>
                  <a:gd name="T30" fmla="*/ 221797 w 1803103"/>
                  <a:gd name="T31" fmla="*/ 779890 h 2548499"/>
                  <a:gd name="T32" fmla="*/ 160982 w 1803103"/>
                  <a:gd name="T33" fmla="*/ 686875 h 2548499"/>
                  <a:gd name="T34" fmla="*/ 7155 w 1803103"/>
                  <a:gd name="T35" fmla="*/ 654678 h 2548499"/>
                  <a:gd name="T36" fmla="*/ 0 w 1803103"/>
                  <a:gd name="T37" fmla="*/ 586706 h 2548499"/>
                  <a:gd name="T38" fmla="*/ 118054 w 1803103"/>
                  <a:gd name="T39" fmla="*/ 490114 h 2548499"/>
                  <a:gd name="T40" fmla="*/ 146674 w 1803103"/>
                  <a:gd name="T41" fmla="*/ 389945 h 2548499"/>
                  <a:gd name="T42" fmla="*/ 67972 w 1803103"/>
                  <a:gd name="T43" fmla="*/ 261156 h 2548499"/>
                  <a:gd name="T44" fmla="*/ 103745 w 1803103"/>
                  <a:gd name="T45" fmla="*/ 203916 h 2548499"/>
                  <a:gd name="T46" fmla="*/ 257571 w 1803103"/>
                  <a:gd name="T47" fmla="*/ 221803 h 2548499"/>
                  <a:gd name="T48" fmla="*/ 354162 w 1803103"/>
                  <a:gd name="T49" fmla="*/ 157409 h 2548499"/>
                  <a:gd name="T50" fmla="*/ 382794 w 1803103"/>
                  <a:gd name="T51" fmla="*/ 11425 h 2548499"/>
                </a:gdLst>
                <a:ahLst/>
                <a:cxnLst>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03103" h="2548499">
                    <a:moveTo>
                      <a:pt x="382794" y="11425"/>
                    </a:moveTo>
                    <a:cubicBezTo>
                      <a:pt x="380404" y="15964"/>
                      <a:pt x="471029" y="2616"/>
                      <a:pt x="461484" y="0"/>
                    </a:cubicBezTo>
                    <a:cubicBezTo>
                      <a:pt x="456714" y="3577"/>
                      <a:pt x="534224" y="110903"/>
                      <a:pt x="533031" y="114480"/>
                    </a:cubicBezTo>
                    <a:cubicBezTo>
                      <a:pt x="525875" y="115672"/>
                      <a:pt x="658240" y="138330"/>
                      <a:pt x="661816" y="139522"/>
                    </a:cubicBezTo>
                    <a:cubicBezTo>
                      <a:pt x="656628" y="140946"/>
                      <a:pt x="773069" y="67241"/>
                      <a:pt x="775036" y="68665"/>
                    </a:cubicBezTo>
                    <a:lnTo>
                      <a:pt x="831321" y="96192"/>
                    </a:lnTo>
                    <a:cubicBezTo>
                      <a:pt x="832918" y="99860"/>
                      <a:pt x="805762" y="242513"/>
                      <a:pt x="812152" y="246182"/>
                    </a:cubicBezTo>
                    <a:lnTo>
                      <a:pt x="1731369" y="244556"/>
                    </a:lnTo>
                    <a:lnTo>
                      <a:pt x="1803103" y="316052"/>
                    </a:lnTo>
                    <a:cubicBezTo>
                      <a:pt x="1802452" y="662634"/>
                      <a:pt x="1801800" y="2146113"/>
                      <a:pt x="1801149" y="2492695"/>
                    </a:cubicBezTo>
                    <a:lnTo>
                      <a:pt x="1744441" y="2548499"/>
                    </a:lnTo>
                    <a:lnTo>
                      <a:pt x="272255" y="2548061"/>
                    </a:lnTo>
                    <a:lnTo>
                      <a:pt x="222517" y="2485308"/>
                    </a:lnTo>
                    <a:lnTo>
                      <a:pt x="221797" y="779890"/>
                    </a:lnTo>
                    <a:lnTo>
                      <a:pt x="160982" y="686875"/>
                    </a:lnTo>
                    <a:lnTo>
                      <a:pt x="7155" y="654678"/>
                    </a:lnTo>
                    <a:lnTo>
                      <a:pt x="0" y="586706"/>
                    </a:lnTo>
                    <a:lnTo>
                      <a:pt x="118054" y="490114"/>
                    </a:lnTo>
                    <a:lnTo>
                      <a:pt x="146674" y="389945"/>
                    </a:lnTo>
                    <a:lnTo>
                      <a:pt x="67972" y="261156"/>
                    </a:lnTo>
                    <a:lnTo>
                      <a:pt x="103745" y="203916"/>
                    </a:lnTo>
                    <a:lnTo>
                      <a:pt x="257571" y="221803"/>
                    </a:lnTo>
                    <a:lnTo>
                      <a:pt x="354162" y="157409"/>
                    </a:lnTo>
                    <a:cubicBezTo>
                      <a:pt x="354162" y="162956"/>
                      <a:pt x="378621" y="13810"/>
                      <a:pt x="382794" y="11425"/>
                    </a:cubicBezTo>
                    <a:close/>
                  </a:path>
                </a:pathLst>
              </a:custGeom>
              <a:solidFill>
                <a:srgbClr val="7F7F7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434" name="Freeform 26"/>
              <p:cNvSpPr>
                <a:spLocks noChangeArrowheads="1"/>
              </p:cNvSpPr>
              <p:nvPr/>
            </p:nvSpPr>
            <p:spPr bwMode="auto">
              <a:xfrm>
                <a:off x="3042" y="2740"/>
                <a:ext cx="155" cy="216"/>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T0" fmla="*/ 97585 w 1678891"/>
                  <a:gd name="T1" fmla="*/ 535334 h 2303943"/>
                  <a:gd name="T2" fmla="*/ 553 w 1678891"/>
                  <a:gd name="T3" fmla="*/ 352704 h 2303943"/>
                  <a:gd name="T4" fmla="*/ 687940 w 1678891"/>
                  <a:gd name="T5" fmla="*/ 1626 h 2303943"/>
                  <a:gd name="T6" fmla="*/ 1607157 w 1678891"/>
                  <a:gd name="T7" fmla="*/ 0 h 2303943"/>
                  <a:gd name="T8" fmla="*/ 1678891 w 1678891"/>
                  <a:gd name="T9" fmla="*/ 71496 h 2303943"/>
                  <a:gd name="T10" fmla="*/ 1676937 w 1678891"/>
                  <a:gd name="T11" fmla="*/ 2248139 h 2303943"/>
                  <a:gd name="T12" fmla="*/ 1620229 w 1678891"/>
                  <a:gd name="T13" fmla="*/ 2303943 h 2303943"/>
                  <a:gd name="T14" fmla="*/ 148043 w 1678891"/>
                  <a:gd name="T15" fmla="*/ 2303505 h 2303943"/>
                  <a:gd name="T16" fmla="*/ 98305 w 1678891"/>
                  <a:gd name="T17" fmla="*/ 2240752 h 2303943"/>
                  <a:gd name="T18" fmla="*/ 97585 w 1678891"/>
                  <a:gd name="T19" fmla="*/ 535334 h 2303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891" h="2303943">
                    <a:moveTo>
                      <a:pt x="97585" y="535334"/>
                    </a:moveTo>
                    <a:cubicBezTo>
                      <a:pt x="29308" y="402290"/>
                      <a:pt x="-4829" y="350705"/>
                      <a:pt x="553" y="352704"/>
                    </a:cubicBezTo>
                    <a:lnTo>
                      <a:pt x="687940" y="1626"/>
                    </a:lnTo>
                    <a:lnTo>
                      <a:pt x="1607157" y="0"/>
                    </a:lnTo>
                    <a:lnTo>
                      <a:pt x="1678891" y="71496"/>
                    </a:lnTo>
                    <a:cubicBezTo>
                      <a:pt x="1678240" y="418078"/>
                      <a:pt x="1677588" y="1901557"/>
                      <a:pt x="1676937" y="2248139"/>
                    </a:cubicBezTo>
                    <a:lnTo>
                      <a:pt x="1620229" y="2303943"/>
                    </a:lnTo>
                    <a:lnTo>
                      <a:pt x="148043" y="2303505"/>
                    </a:lnTo>
                    <a:lnTo>
                      <a:pt x="98305" y="2240752"/>
                    </a:lnTo>
                    <a:cubicBezTo>
                      <a:pt x="98065" y="1672279"/>
                      <a:pt x="101217" y="542411"/>
                      <a:pt x="97585" y="535334"/>
                    </a:cubicBezTo>
                    <a:close/>
                  </a:path>
                </a:pathLst>
              </a:cu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435" name="Oval 27"/>
              <p:cNvSpPr>
                <a:spLocks noChangeArrowheads="1"/>
              </p:cNvSpPr>
              <p:nvPr/>
            </p:nvSpPr>
            <p:spPr bwMode="auto">
              <a:xfrm>
                <a:off x="3037" y="2721"/>
                <a:ext cx="71" cy="71"/>
              </a:xfrm>
              <a:prstGeom prst="ellipse">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17436"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7" y="2732"/>
                <a:ext cx="52" cy="4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nvGrpSpPr>
            <p:cNvPr id="17437" name="Group 29"/>
            <p:cNvGrpSpPr>
              <a:grpSpLocks/>
            </p:cNvGrpSpPr>
            <p:nvPr/>
          </p:nvGrpSpPr>
          <p:grpSpPr bwMode="auto">
            <a:xfrm>
              <a:off x="3926881" y="3889849"/>
              <a:ext cx="272160" cy="387400"/>
              <a:chOff x="2727" y="2701"/>
              <a:chExt cx="189" cy="269"/>
            </a:xfrm>
          </p:grpSpPr>
          <p:sp>
            <p:nvSpPr>
              <p:cNvPr id="17438" name="Freeform 30"/>
              <p:cNvSpPr>
                <a:spLocks noChangeArrowheads="1"/>
              </p:cNvSpPr>
              <p:nvPr/>
            </p:nvSpPr>
            <p:spPr bwMode="auto">
              <a:xfrm>
                <a:off x="2727" y="2701"/>
                <a:ext cx="189" cy="26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T0" fmla="*/ 3 256 1"/>
                  <a:gd name="T1" fmla="*/ 0 256 1"/>
                  <a:gd name="G15" fmla="+- 0 T0 T1"/>
                  <a:gd name="G16" fmla="sin 54748 G15"/>
                  <a:gd name="T2" fmla="*/ 3 256 1"/>
                  <a:gd name="T3" fmla="*/ 0 256 1"/>
                  <a:gd name="G17" fmla="+- 0 T2 T3"/>
                  <a:gd name="G18" fmla="cos 54736 G17"/>
                  <a:gd name="G19" fmla="+- G16 0 G18"/>
                  <a:gd name="G20" fmla="*/ G19 65535 1"/>
                  <a:gd name="G21" fmla="+- G20 1080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62410 0 0"/>
                  <a:gd name="G35" fmla="+- 1 0 0"/>
                  <a:gd name="G36" fmla="+- 1 0 0"/>
                  <a:gd name="G37" fmla="+- 1 0 0"/>
                  <a:gd name="G38" fmla="+- 1 0 0"/>
                  <a:gd name="G39" fmla="+- 1 0 0"/>
                  <a:gd name="G40" fmla="+- 1 0 0"/>
                  <a:gd name="G41" fmla="+- 1 0 0"/>
                  <a:gd name="G42" fmla="+- 1 0 0"/>
                  <a:gd name="G43" fmla="+- 1 0 0"/>
                  <a:gd name="T4" fmla="*/ 382794 w 1803103"/>
                  <a:gd name="T5" fmla="*/ 11425 h 2548499"/>
                  <a:gd name="T6" fmla="*/ 461484 w 1803103"/>
                  <a:gd name="T7" fmla="*/ 0 h 2548499"/>
                  <a:gd name="T8" fmla="*/ 533031 w 1803103"/>
                  <a:gd name="T9" fmla="*/ 114480 h 2548499"/>
                  <a:gd name="T10" fmla="*/ 661816 w 1803103"/>
                  <a:gd name="T11" fmla="*/ 139522 h 2548499"/>
                  <a:gd name="T12" fmla="*/ 775036 w 1803103"/>
                  <a:gd name="T13" fmla="*/ 68665 h 2548499"/>
                  <a:gd name="T14" fmla="*/ 831321 w 1803103"/>
                  <a:gd name="T15" fmla="*/ 96192 h 2548499"/>
                  <a:gd name="T16" fmla="*/ 812152 w 1803103"/>
                  <a:gd name="T17" fmla="*/ 246182 h 2548499"/>
                  <a:gd name="T18" fmla="*/ 1731369 w 1803103"/>
                  <a:gd name="T19" fmla="*/ 244556 h 2548499"/>
                  <a:gd name="T20" fmla="*/ 1803103 w 1803103"/>
                  <a:gd name="T21" fmla="*/ 316052 h 2548499"/>
                  <a:gd name="T22" fmla="*/ 1801149 w 1803103"/>
                  <a:gd name="T23" fmla="*/ 2492695 h 2548499"/>
                  <a:gd name="T24" fmla="*/ 1744441 w 1803103"/>
                  <a:gd name="T25" fmla="*/ 2548499 h 2548499"/>
                  <a:gd name="T26" fmla="*/ 272255 w 1803103"/>
                  <a:gd name="T27" fmla="*/ 2548061 h 2548499"/>
                  <a:gd name="T28" fmla="*/ 222517 w 1803103"/>
                  <a:gd name="T29" fmla="*/ 2485308 h 2548499"/>
                  <a:gd name="T30" fmla="*/ 221797 w 1803103"/>
                  <a:gd name="T31" fmla="*/ 779890 h 2548499"/>
                  <a:gd name="T32" fmla="*/ 160982 w 1803103"/>
                  <a:gd name="T33" fmla="*/ 686875 h 2548499"/>
                  <a:gd name="T34" fmla="*/ 7155 w 1803103"/>
                  <a:gd name="T35" fmla="*/ 654678 h 2548499"/>
                  <a:gd name="T36" fmla="*/ 0 w 1803103"/>
                  <a:gd name="T37" fmla="*/ 586706 h 2548499"/>
                  <a:gd name="T38" fmla="*/ 118054 w 1803103"/>
                  <a:gd name="T39" fmla="*/ 490114 h 2548499"/>
                  <a:gd name="T40" fmla="*/ 146674 w 1803103"/>
                  <a:gd name="T41" fmla="*/ 389945 h 2548499"/>
                  <a:gd name="T42" fmla="*/ 67972 w 1803103"/>
                  <a:gd name="T43" fmla="*/ 261156 h 2548499"/>
                  <a:gd name="T44" fmla="*/ 103745 w 1803103"/>
                  <a:gd name="T45" fmla="*/ 203916 h 2548499"/>
                  <a:gd name="T46" fmla="*/ 257571 w 1803103"/>
                  <a:gd name="T47" fmla="*/ 221803 h 2548499"/>
                  <a:gd name="T48" fmla="*/ 354162 w 1803103"/>
                  <a:gd name="T49" fmla="*/ 157409 h 2548499"/>
                  <a:gd name="T50" fmla="*/ 382794 w 1803103"/>
                  <a:gd name="T51" fmla="*/ 11425 h 2548499"/>
                </a:gdLst>
                <a:ahLst/>
                <a:cxnLst>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03103" h="2548499">
                    <a:moveTo>
                      <a:pt x="382794" y="11425"/>
                    </a:moveTo>
                    <a:cubicBezTo>
                      <a:pt x="380404" y="15964"/>
                      <a:pt x="471029" y="2616"/>
                      <a:pt x="461484" y="0"/>
                    </a:cubicBezTo>
                    <a:cubicBezTo>
                      <a:pt x="456714" y="3577"/>
                      <a:pt x="534224" y="110903"/>
                      <a:pt x="533031" y="114480"/>
                    </a:cubicBezTo>
                    <a:cubicBezTo>
                      <a:pt x="525875" y="115672"/>
                      <a:pt x="658240" y="138330"/>
                      <a:pt x="661816" y="139522"/>
                    </a:cubicBezTo>
                    <a:cubicBezTo>
                      <a:pt x="656628" y="140946"/>
                      <a:pt x="773069" y="67241"/>
                      <a:pt x="775036" y="68665"/>
                    </a:cubicBezTo>
                    <a:lnTo>
                      <a:pt x="831321" y="96192"/>
                    </a:lnTo>
                    <a:cubicBezTo>
                      <a:pt x="832918" y="99860"/>
                      <a:pt x="805762" y="242513"/>
                      <a:pt x="812152" y="246182"/>
                    </a:cubicBezTo>
                    <a:lnTo>
                      <a:pt x="1731369" y="244556"/>
                    </a:lnTo>
                    <a:lnTo>
                      <a:pt x="1803103" y="316052"/>
                    </a:lnTo>
                    <a:cubicBezTo>
                      <a:pt x="1802452" y="662634"/>
                      <a:pt x="1801800" y="2146113"/>
                      <a:pt x="1801149" y="2492695"/>
                    </a:cubicBezTo>
                    <a:lnTo>
                      <a:pt x="1744441" y="2548499"/>
                    </a:lnTo>
                    <a:lnTo>
                      <a:pt x="272255" y="2548061"/>
                    </a:lnTo>
                    <a:lnTo>
                      <a:pt x="222517" y="2485308"/>
                    </a:lnTo>
                    <a:lnTo>
                      <a:pt x="221797" y="779890"/>
                    </a:lnTo>
                    <a:lnTo>
                      <a:pt x="160982" y="686875"/>
                    </a:lnTo>
                    <a:lnTo>
                      <a:pt x="7155" y="654678"/>
                    </a:lnTo>
                    <a:lnTo>
                      <a:pt x="0" y="586706"/>
                    </a:lnTo>
                    <a:lnTo>
                      <a:pt x="118054" y="490114"/>
                    </a:lnTo>
                    <a:lnTo>
                      <a:pt x="146674" y="389945"/>
                    </a:lnTo>
                    <a:lnTo>
                      <a:pt x="67972" y="261156"/>
                    </a:lnTo>
                    <a:lnTo>
                      <a:pt x="103745" y="203916"/>
                    </a:lnTo>
                    <a:lnTo>
                      <a:pt x="257571" y="221803"/>
                    </a:lnTo>
                    <a:lnTo>
                      <a:pt x="354162" y="157409"/>
                    </a:lnTo>
                    <a:cubicBezTo>
                      <a:pt x="354162" y="162956"/>
                      <a:pt x="378621" y="13810"/>
                      <a:pt x="382794" y="11425"/>
                    </a:cubicBezTo>
                    <a:close/>
                  </a:path>
                </a:pathLst>
              </a:custGeom>
              <a:solidFill>
                <a:srgbClr val="7F7F7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439" name="Freeform 31"/>
              <p:cNvSpPr>
                <a:spLocks noChangeArrowheads="1"/>
              </p:cNvSpPr>
              <p:nvPr/>
            </p:nvSpPr>
            <p:spPr bwMode="auto">
              <a:xfrm>
                <a:off x="2751" y="2740"/>
                <a:ext cx="155" cy="216"/>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T0" fmla="*/ 97585 w 1678891"/>
                  <a:gd name="T1" fmla="*/ 535334 h 2303943"/>
                  <a:gd name="T2" fmla="*/ 553 w 1678891"/>
                  <a:gd name="T3" fmla="*/ 352704 h 2303943"/>
                  <a:gd name="T4" fmla="*/ 687940 w 1678891"/>
                  <a:gd name="T5" fmla="*/ 1626 h 2303943"/>
                  <a:gd name="T6" fmla="*/ 1607157 w 1678891"/>
                  <a:gd name="T7" fmla="*/ 0 h 2303943"/>
                  <a:gd name="T8" fmla="*/ 1678891 w 1678891"/>
                  <a:gd name="T9" fmla="*/ 71496 h 2303943"/>
                  <a:gd name="T10" fmla="*/ 1676937 w 1678891"/>
                  <a:gd name="T11" fmla="*/ 2248139 h 2303943"/>
                  <a:gd name="T12" fmla="*/ 1620229 w 1678891"/>
                  <a:gd name="T13" fmla="*/ 2303943 h 2303943"/>
                  <a:gd name="T14" fmla="*/ 148043 w 1678891"/>
                  <a:gd name="T15" fmla="*/ 2303505 h 2303943"/>
                  <a:gd name="T16" fmla="*/ 98305 w 1678891"/>
                  <a:gd name="T17" fmla="*/ 2240752 h 2303943"/>
                  <a:gd name="T18" fmla="*/ 97585 w 1678891"/>
                  <a:gd name="T19" fmla="*/ 535334 h 2303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891" h="2303943">
                    <a:moveTo>
                      <a:pt x="97585" y="535334"/>
                    </a:moveTo>
                    <a:cubicBezTo>
                      <a:pt x="29308" y="402290"/>
                      <a:pt x="-4829" y="350705"/>
                      <a:pt x="553" y="352704"/>
                    </a:cubicBezTo>
                    <a:lnTo>
                      <a:pt x="687940" y="1626"/>
                    </a:lnTo>
                    <a:lnTo>
                      <a:pt x="1607157" y="0"/>
                    </a:lnTo>
                    <a:lnTo>
                      <a:pt x="1678891" y="71496"/>
                    </a:lnTo>
                    <a:cubicBezTo>
                      <a:pt x="1678240" y="418078"/>
                      <a:pt x="1677588" y="1901557"/>
                      <a:pt x="1676937" y="2248139"/>
                    </a:cubicBezTo>
                    <a:lnTo>
                      <a:pt x="1620229" y="2303943"/>
                    </a:lnTo>
                    <a:lnTo>
                      <a:pt x="148043" y="2303505"/>
                    </a:lnTo>
                    <a:lnTo>
                      <a:pt x="98305" y="2240752"/>
                    </a:lnTo>
                    <a:cubicBezTo>
                      <a:pt x="98065" y="1672279"/>
                      <a:pt x="101217" y="542411"/>
                      <a:pt x="97585" y="535334"/>
                    </a:cubicBezTo>
                    <a:close/>
                  </a:path>
                </a:pathLst>
              </a:cu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440" name="Oval 32"/>
              <p:cNvSpPr>
                <a:spLocks noChangeArrowheads="1"/>
              </p:cNvSpPr>
              <p:nvPr/>
            </p:nvSpPr>
            <p:spPr bwMode="auto">
              <a:xfrm>
                <a:off x="2746" y="2721"/>
                <a:ext cx="71" cy="71"/>
              </a:xfrm>
              <a:prstGeom prst="ellipse">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17441" name="Picture 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5" y="2732"/>
                <a:ext cx="52" cy="4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nvGrpSpPr>
            <p:cNvPr id="17442" name="Group 34"/>
            <p:cNvGrpSpPr>
              <a:grpSpLocks/>
            </p:cNvGrpSpPr>
            <p:nvPr/>
          </p:nvGrpSpPr>
          <p:grpSpPr bwMode="auto">
            <a:xfrm>
              <a:off x="3506401" y="3889849"/>
              <a:ext cx="273600" cy="387400"/>
              <a:chOff x="2435" y="2701"/>
              <a:chExt cx="190" cy="269"/>
            </a:xfrm>
          </p:grpSpPr>
          <p:sp>
            <p:nvSpPr>
              <p:cNvPr id="17443" name="Freeform 35"/>
              <p:cNvSpPr>
                <a:spLocks noChangeArrowheads="1"/>
              </p:cNvSpPr>
              <p:nvPr/>
            </p:nvSpPr>
            <p:spPr bwMode="auto">
              <a:xfrm>
                <a:off x="2435" y="2701"/>
                <a:ext cx="190" cy="26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T0" fmla="*/ 3 256 1"/>
                  <a:gd name="T1" fmla="*/ 0 256 1"/>
                  <a:gd name="G15" fmla="+- 0 T0 T1"/>
                  <a:gd name="G16" fmla="sin 54748 G15"/>
                  <a:gd name="T2" fmla="*/ 3 256 1"/>
                  <a:gd name="T3" fmla="*/ 0 256 1"/>
                  <a:gd name="G17" fmla="+- 0 T2 T3"/>
                  <a:gd name="G18" fmla="cos 54736 G17"/>
                  <a:gd name="G19" fmla="+- G16 0 G18"/>
                  <a:gd name="G20" fmla="*/ G19 65535 1"/>
                  <a:gd name="G21" fmla="+- G20 1080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62410 0 0"/>
                  <a:gd name="G35" fmla="+- 1 0 0"/>
                  <a:gd name="G36" fmla="+- 1 0 0"/>
                  <a:gd name="G37" fmla="+- 1 0 0"/>
                  <a:gd name="G38" fmla="+- 1 0 0"/>
                  <a:gd name="G39" fmla="+- 1 0 0"/>
                  <a:gd name="G40" fmla="+- 1 0 0"/>
                  <a:gd name="G41" fmla="+- 1 0 0"/>
                  <a:gd name="G42" fmla="+- 1 0 0"/>
                  <a:gd name="G43" fmla="+- 1 0 0"/>
                  <a:gd name="T4" fmla="*/ 382794 w 1803103"/>
                  <a:gd name="T5" fmla="*/ 11425 h 2548499"/>
                  <a:gd name="T6" fmla="*/ 461484 w 1803103"/>
                  <a:gd name="T7" fmla="*/ 0 h 2548499"/>
                  <a:gd name="T8" fmla="*/ 533031 w 1803103"/>
                  <a:gd name="T9" fmla="*/ 114480 h 2548499"/>
                  <a:gd name="T10" fmla="*/ 661816 w 1803103"/>
                  <a:gd name="T11" fmla="*/ 139522 h 2548499"/>
                  <a:gd name="T12" fmla="*/ 775036 w 1803103"/>
                  <a:gd name="T13" fmla="*/ 68665 h 2548499"/>
                  <a:gd name="T14" fmla="*/ 831321 w 1803103"/>
                  <a:gd name="T15" fmla="*/ 96192 h 2548499"/>
                  <a:gd name="T16" fmla="*/ 812152 w 1803103"/>
                  <a:gd name="T17" fmla="*/ 246182 h 2548499"/>
                  <a:gd name="T18" fmla="*/ 1731369 w 1803103"/>
                  <a:gd name="T19" fmla="*/ 244556 h 2548499"/>
                  <a:gd name="T20" fmla="*/ 1803103 w 1803103"/>
                  <a:gd name="T21" fmla="*/ 316052 h 2548499"/>
                  <a:gd name="T22" fmla="*/ 1801149 w 1803103"/>
                  <a:gd name="T23" fmla="*/ 2492695 h 2548499"/>
                  <a:gd name="T24" fmla="*/ 1744441 w 1803103"/>
                  <a:gd name="T25" fmla="*/ 2548499 h 2548499"/>
                  <a:gd name="T26" fmla="*/ 272255 w 1803103"/>
                  <a:gd name="T27" fmla="*/ 2548061 h 2548499"/>
                  <a:gd name="T28" fmla="*/ 222517 w 1803103"/>
                  <a:gd name="T29" fmla="*/ 2485308 h 2548499"/>
                  <a:gd name="T30" fmla="*/ 221797 w 1803103"/>
                  <a:gd name="T31" fmla="*/ 779890 h 2548499"/>
                  <a:gd name="T32" fmla="*/ 160982 w 1803103"/>
                  <a:gd name="T33" fmla="*/ 686875 h 2548499"/>
                  <a:gd name="T34" fmla="*/ 7155 w 1803103"/>
                  <a:gd name="T35" fmla="*/ 654678 h 2548499"/>
                  <a:gd name="T36" fmla="*/ 0 w 1803103"/>
                  <a:gd name="T37" fmla="*/ 586706 h 2548499"/>
                  <a:gd name="T38" fmla="*/ 118054 w 1803103"/>
                  <a:gd name="T39" fmla="*/ 490114 h 2548499"/>
                  <a:gd name="T40" fmla="*/ 146674 w 1803103"/>
                  <a:gd name="T41" fmla="*/ 389945 h 2548499"/>
                  <a:gd name="T42" fmla="*/ 67972 w 1803103"/>
                  <a:gd name="T43" fmla="*/ 261156 h 2548499"/>
                  <a:gd name="T44" fmla="*/ 103745 w 1803103"/>
                  <a:gd name="T45" fmla="*/ 203916 h 2548499"/>
                  <a:gd name="T46" fmla="*/ 257571 w 1803103"/>
                  <a:gd name="T47" fmla="*/ 221803 h 2548499"/>
                  <a:gd name="T48" fmla="*/ 354162 w 1803103"/>
                  <a:gd name="T49" fmla="*/ 157409 h 2548499"/>
                  <a:gd name="T50" fmla="*/ 382794 w 1803103"/>
                  <a:gd name="T51" fmla="*/ 11425 h 2548499"/>
                </a:gdLst>
                <a:ahLst/>
                <a:cxnLst>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03103" h="2548499">
                    <a:moveTo>
                      <a:pt x="382794" y="11425"/>
                    </a:moveTo>
                    <a:cubicBezTo>
                      <a:pt x="380404" y="15964"/>
                      <a:pt x="471029" y="2616"/>
                      <a:pt x="461484" y="0"/>
                    </a:cubicBezTo>
                    <a:cubicBezTo>
                      <a:pt x="456714" y="3577"/>
                      <a:pt x="534224" y="110903"/>
                      <a:pt x="533031" y="114480"/>
                    </a:cubicBezTo>
                    <a:cubicBezTo>
                      <a:pt x="525875" y="115672"/>
                      <a:pt x="658240" y="138330"/>
                      <a:pt x="661816" y="139522"/>
                    </a:cubicBezTo>
                    <a:cubicBezTo>
                      <a:pt x="656628" y="140946"/>
                      <a:pt x="773069" y="67241"/>
                      <a:pt x="775036" y="68665"/>
                    </a:cubicBezTo>
                    <a:lnTo>
                      <a:pt x="831321" y="96192"/>
                    </a:lnTo>
                    <a:cubicBezTo>
                      <a:pt x="832918" y="99860"/>
                      <a:pt x="805762" y="242513"/>
                      <a:pt x="812152" y="246182"/>
                    </a:cubicBezTo>
                    <a:lnTo>
                      <a:pt x="1731369" y="244556"/>
                    </a:lnTo>
                    <a:lnTo>
                      <a:pt x="1803103" y="316052"/>
                    </a:lnTo>
                    <a:cubicBezTo>
                      <a:pt x="1802452" y="662634"/>
                      <a:pt x="1801800" y="2146113"/>
                      <a:pt x="1801149" y="2492695"/>
                    </a:cubicBezTo>
                    <a:lnTo>
                      <a:pt x="1744441" y="2548499"/>
                    </a:lnTo>
                    <a:lnTo>
                      <a:pt x="272255" y="2548061"/>
                    </a:lnTo>
                    <a:lnTo>
                      <a:pt x="222517" y="2485308"/>
                    </a:lnTo>
                    <a:lnTo>
                      <a:pt x="221797" y="779890"/>
                    </a:lnTo>
                    <a:lnTo>
                      <a:pt x="160982" y="686875"/>
                    </a:lnTo>
                    <a:lnTo>
                      <a:pt x="7155" y="654678"/>
                    </a:lnTo>
                    <a:lnTo>
                      <a:pt x="0" y="586706"/>
                    </a:lnTo>
                    <a:lnTo>
                      <a:pt x="118054" y="490114"/>
                    </a:lnTo>
                    <a:lnTo>
                      <a:pt x="146674" y="389945"/>
                    </a:lnTo>
                    <a:lnTo>
                      <a:pt x="67972" y="261156"/>
                    </a:lnTo>
                    <a:lnTo>
                      <a:pt x="103745" y="203916"/>
                    </a:lnTo>
                    <a:lnTo>
                      <a:pt x="257571" y="221803"/>
                    </a:lnTo>
                    <a:lnTo>
                      <a:pt x="354162" y="157409"/>
                    </a:lnTo>
                    <a:cubicBezTo>
                      <a:pt x="354162" y="162956"/>
                      <a:pt x="378621" y="13810"/>
                      <a:pt x="382794" y="11425"/>
                    </a:cubicBezTo>
                    <a:close/>
                  </a:path>
                </a:pathLst>
              </a:custGeom>
              <a:solidFill>
                <a:srgbClr val="7F7F7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444" name="Freeform 36"/>
              <p:cNvSpPr>
                <a:spLocks noChangeArrowheads="1"/>
              </p:cNvSpPr>
              <p:nvPr/>
            </p:nvSpPr>
            <p:spPr bwMode="auto">
              <a:xfrm>
                <a:off x="2459" y="2740"/>
                <a:ext cx="155" cy="216"/>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T0" fmla="*/ 97585 w 1678891"/>
                  <a:gd name="T1" fmla="*/ 535334 h 2303943"/>
                  <a:gd name="T2" fmla="*/ 553 w 1678891"/>
                  <a:gd name="T3" fmla="*/ 352704 h 2303943"/>
                  <a:gd name="T4" fmla="*/ 687940 w 1678891"/>
                  <a:gd name="T5" fmla="*/ 1626 h 2303943"/>
                  <a:gd name="T6" fmla="*/ 1607157 w 1678891"/>
                  <a:gd name="T7" fmla="*/ 0 h 2303943"/>
                  <a:gd name="T8" fmla="*/ 1678891 w 1678891"/>
                  <a:gd name="T9" fmla="*/ 71496 h 2303943"/>
                  <a:gd name="T10" fmla="*/ 1676937 w 1678891"/>
                  <a:gd name="T11" fmla="*/ 2248139 h 2303943"/>
                  <a:gd name="T12" fmla="*/ 1620229 w 1678891"/>
                  <a:gd name="T13" fmla="*/ 2303943 h 2303943"/>
                  <a:gd name="T14" fmla="*/ 148043 w 1678891"/>
                  <a:gd name="T15" fmla="*/ 2303505 h 2303943"/>
                  <a:gd name="T16" fmla="*/ 98305 w 1678891"/>
                  <a:gd name="T17" fmla="*/ 2240752 h 2303943"/>
                  <a:gd name="T18" fmla="*/ 97585 w 1678891"/>
                  <a:gd name="T19" fmla="*/ 535334 h 2303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891" h="2303943">
                    <a:moveTo>
                      <a:pt x="97585" y="535334"/>
                    </a:moveTo>
                    <a:cubicBezTo>
                      <a:pt x="29308" y="402290"/>
                      <a:pt x="-4829" y="350705"/>
                      <a:pt x="553" y="352704"/>
                    </a:cubicBezTo>
                    <a:lnTo>
                      <a:pt x="687940" y="1626"/>
                    </a:lnTo>
                    <a:lnTo>
                      <a:pt x="1607157" y="0"/>
                    </a:lnTo>
                    <a:lnTo>
                      <a:pt x="1678891" y="71496"/>
                    </a:lnTo>
                    <a:cubicBezTo>
                      <a:pt x="1678240" y="418078"/>
                      <a:pt x="1677588" y="1901557"/>
                      <a:pt x="1676937" y="2248139"/>
                    </a:cubicBezTo>
                    <a:lnTo>
                      <a:pt x="1620229" y="2303943"/>
                    </a:lnTo>
                    <a:lnTo>
                      <a:pt x="148043" y="2303505"/>
                    </a:lnTo>
                    <a:lnTo>
                      <a:pt x="98305" y="2240752"/>
                    </a:lnTo>
                    <a:cubicBezTo>
                      <a:pt x="98065" y="1672279"/>
                      <a:pt x="101217" y="542411"/>
                      <a:pt x="97585" y="535334"/>
                    </a:cubicBezTo>
                    <a:close/>
                  </a:path>
                </a:pathLst>
              </a:cu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445" name="Oval 37"/>
              <p:cNvSpPr>
                <a:spLocks noChangeArrowheads="1"/>
              </p:cNvSpPr>
              <p:nvPr/>
            </p:nvSpPr>
            <p:spPr bwMode="auto">
              <a:xfrm>
                <a:off x="2454" y="2721"/>
                <a:ext cx="71" cy="71"/>
              </a:xfrm>
              <a:prstGeom prst="ellipse">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17446" name="Picture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4" y="2732"/>
                <a:ext cx="52" cy="4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nvGrpSpPr>
            <p:cNvPr id="17447" name="Group 39"/>
            <p:cNvGrpSpPr>
              <a:grpSpLocks/>
            </p:cNvGrpSpPr>
            <p:nvPr/>
          </p:nvGrpSpPr>
          <p:grpSpPr bwMode="auto">
            <a:xfrm>
              <a:off x="3085921" y="3889849"/>
              <a:ext cx="273600" cy="387400"/>
              <a:chOff x="2143" y="2701"/>
              <a:chExt cx="190" cy="269"/>
            </a:xfrm>
          </p:grpSpPr>
          <p:sp>
            <p:nvSpPr>
              <p:cNvPr id="17448" name="Freeform 40"/>
              <p:cNvSpPr>
                <a:spLocks noChangeArrowheads="1"/>
              </p:cNvSpPr>
              <p:nvPr/>
            </p:nvSpPr>
            <p:spPr bwMode="auto">
              <a:xfrm>
                <a:off x="2143" y="2701"/>
                <a:ext cx="190" cy="26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T0" fmla="*/ 3 256 1"/>
                  <a:gd name="T1" fmla="*/ 0 256 1"/>
                  <a:gd name="G15" fmla="+- 0 T0 T1"/>
                  <a:gd name="G16" fmla="sin 54748 G15"/>
                  <a:gd name="T2" fmla="*/ 3 256 1"/>
                  <a:gd name="T3" fmla="*/ 0 256 1"/>
                  <a:gd name="G17" fmla="+- 0 T2 T3"/>
                  <a:gd name="G18" fmla="cos 54736 G17"/>
                  <a:gd name="G19" fmla="+- G16 0 G18"/>
                  <a:gd name="G20" fmla="*/ G19 65535 1"/>
                  <a:gd name="G21" fmla="+- G20 1080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62410 0 0"/>
                  <a:gd name="G35" fmla="+- 1 0 0"/>
                  <a:gd name="G36" fmla="+- 1 0 0"/>
                  <a:gd name="G37" fmla="+- 1 0 0"/>
                  <a:gd name="G38" fmla="+- 1 0 0"/>
                  <a:gd name="G39" fmla="+- 1 0 0"/>
                  <a:gd name="G40" fmla="+- 1 0 0"/>
                  <a:gd name="G41" fmla="+- 1 0 0"/>
                  <a:gd name="G42" fmla="+- 1 0 0"/>
                  <a:gd name="G43" fmla="+- 1 0 0"/>
                  <a:gd name="T4" fmla="*/ 382794 w 1803103"/>
                  <a:gd name="T5" fmla="*/ 11425 h 2548499"/>
                  <a:gd name="T6" fmla="*/ 461484 w 1803103"/>
                  <a:gd name="T7" fmla="*/ 0 h 2548499"/>
                  <a:gd name="T8" fmla="*/ 533031 w 1803103"/>
                  <a:gd name="T9" fmla="*/ 114480 h 2548499"/>
                  <a:gd name="T10" fmla="*/ 661816 w 1803103"/>
                  <a:gd name="T11" fmla="*/ 139522 h 2548499"/>
                  <a:gd name="T12" fmla="*/ 775036 w 1803103"/>
                  <a:gd name="T13" fmla="*/ 68665 h 2548499"/>
                  <a:gd name="T14" fmla="*/ 831321 w 1803103"/>
                  <a:gd name="T15" fmla="*/ 96192 h 2548499"/>
                  <a:gd name="T16" fmla="*/ 812152 w 1803103"/>
                  <a:gd name="T17" fmla="*/ 246182 h 2548499"/>
                  <a:gd name="T18" fmla="*/ 1731369 w 1803103"/>
                  <a:gd name="T19" fmla="*/ 244556 h 2548499"/>
                  <a:gd name="T20" fmla="*/ 1803103 w 1803103"/>
                  <a:gd name="T21" fmla="*/ 316052 h 2548499"/>
                  <a:gd name="T22" fmla="*/ 1801149 w 1803103"/>
                  <a:gd name="T23" fmla="*/ 2492695 h 2548499"/>
                  <a:gd name="T24" fmla="*/ 1744441 w 1803103"/>
                  <a:gd name="T25" fmla="*/ 2548499 h 2548499"/>
                  <a:gd name="T26" fmla="*/ 272255 w 1803103"/>
                  <a:gd name="T27" fmla="*/ 2548061 h 2548499"/>
                  <a:gd name="T28" fmla="*/ 222517 w 1803103"/>
                  <a:gd name="T29" fmla="*/ 2485308 h 2548499"/>
                  <a:gd name="T30" fmla="*/ 221797 w 1803103"/>
                  <a:gd name="T31" fmla="*/ 779890 h 2548499"/>
                  <a:gd name="T32" fmla="*/ 160982 w 1803103"/>
                  <a:gd name="T33" fmla="*/ 686875 h 2548499"/>
                  <a:gd name="T34" fmla="*/ 7155 w 1803103"/>
                  <a:gd name="T35" fmla="*/ 654678 h 2548499"/>
                  <a:gd name="T36" fmla="*/ 0 w 1803103"/>
                  <a:gd name="T37" fmla="*/ 586706 h 2548499"/>
                  <a:gd name="T38" fmla="*/ 118054 w 1803103"/>
                  <a:gd name="T39" fmla="*/ 490114 h 2548499"/>
                  <a:gd name="T40" fmla="*/ 146674 w 1803103"/>
                  <a:gd name="T41" fmla="*/ 389945 h 2548499"/>
                  <a:gd name="T42" fmla="*/ 67972 w 1803103"/>
                  <a:gd name="T43" fmla="*/ 261156 h 2548499"/>
                  <a:gd name="T44" fmla="*/ 103745 w 1803103"/>
                  <a:gd name="T45" fmla="*/ 203916 h 2548499"/>
                  <a:gd name="T46" fmla="*/ 257571 w 1803103"/>
                  <a:gd name="T47" fmla="*/ 221803 h 2548499"/>
                  <a:gd name="T48" fmla="*/ 354162 w 1803103"/>
                  <a:gd name="T49" fmla="*/ 157409 h 2548499"/>
                  <a:gd name="T50" fmla="*/ 382794 w 1803103"/>
                  <a:gd name="T51" fmla="*/ 11425 h 2548499"/>
                </a:gdLst>
                <a:ahLst/>
                <a:cxnLst>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03103" h="2548499">
                    <a:moveTo>
                      <a:pt x="382794" y="11425"/>
                    </a:moveTo>
                    <a:cubicBezTo>
                      <a:pt x="380404" y="15964"/>
                      <a:pt x="471029" y="2616"/>
                      <a:pt x="461484" y="0"/>
                    </a:cubicBezTo>
                    <a:cubicBezTo>
                      <a:pt x="456714" y="3577"/>
                      <a:pt x="534224" y="110903"/>
                      <a:pt x="533031" y="114480"/>
                    </a:cubicBezTo>
                    <a:cubicBezTo>
                      <a:pt x="525875" y="115672"/>
                      <a:pt x="658240" y="138330"/>
                      <a:pt x="661816" y="139522"/>
                    </a:cubicBezTo>
                    <a:cubicBezTo>
                      <a:pt x="656628" y="140946"/>
                      <a:pt x="773069" y="67241"/>
                      <a:pt x="775036" y="68665"/>
                    </a:cubicBezTo>
                    <a:lnTo>
                      <a:pt x="831321" y="96192"/>
                    </a:lnTo>
                    <a:cubicBezTo>
                      <a:pt x="832918" y="99860"/>
                      <a:pt x="805762" y="242513"/>
                      <a:pt x="812152" y="246182"/>
                    </a:cubicBezTo>
                    <a:lnTo>
                      <a:pt x="1731369" y="244556"/>
                    </a:lnTo>
                    <a:lnTo>
                      <a:pt x="1803103" y="316052"/>
                    </a:lnTo>
                    <a:cubicBezTo>
                      <a:pt x="1802452" y="662634"/>
                      <a:pt x="1801800" y="2146113"/>
                      <a:pt x="1801149" y="2492695"/>
                    </a:cubicBezTo>
                    <a:lnTo>
                      <a:pt x="1744441" y="2548499"/>
                    </a:lnTo>
                    <a:lnTo>
                      <a:pt x="272255" y="2548061"/>
                    </a:lnTo>
                    <a:lnTo>
                      <a:pt x="222517" y="2485308"/>
                    </a:lnTo>
                    <a:lnTo>
                      <a:pt x="221797" y="779890"/>
                    </a:lnTo>
                    <a:lnTo>
                      <a:pt x="160982" y="686875"/>
                    </a:lnTo>
                    <a:lnTo>
                      <a:pt x="7155" y="654678"/>
                    </a:lnTo>
                    <a:lnTo>
                      <a:pt x="0" y="586706"/>
                    </a:lnTo>
                    <a:lnTo>
                      <a:pt x="118054" y="490114"/>
                    </a:lnTo>
                    <a:lnTo>
                      <a:pt x="146674" y="389945"/>
                    </a:lnTo>
                    <a:lnTo>
                      <a:pt x="67972" y="261156"/>
                    </a:lnTo>
                    <a:lnTo>
                      <a:pt x="103745" y="203916"/>
                    </a:lnTo>
                    <a:lnTo>
                      <a:pt x="257571" y="221803"/>
                    </a:lnTo>
                    <a:lnTo>
                      <a:pt x="354162" y="157409"/>
                    </a:lnTo>
                    <a:cubicBezTo>
                      <a:pt x="354162" y="162956"/>
                      <a:pt x="378621" y="13810"/>
                      <a:pt x="382794" y="11425"/>
                    </a:cubicBezTo>
                    <a:close/>
                  </a:path>
                </a:pathLst>
              </a:custGeom>
              <a:solidFill>
                <a:srgbClr val="7F7F7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449" name="Freeform 41"/>
              <p:cNvSpPr>
                <a:spLocks noChangeArrowheads="1"/>
              </p:cNvSpPr>
              <p:nvPr/>
            </p:nvSpPr>
            <p:spPr bwMode="auto">
              <a:xfrm>
                <a:off x="2167" y="2740"/>
                <a:ext cx="155" cy="216"/>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T0" fmla="*/ 97585 w 1678891"/>
                  <a:gd name="T1" fmla="*/ 535334 h 2303943"/>
                  <a:gd name="T2" fmla="*/ 553 w 1678891"/>
                  <a:gd name="T3" fmla="*/ 352704 h 2303943"/>
                  <a:gd name="T4" fmla="*/ 687940 w 1678891"/>
                  <a:gd name="T5" fmla="*/ 1626 h 2303943"/>
                  <a:gd name="T6" fmla="*/ 1607157 w 1678891"/>
                  <a:gd name="T7" fmla="*/ 0 h 2303943"/>
                  <a:gd name="T8" fmla="*/ 1678891 w 1678891"/>
                  <a:gd name="T9" fmla="*/ 71496 h 2303943"/>
                  <a:gd name="T10" fmla="*/ 1676937 w 1678891"/>
                  <a:gd name="T11" fmla="*/ 2248139 h 2303943"/>
                  <a:gd name="T12" fmla="*/ 1620229 w 1678891"/>
                  <a:gd name="T13" fmla="*/ 2303943 h 2303943"/>
                  <a:gd name="T14" fmla="*/ 148043 w 1678891"/>
                  <a:gd name="T15" fmla="*/ 2303505 h 2303943"/>
                  <a:gd name="T16" fmla="*/ 98305 w 1678891"/>
                  <a:gd name="T17" fmla="*/ 2240752 h 2303943"/>
                  <a:gd name="T18" fmla="*/ 97585 w 1678891"/>
                  <a:gd name="T19" fmla="*/ 535334 h 2303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891" h="2303943">
                    <a:moveTo>
                      <a:pt x="97585" y="535334"/>
                    </a:moveTo>
                    <a:cubicBezTo>
                      <a:pt x="29308" y="402290"/>
                      <a:pt x="-4829" y="350705"/>
                      <a:pt x="553" y="352704"/>
                    </a:cubicBezTo>
                    <a:lnTo>
                      <a:pt x="687940" y="1626"/>
                    </a:lnTo>
                    <a:lnTo>
                      <a:pt x="1607157" y="0"/>
                    </a:lnTo>
                    <a:lnTo>
                      <a:pt x="1678891" y="71496"/>
                    </a:lnTo>
                    <a:cubicBezTo>
                      <a:pt x="1678240" y="418078"/>
                      <a:pt x="1677588" y="1901557"/>
                      <a:pt x="1676937" y="2248139"/>
                    </a:cubicBezTo>
                    <a:lnTo>
                      <a:pt x="1620229" y="2303943"/>
                    </a:lnTo>
                    <a:lnTo>
                      <a:pt x="148043" y="2303505"/>
                    </a:lnTo>
                    <a:lnTo>
                      <a:pt x="98305" y="2240752"/>
                    </a:lnTo>
                    <a:cubicBezTo>
                      <a:pt x="98065" y="1672279"/>
                      <a:pt x="101217" y="542411"/>
                      <a:pt x="97585" y="535334"/>
                    </a:cubicBezTo>
                    <a:close/>
                  </a:path>
                </a:pathLst>
              </a:cu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450" name="Oval 42"/>
              <p:cNvSpPr>
                <a:spLocks noChangeArrowheads="1"/>
              </p:cNvSpPr>
              <p:nvPr/>
            </p:nvSpPr>
            <p:spPr bwMode="auto">
              <a:xfrm>
                <a:off x="2162" y="2721"/>
                <a:ext cx="71" cy="71"/>
              </a:xfrm>
              <a:prstGeom prst="ellipse">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17451" name="Picture 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2" y="2732"/>
                <a:ext cx="52" cy="4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sp>
          <p:nvSpPr>
            <p:cNvPr id="17453" name="AutoShape 45"/>
            <p:cNvSpPr>
              <a:spLocks noChangeArrowheads="1"/>
            </p:cNvSpPr>
            <p:nvPr/>
          </p:nvSpPr>
          <p:spPr bwMode="auto">
            <a:xfrm flipV="1">
              <a:off x="3116160" y="3643583"/>
              <a:ext cx="249120" cy="407563"/>
            </a:xfrm>
            <a:prstGeom prst="triangle">
              <a:avLst>
                <a:gd name="adj" fmla="val 50000"/>
              </a:avLst>
            </a:prstGeom>
            <a:solidFill>
              <a:srgbClr val="FFFFFF"/>
            </a:solidFill>
            <a:ln w="9360">
              <a:solidFill>
                <a:srgbClr val="000000"/>
              </a:solidFill>
              <a:prstDash val="sysDot"/>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17454" name="Freeform 46"/>
            <p:cNvSpPr>
              <a:spLocks noChangeArrowheads="1"/>
            </p:cNvSpPr>
            <p:nvPr/>
          </p:nvSpPr>
          <p:spPr bwMode="auto">
            <a:xfrm>
              <a:off x="2610721" y="2140065"/>
              <a:ext cx="1147680" cy="1623051"/>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T0" fmla="*/ 3 256 1"/>
                <a:gd name="T1" fmla="*/ 0 256 1"/>
                <a:gd name="G15" fmla="+- 0 T0 T1"/>
                <a:gd name="G16" fmla="sin 54748 G15"/>
                <a:gd name="T2" fmla="*/ 3 256 1"/>
                <a:gd name="T3" fmla="*/ 0 256 1"/>
                <a:gd name="G17" fmla="+- 0 T2 T3"/>
                <a:gd name="G18" fmla="cos 54736 G17"/>
                <a:gd name="G19" fmla="+- G16 0 G18"/>
                <a:gd name="G20" fmla="*/ G19 65535 1"/>
                <a:gd name="G21" fmla="+- G20 1080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62410 0 0"/>
                <a:gd name="G35" fmla="+- 1 0 0"/>
                <a:gd name="G36" fmla="+- 1 0 0"/>
                <a:gd name="G37" fmla="+- 1 0 0"/>
                <a:gd name="G38" fmla="+- 1 0 0"/>
                <a:gd name="G39" fmla="+- 1 0 0"/>
                <a:gd name="G40" fmla="+- 1 0 0"/>
                <a:gd name="G41" fmla="+- 1 0 0"/>
                <a:gd name="G42" fmla="+- 1 0 0"/>
                <a:gd name="G43" fmla="+- 1 0 0"/>
                <a:gd name="T4" fmla="*/ 382794 w 1803103"/>
                <a:gd name="T5" fmla="*/ 11425 h 2548499"/>
                <a:gd name="T6" fmla="*/ 461484 w 1803103"/>
                <a:gd name="T7" fmla="*/ 0 h 2548499"/>
                <a:gd name="T8" fmla="*/ 533031 w 1803103"/>
                <a:gd name="T9" fmla="*/ 114480 h 2548499"/>
                <a:gd name="T10" fmla="*/ 661816 w 1803103"/>
                <a:gd name="T11" fmla="*/ 139522 h 2548499"/>
                <a:gd name="T12" fmla="*/ 775036 w 1803103"/>
                <a:gd name="T13" fmla="*/ 68665 h 2548499"/>
                <a:gd name="T14" fmla="*/ 831321 w 1803103"/>
                <a:gd name="T15" fmla="*/ 96192 h 2548499"/>
                <a:gd name="T16" fmla="*/ 812152 w 1803103"/>
                <a:gd name="T17" fmla="*/ 246182 h 2548499"/>
                <a:gd name="T18" fmla="*/ 1731369 w 1803103"/>
                <a:gd name="T19" fmla="*/ 244556 h 2548499"/>
                <a:gd name="T20" fmla="*/ 1803103 w 1803103"/>
                <a:gd name="T21" fmla="*/ 316052 h 2548499"/>
                <a:gd name="T22" fmla="*/ 1801149 w 1803103"/>
                <a:gd name="T23" fmla="*/ 2492695 h 2548499"/>
                <a:gd name="T24" fmla="*/ 1744441 w 1803103"/>
                <a:gd name="T25" fmla="*/ 2548499 h 2548499"/>
                <a:gd name="T26" fmla="*/ 272255 w 1803103"/>
                <a:gd name="T27" fmla="*/ 2548061 h 2548499"/>
                <a:gd name="T28" fmla="*/ 222517 w 1803103"/>
                <a:gd name="T29" fmla="*/ 2485308 h 2548499"/>
                <a:gd name="T30" fmla="*/ 221797 w 1803103"/>
                <a:gd name="T31" fmla="*/ 779890 h 2548499"/>
                <a:gd name="T32" fmla="*/ 160982 w 1803103"/>
                <a:gd name="T33" fmla="*/ 686875 h 2548499"/>
                <a:gd name="T34" fmla="*/ 7155 w 1803103"/>
                <a:gd name="T35" fmla="*/ 654678 h 2548499"/>
                <a:gd name="T36" fmla="*/ 0 w 1803103"/>
                <a:gd name="T37" fmla="*/ 586706 h 2548499"/>
                <a:gd name="T38" fmla="*/ 118054 w 1803103"/>
                <a:gd name="T39" fmla="*/ 490114 h 2548499"/>
                <a:gd name="T40" fmla="*/ 146674 w 1803103"/>
                <a:gd name="T41" fmla="*/ 389945 h 2548499"/>
                <a:gd name="T42" fmla="*/ 67972 w 1803103"/>
                <a:gd name="T43" fmla="*/ 261156 h 2548499"/>
                <a:gd name="T44" fmla="*/ 103745 w 1803103"/>
                <a:gd name="T45" fmla="*/ 203916 h 2548499"/>
                <a:gd name="T46" fmla="*/ 257571 w 1803103"/>
                <a:gd name="T47" fmla="*/ 221803 h 2548499"/>
                <a:gd name="T48" fmla="*/ 354162 w 1803103"/>
                <a:gd name="T49" fmla="*/ 157409 h 2548499"/>
                <a:gd name="T50" fmla="*/ 382794 w 1803103"/>
                <a:gd name="T51" fmla="*/ 11425 h 2548499"/>
              </a:gdLst>
              <a:ahLst/>
              <a:cxnLst>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03103" h="2548499">
                  <a:moveTo>
                    <a:pt x="382794" y="11425"/>
                  </a:moveTo>
                  <a:cubicBezTo>
                    <a:pt x="380404" y="15964"/>
                    <a:pt x="471029" y="2616"/>
                    <a:pt x="461484" y="0"/>
                  </a:cubicBezTo>
                  <a:cubicBezTo>
                    <a:pt x="456714" y="3577"/>
                    <a:pt x="534224" y="110903"/>
                    <a:pt x="533031" y="114480"/>
                  </a:cubicBezTo>
                  <a:cubicBezTo>
                    <a:pt x="525875" y="115672"/>
                    <a:pt x="658240" y="138330"/>
                    <a:pt x="661816" y="139522"/>
                  </a:cubicBezTo>
                  <a:cubicBezTo>
                    <a:pt x="656628" y="140946"/>
                    <a:pt x="773069" y="67241"/>
                    <a:pt x="775036" y="68665"/>
                  </a:cubicBezTo>
                  <a:lnTo>
                    <a:pt x="831321" y="96192"/>
                  </a:lnTo>
                  <a:cubicBezTo>
                    <a:pt x="832918" y="99860"/>
                    <a:pt x="805762" y="242513"/>
                    <a:pt x="812152" y="246182"/>
                  </a:cubicBezTo>
                  <a:lnTo>
                    <a:pt x="1731369" y="244556"/>
                  </a:lnTo>
                  <a:lnTo>
                    <a:pt x="1803103" y="316052"/>
                  </a:lnTo>
                  <a:cubicBezTo>
                    <a:pt x="1802452" y="662634"/>
                    <a:pt x="1801800" y="2146113"/>
                    <a:pt x="1801149" y="2492695"/>
                  </a:cubicBezTo>
                  <a:lnTo>
                    <a:pt x="1744441" y="2548499"/>
                  </a:lnTo>
                  <a:lnTo>
                    <a:pt x="272255" y="2548061"/>
                  </a:lnTo>
                  <a:lnTo>
                    <a:pt x="222517" y="2485308"/>
                  </a:lnTo>
                  <a:lnTo>
                    <a:pt x="221797" y="779890"/>
                  </a:lnTo>
                  <a:lnTo>
                    <a:pt x="160982" y="686875"/>
                  </a:lnTo>
                  <a:lnTo>
                    <a:pt x="7155" y="654678"/>
                  </a:lnTo>
                  <a:lnTo>
                    <a:pt x="0" y="586706"/>
                  </a:lnTo>
                  <a:lnTo>
                    <a:pt x="118054" y="490114"/>
                  </a:lnTo>
                  <a:lnTo>
                    <a:pt x="146674" y="389945"/>
                  </a:lnTo>
                  <a:lnTo>
                    <a:pt x="67972" y="261156"/>
                  </a:lnTo>
                  <a:lnTo>
                    <a:pt x="103745" y="203916"/>
                  </a:lnTo>
                  <a:lnTo>
                    <a:pt x="257571" y="221803"/>
                  </a:lnTo>
                  <a:lnTo>
                    <a:pt x="354162" y="157409"/>
                  </a:lnTo>
                  <a:cubicBezTo>
                    <a:pt x="354162" y="162956"/>
                    <a:pt x="378621" y="13810"/>
                    <a:pt x="382794" y="11425"/>
                  </a:cubicBezTo>
                  <a:close/>
                </a:path>
              </a:pathLst>
            </a:custGeom>
            <a:solidFill>
              <a:srgbClr val="7F7F7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17455" name="Freeform 47"/>
            <p:cNvSpPr>
              <a:spLocks noChangeArrowheads="1"/>
            </p:cNvSpPr>
            <p:nvPr/>
          </p:nvSpPr>
          <p:spPr bwMode="auto">
            <a:xfrm>
              <a:off x="2756160" y="2377690"/>
              <a:ext cx="940320" cy="130621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T0" fmla="*/ 97585 w 1678891"/>
                <a:gd name="T1" fmla="*/ 535334 h 2303943"/>
                <a:gd name="T2" fmla="*/ 553 w 1678891"/>
                <a:gd name="T3" fmla="*/ 352704 h 2303943"/>
                <a:gd name="T4" fmla="*/ 687940 w 1678891"/>
                <a:gd name="T5" fmla="*/ 1626 h 2303943"/>
                <a:gd name="T6" fmla="*/ 1607157 w 1678891"/>
                <a:gd name="T7" fmla="*/ 0 h 2303943"/>
                <a:gd name="T8" fmla="*/ 1678891 w 1678891"/>
                <a:gd name="T9" fmla="*/ 71496 h 2303943"/>
                <a:gd name="T10" fmla="*/ 1676937 w 1678891"/>
                <a:gd name="T11" fmla="*/ 2248139 h 2303943"/>
                <a:gd name="T12" fmla="*/ 1620229 w 1678891"/>
                <a:gd name="T13" fmla="*/ 2303943 h 2303943"/>
                <a:gd name="T14" fmla="*/ 148043 w 1678891"/>
                <a:gd name="T15" fmla="*/ 2303505 h 2303943"/>
                <a:gd name="T16" fmla="*/ 98305 w 1678891"/>
                <a:gd name="T17" fmla="*/ 2240752 h 2303943"/>
                <a:gd name="T18" fmla="*/ 97585 w 1678891"/>
                <a:gd name="T19" fmla="*/ 535334 h 2303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891" h="2303943">
                  <a:moveTo>
                    <a:pt x="97585" y="535334"/>
                  </a:moveTo>
                  <a:cubicBezTo>
                    <a:pt x="29308" y="402290"/>
                    <a:pt x="-4829" y="350705"/>
                    <a:pt x="553" y="352704"/>
                  </a:cubicBezTo>
                  <a:lnTo>
                    <a:pt x="687940" y="1626"/>
                  </a:lnTo>
                  <a:lnTo>
                    <a:pt x="1607157" y="0"/>
                  </a:lnTo>
                  <a:lnTo>
                    <a:pt x="1678891" y="71496"/>
                  </a:lnTo>
                  <a:cubicBezTo>
                    <a:pt x="1678240" y="418078"/>
                    <a:pt x="1677588" y="1901557"/>
                    <a:pt x="1676937" y="2248139"/>
                  </a:cubicBezTo>
                  <a:lnTo>
                    <a:pt x="1620229" y="2303943"/>
                  </a:lnTo>
                  <a:lnTo>
                    <a:pt x="148043" y="2303505"/>
                  </a:lnTo>
                  <a:lnTo>
                    <a:pt x="98305" y="2240752"/>
                  </a:lnTo>
                  <a:cubicBezTo>
                    <a:pt x="98065" y="1672279"/>
                    <a:pt x="101217" y="542411"/>
                    <a:pt x="97585" y="535334"/>
                  </a:cubicBezTo>
                  <a:close/>
                </a:path>
              </a:pathLst>
            </a:cu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17456" name="Oval 48"/>
            <p:cNvSpPr>
              <a:spLocks noChangeArrowheads="1"/>
            </p:cNvSpPr>
            <p:nvPr/>
          </p:nvSpPr>
          <p:spPr bwMode="auto">
            <a:xfrm>
              <a:off x="2725921" y="2258157"/>
              <a:ext cx="433440" cy="433486"/>
            </a:xfrm>
            <a:prstGeom prst="ellipse">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17457" name="Freeform 49"/>
            <p:cNvSpPr>
              <a:spLocks noChangeArrowheads="1"/>
            </p:cNvSpPr>
            <p:nvPr/>
          </p:nvSpPr>
          <p:spPr bwMode="auto">
            <a:xfrm>
              <a:off x="2881440" y="3267704"/>
              <a:ext cx="747360" cy="345636"/>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64190 0 0"/>
                <a:gd name="G19" fmla="+- 1 0 0"/>
                <a:gd name="G20" fmla="+- 1 0 0"/>
                <a:gd name="G21" fmla="+- 1 0 0"/>
                <a:gd name="G22" fmla="+- 1 0 0"/>
                <a:gd name="G23" fmla="+- 1 0 0"/>
                <a:gd name="G24" fmla="+- 1 0 0"/>
                <a:gd name="G25" fmla="+- 1 0 0"/>
                <a:gd name="G26" fmla="cos 3 G0"/>
                <a:gd name="G27" fmla="+- 1 0 0"/>
                <a:gd name="T0" fmla="*/ 258188 w 1160775"/>
                <a:gd name="T1" fmla="*/ 464159 h 685951"/>
                <a:gd name="T2" fmla="*/ 258231 w 1160775"/>
                <a:gd name="T3" fmla="*/ 681972 h 685951"/>
                <a:gd name="T4" fmla="*/ 1160607 w 1160775"/>
                <a:gd name="T5" fmla="*/ 685951 h 685951"/>
                <a:gd name="T6" fmla="*/ 1159845 w 1160775"/>
                <a:gd name="T7" fmla="*/ 1608 h 685951"/>
                <a:gd name="T8" fmla="*/ 259839 w 1160775"/>
                <a:gd name="T9" fmla="*/ 0 h 685951"/>
                <a:gd name="T10" fmla="*/ 259035 w 1160775"/>
                <a:gd name="T11" fmla="*/ 202021 h 685951"/>
                <a:gd name="T12" fmla="*/ 209124 w 1160775"/>
                <a:gd name="T13" fmla="*/ 246388 h 685951"/>
                <a:gd name="T14" fmla="*/ 84749 w 1160775"/>
                <a:gd name="T15" fmla="*/ 175900 h 685951"/>
                <a:gd name="T16" fmla="*/ 0 w 1160775"/>
                <a:gd name="T17" fmla="*/ 326338 h 685951"/>
                <a:gd name="T18" fmla="*/ 89490 w 1160775"/>
                <a:gd name="T19" fmla="*/ 461996 h 685951"/>
                <a:gd name="T20" fmla="*/ 212725 w 1160775"/>
                <a:gd name="T21" fmla="*/ 402538 h 685951"/>
                <a:gd name="T22" fmla="*/ 258527 w 1160775"/>
                <a:gd name="T23" fmla="*/ 465171 h 685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0775" h="685951">
                  <a:moveTo>
                    <a:pt x="258188" y="464159"/>
                  </a:moveTo>
                  <a:cubicBezTo>
                    <a:pt x="259261" y="579097"/>
                    <a:pt x="257158" y="567034"/>
                    <a:pt x="258231" y="681972"/>
                  </a:cubicBezTo>
                  <a:lnTo>
                    <a:pt x="1160607" y="685951"/>
                  </a:lnTo>
                  <a:cubicBezTo>
                    <a:pt x="1161411" y="435612"/>
                    <a:pt x="1159041" y="251947"/>
                    <a:pt x="1159845" y="1608"/>
                  </a:cubicBezTo>
                  <a:lnTo>
                    <a:pt x="259839" y="0"/>
                  </a:lnTo>
                  <a:lnTo>
                    <a:pt x="259035" y="202021"/>
                  </a:lnTo>
                  <a:cubicBezTo>
                    <a:pt x="255098" y="210460"/>
                    <a:pt x="260686" y="237949"/>
                    <a:pt x="209124" y="246388"/>
                  </a:cubicBezTo>
                  <a:cubicBezTo>
                    <a:pt x="153907" y="226067"/>
                    <a:pt x="190766" y="173996"/>
                    <a:pt x="84749" y="175900"/>
                  </a:cubicBezTo>
                  <a:cubicBezTo>
                    <a:pt x="-9788" y="211690"/>
                    <a:pt x="1856" y="276010"/>
                    <a:pt x="0" y="326338"/>
                  </a:cubicBezTo>
                  <a:cubicBezTo>
                    <a:pt x="197" y="383199"/>
                    <a:pt x="393" y="424185"/>
                    <a:pt x="89490" y="461996"/>
                  </a:cubicBezTo>
                  <a:cubicBezTo>
                    <a:pt x="183485" y="461227"/>
                    <a:pt x="163180" y="419182"/>
                    <a:pt x="212725" y="402538"/>
                  </a:cubicBezTo>
                  <a:cubicBezTo>
                    <a:pt x="259742" y="412832"/>
                    <a:pt x="249610" y="451702"/>
                    <a:pt x="258527" y="465171"/>
                  </a:cubicBezTo>
                </a:path>
              </a:pathLst>
            </a:cu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17458" name="Text Box 50"/>
            <p:cNvSpPr txBox="1">
              <a:spLocks noChangeArrowheads="1"/>
            </p:cNvSpPr>
            <p:nvPr/>
          </p:nvSpPr>
          <p:spPr bwMode="auto">
            <a:xfrm>
              <a:off x="3012480" y="3297947"/>
              <a:ext cx="621492" cy="2838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1300">
                  <a:cs typeface="Arial" charset="0"/>
                </a:rPr>
                <a:t>JBoss</a:t>
              </a:r>
            </a:p>
          </p:txBody>
        </p:sp>
        <p:pic>
          <p:nvPicPr>
            <p:cNvPr id="17459" name="Picture 5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61920" y="2286961"/>
              <a:ext cx="362880" cy="36147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7460" name="AutoShape 52"/>
            <p:cNvSpPr>
              <a:spLocks noChangeArrowheads="1"/>
            </p:cNvSpPr>
            <p:nvPr/>
          </p:nvSpPr>
          <p:spPr bwMode="auto">
            <a:xfrm flipV="1">
              <a:off x="4368960" y="3634942"/>
              <a:ext cx="249120" cy="407563"/>
            </a:xfrm>
            <a:prstGeom prst="triangle">
              <a:avLst>
                <a:gd name="adj" fmla="val 50000"/>
              </a:avLst>
            </a:prstGeom>
            <a:solidFill>
              <a:srgbClr val="FFFFFF"/>
            </a:solidFill>
            <a:ln w="9360">
              <a:solidFill>
                <a:srgbClr val="000000"/>
              </a:solidFill>
              <a:prstDash val="sysDot"/>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17461" name="Freeform 53"/>
            <p:cNvSpPr>
              <a:spLocks noChangeArrowheads="1"/>
            </p:cNvSpPr>
            <p:nvPr/>
          </p:nvSpPr>
          <p:spPr bwMode="auto">
            <a:xfrm>
              <a:off x="3863521" y="2131424"/>
              <a:ext cx="1147680" cy="1623051"/>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T0" fmla="*/ 3 256 1"/>
                <a:gd name="T1" fmla="*/ 0 256 1"/>
                <a:gd name="G15" fmla="+- 0 T0 T1"/>
                <a:gd name="G16" fmla="sin 54748 G15"/>
                <a:gd name="T2" fmla="*/ 3 256 1"/>
                <a:gd name="T3" fmla="*/ 0 256 1"/>
                <a:gd name="G17" fmla="+- 0 T2 T3"/>
                <a:gd name="G18" fmla="cos 54736 G17"/>
                <a:gd name="G19" fmla="+- G16 0 G18"/>
                <a:gd name="G20" fmla="*/ G19 65535 1"/>
                <a:gd name="G21" fmla="+- G20 1080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62410 0 0"/>
                <a:gd name="G35" fmla="+- 1 0 0"/>
                <a:gd name="G36" fmla="+- 1 0 0"/>
                <a:gd name="G37" fmla="+- 1 0 0"/>
                <a:gd name="G38" fmla="+- 1 0 0"/>
                <a:gd name="G39" fmla="+- 1 0 0"/>
                <a:gd name="G40" fmla="+- 1 0 0"/>
                <a:gd name="G41" fmla="+- 1 0 0"/>
                <a:gd name="G42" fmla="+- 1 0 0"/>
                <a:gd name="G43" fmla="+- 1 0 0"/>
                <a:gd name="T4" fmla="*/ 382794 w 1803103"/>
                <a:gd name="T5" fmla="*/ 11425 h 2548499"/>
                <a:gd name="T6" fmla="*/ 461484 w 1803103"/>
                <a:gd name="T7" fmla="*/ 0 h 2548499"/>
                <a:gd name="T8" fmla="*/ 533031 w 1803103"/>
                <a:gd name="T9" fmla="*/ 114480 h 2548499"/>
                <a:gd name="T10" fmla="*/ 661816 w 1803103"/>
                <a:gd name="T11" fmla="*/ 139522 h 2548499"/>
                <a:gd name="T12" fmla="*/ 775036 w 1803103"/>
                <a:gd name="T13" fmla="*/ 68665 h 2548499"/>
                <a:gd name="T14" fmla="*/ 831321 w 1803103"/>
                <a:gd name="T15" fmla="*/ 96192 h 2548499"/>
                <a:gd name="T16" fmla="*/ 812152 w 1803103"/>
                <a:gd name="T17" fmla="*/ 246182 h 2548499"/>
                <a:gd name="T18" fmla="*/ 1731369 w 1803103"/>
                <a:gd name="T19" fmla="*/ 244556 h 2548499"/>
                <a:gd name="T20" fmla="*/ 1803103 w 1803103"/>
                <a:gd name="T21" fmla="*/ 316052 h 2548499"/>
                <a:gd name="T22" fmla="*/ 1801149 w 1803103"/>
                <a:gd name="T23" fmla="*/ 2492695 h 2548499"/>
                <a:gd name="T24" fmla="*/ 1744441 w 1803103"/>
                <a:gd name="T25" fmla="*/ 2548499 h 2548499"/>
                <a:gd name="T26" fmla="*/ 272255 w 1803103"/>
                <a:gd name="T27" fmla="*/ 2548061 h 2548499"/>
                <a:gd name="T28" fmla="*/ 222517 w 1803103"/>
                <a:gd name="T29" fmla="*/ 2485308 h 2548499"/>
                <a:gd name="T30" fmla="*/ 221797 w 1803103"/>
                <a:gd name="T31" fmla="*/ 779890 h 2548499"/>
                <a:gd name="T32" fmla="*/ 160982 w 1803103"/>
                <a:gd name="T33" fmla="*/ 686875 h 2548499"/>
                <a:gd name="T34" fmla="*/ 7155 w 1803103"/>
                <a:gd name="T35" fmla="*/ 654678 h 2548499"/>
                <a:gd name="T36" fmla="*/ 0 w 1803103"/>
                <a:gd name="T37" fmla="*/ 586706 h 2548499"/>
                <a:gd name="T38" fmla="*/ 118054 w 1803103"/>
                <a:gd name="T39" fmla="*/ 490114 h 2548499"/>
                <a:gd name="T40" fmla="*/ 146674 w 1803103"/>
                <a:gd name="T41" fmla="*/ 389945 h 2548499"/>
                <a:gd name="T42" fmla="*/ 67972 w 1803103"/>
                <a:gd name="T43" fmla="*/ 261156 h 2548499"/>
                <a:gd name="T44" fmla="*/ 103745 w 1803103"/>
                <a:gd name="T45" fmla="*/ 203916 h 2548499"/>
                <a:gd name="T46" fmla="*/ 257571 w 1803103"/>
                <a:gd name="T47" fmla="*/ 221803 h 2548499"/>
                <a:gd name="T48" fmla="*/ 354162 w 1803103"/>
                <a:gd name="T49" fmla="*/ 157409 h 2548499"/>
                <a:gd name="T50" fmla="*/ 382794 w 1803103"/>
                <a:gd name="T51" fmla="*/ 11425 h 2548499"/>
              </a:gdLst>
              <a:ahLst/>
              <a:cxnLst>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03103" h="2548499">
                  <a:moveTo>
                    <a:pt x="382794" y="11425"/>
                  </a:moveTo>
                  <a:cubicBezTo>
                    <a:pt x="380404" y="15964"/>
                    <a:pt x="471029" y="2616"/>
                    <a:pt x="461484" y="0"/>
                  </a:cubicBezTo>
                  <a:cubicBezTo>
                    <a:pt x="456714" y="3577"/>
                    <a:pt x="534224" y="110903"/>
                    <a:pt x="533031" y="114480"/>
                  </a:cubicBezTo>
                  <a:cubicBezTo>
                    <a:pt x="525875" y="115672"/>
                    <a:pt x="658240" y="138330"/>
                    <a:pt x="661816" y="139522"/>
                  </a:cubicBezTo>
                  <a:cubicBezTo>
                    <a:pt x="656628" y="140946"/>
                    <a:pt x="773069" y="67241"/>
                    <a:pt x="775036" y="68665"/>
                  </a:cubicBezTo>
                  <a:lnTo>
                    <a:pt x="831321" y="96192"/>
                  </a:lnTo>
                  <a:cubicBezTo>
                    <a:pt x="832918" y="99860"/>
                    <a:pt x="805762" y="242513"/>
                    <a:pt x="812152" y="246182"/>
                  </a:cubicBezTo>
                  <a:lnTo>
                    <a:pt x="1731369" y="244556"/>
                  </a:lnTo>
                  <a:lnTo>
                    <a:pt x="1803103" y="316052"/>
                  </a:lnTo>
                  <a:cubicBezTo>
                    <a:pt x="1802452" y="662634"/>
                    <a:pt x="1801800" y="2146113"/>
                    <a:pt x="1801149" y="2492695"/>
                  </a:cubicBezTo>
                  <a:lnTo>
                    <a:pt x="1744441" y="2548499"/>
                  </a:lnTo>
                  <a:lnTo>
                    <a:pt x="272255" y="2548061"/>
                  </a:lnTo>
                  <a:lnTo>
                    <a:pt x="222517" y="2485308"/>
                  </a:lnTo>
                  <a:lnTo>
                    <a:pt x="221797" y="779890"/>
                  </a:lnTo>
                  <a:lnTo>
                    <a:pt x="160982" y="686875"/>
                  </a:lnTo>
                  <a:lnTo>
                    <a:pt x="7155" y="654678"/>
                  </a:lnTo>
                  <a:lnTo>
                    <a:pt x="0" y="586706"/>
                  </a:lnTo>
                  <a:lnTo>
                    <a:pt x="118054" y="490114"/>
                  </a:lnTo>
                  <a:lnTo>
                    <a:pt x="146674" y="389945"/>
                  </a:lnTo>
                  <a:lnTo>
                    <a:pt x="67972" y="261156"/>
                  </a:lnTo>
                  <a:lnTo>
                    <a:pt x="103745" y="203916"/>
                  </a:lnTo>
                  <a:lnTo>
                    <a:pt x="257571" y="221803"/>
                  </a:lnTo>
                  <a:lnTo>
                    <a:pt x="354162" y="157409"/>
                  </a:lnTo>
                  <a:cubicBezTo>
                    <a:pt x="354162" y="162956"/>
                    <a:pt x="378621" y="13810"/>
                    <a:pt x="382794" y="11425"/>
                  </a:cubicBezTo>
                  <a:close/>
                </a:path>
              </a:pathLst>
            </a:custGeom>
            <a:solidFill>
              <a:srgbClr val="7F7F7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17462" name="Freeform 54"/>
            <p:cNvSpPr>
              <a:spLocks noChangeArrowheads="1"/>
            </p:cNvSpPr>
            <p:nvPr/>
          </p:nvSpPr>
          <p:spPr bwMode="auto">
            <a:xfrm>
              <a:off x="4008960" y="2369049"/>
              <a:ext cx="940320" cy="130621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T0" fmla="*/ 97585 w 1678891"/>
                <a:gd name="T1" fmla="*/ 535334 h 2303943"/>
                <a:gd name="T2" fmla="*/ 553 w 1678891"/>
                <a:gd name="T3" fmla="*/ 352704 h 2303943"/>
                <a:gd name="T4" fmla="*/ 687940 w 1678891"/>
                <a:gd name="T5" fmla="*/ 1626 h 2303943"/>
                <a:gd name="T6" fmla="*/ 1607157 w 1678891"/>
                <a:gd name="T7" fmla="*/ 0 h 2303943"/>
                <a:gd name="T8" fmla="*/ 1678891 w 1678891"/>
                <a:gd name="T9" fmla="*/ 71496 h 2303943"/>
                <a:gd name="T10" fmla="*/ 1676937 w 1678891"/>
                <a:gd name="T11" fmla="*/ 2248139 h 2303943"/>
                <a:gd name="T12" fmla="*/ 1620229 w 1678891"/>
                <a:gd name="T13" fmla="*/ 2303943 h 2303943"/>
                <a:gd name="T14" fmla="*/ 148043 w 1678891"/>
                <a:gd name="T15" fmla="*/ 2303505 h 2303943"/>
                <a:gd name="T16" fmla="*/ 98305 w 1678891"/>
                <a:gd name="T17" fmla="*/ 2240752 h 2303943"/>
                <a:gd name="T18" fmla="*/ 97585 w 1678891"/>
                <a:gd name="T19" fmla="*/ 535334 h 2303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891" h="2303943">
                  <a:moveTo>
                    <a:pt x="97585" y="535334"/>
                  </a:moveTo>
                  <a:cubicBezTo>
                    <a:pt x="29308" y="402290"/>
                    <a:pt x="-4829" y="350705"/>
                    <a:pt x="553" y="352704"/>
                  </a:cubicBezTo>
                  <a:lnTo>
                    <a:pt x="687940" y="1626"/>
                  </a:lnTo>
                  <a:lnTo>
                    <a:pt x="1607157" y="0"/>
                  </a:lnTo>
                  <a:lnTo>
                    <a:pt x="1678891" y="71496"/>
                  </a:lnTo>
                  <a:cubicBezTo>
                    <a:pt x="1678240" y="418078"/>
                    <a:pt x="1677588" y="1901557"/>
                    <a:pt x="1676937" y="2248139"/>
                  </a:cubicBezTo>
                  <a:lnTo>
                    <a:pt x="1620229" y="2303943"/>
                  </a:lnTo>
                  <a:lnTo>
                    <a:pt x="148043" y="2303505"/>
                  </a:lnTo>
                  <a:lnTo>
                    <a:pt x="98305" y="2240752"/>
                  </a:lnTo>
                  <a:cubicBezTo>
                    <a:pt x="98065" y="1672279"/>
                    <a:pt x="101217" y="542411"/>
                    <a:pt x="97585" y="535334"/>
                  </a:cubicBezTo>
                  <a:close/>
                </a:path>
              </a:pathLst>
            </a:cu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17463" name="Oval 55"/>
            <p:cNvSpPr>
              <a:spLocks noChangeArrowheads="1"/>
            </p:cNvSpPr>
            <p:nvPr/>
          </p:nvSpPr>
          <p:spPr bwMode="auto">
            <a:xfrm>
              <a:off x="3978721" y="2249516"/>
              <a:ext cx="433440" cy="433486"/>
            </a:xfrm>
            <a:prstGeom prst="ellipse">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pic>
          <p:nvPicPr>
            <p:cNvPr id="17464" name="Picture 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4720" y="2278320"/>
              <a:ext cx="362880" cy="36147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7465" name="AutoShape 57"/>
            <p:cNvSpPr>
              <a:spLocks noChangeArrowheads="1"/>
            </p:cNvSpPr>
            <p:nvPr/>
          </p:nvSpPr>
          <p:spPr bwMode="auto">
            <a:xfrm flipH="1" flipV="1">
              <a:off x="3179520" y="2551949"/>
              <a:ext cx="444960" cy="279389"/>
            </a:xfrm>
            <a:prstGeom prst="foldedCorner">
              <a:avLst>
                <a:gd name="adj" fmla="val 16667"/>
              </a:avLst>
            </a:prstGeom>
            <a:solidFill>
              <a:srgbClr val="FFFFFF"/>
            </a:solidFill>
            <a:ln w="936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17466" name="Text Box 58"/>
            <p:cNvSpPr txBox="1">
              <a:spLocks noChangeArrowheads="1"/>
            </p:cNvSpPr>
            <p:nvPr/>
          </p:nvSpPr>
          <p:spPr bwMode="auto">
            <a:xfrm>
              <a:off x="3130561" y="2566349"/>
              <a:ext cx="568800" cy="2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42452" rIns="81639" bIns="42452">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1300">
                  <a:solidFill>
                    <a:srgbClr val="FF0000"/>
                  </a:solidFill>
                  <a:cs typeface="Arial" charset="0"/>
                </a:rPr>
                <a:t>Code</a:t>
              </a:r>
            </a:p>
          </p:txBody>
        </p:sp>
        <p:sp>
          <p:nvSpPr>
            <p:cNvPr id="17467" name="AutoShape 59"/>
            <p:cNvSpPr>
              <a:spLocks noChangeArrowheads="1"/>
            </p:cNvSpPr>
            <p:nvPr/>
          </p:nvSpPr>
          <p:spPr bwMode="auto">
            <a:xfrm>
              <a:off x="2957760" y="2884624"/>
              <a:ext cx="692640" cy="336995"/>
            </a:xfrm>
            <a:prstGeom prst="flowChartManualOperation">
              <a:avLst/>
            </a:prstGeom>
            <a:noFill/>
            <a:ln w="9360">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17468" name="Text Box 60"/>
            <p:cNvSpPr txBox="1">
              <a:spLocks noChangeArrowheads="1"/>
            </p:cNvSpPr>
            <p:nvPr/>
          </p:nvSpPr>
          <p:spPr bwMode="auto">
            <a:xfrm>
              <a:off x="3022560" y="2861581"/>
              <a:ext cx="568800" cy="393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42452" rIns="81639" bIns="42452">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algn="ctr" hangingPunct="1">
                <a:buClrTx/>
                <a:buFontTx/>
                <a:buNone/>
              </a:pPr>
              <a:r>
                <a:rPr lang="en-US" sz="1000">
                  <a:solidFill>
                    <a:srgbClr val="FF0000"/>
                  </a:solidFill>
                  <a:cs typeface="Arial" charset="0"/>
                </a:rPr>
                <a:t>Git</a:t>
              </a:r>
            </a:p>
            <a:p>
              <a:pPr algn="ctr" hangingPunct="1">
                <a:buClrTx/>
                <a:buFontTx/>
                <a:buNone/>
              </a:pPr>
              <a:r>
                <a:rPr lang="en-US" sz="1000">
                  <a:solidFill>
                    <a:srgbClr val="FF0000"/>
                  </a:solidFill>
                  <a:cs typeface="Arial" charset="0"/>
                </a:rPr>
                <a:t>Repo</a:t>
              </a:r>
            </a:p>
          </p:txBody>
        </p:sp>
        <p:sp>
          <p:nvSpPr>
            <p:cNvPr id="17469" name="Freeform 61"/>
            <p:cNvSpPr>
              <a:spLocks noChangeArrowheads="1"/>
            </p:cNvSpPr>
            <p:nvPr/>
          </p:nvSpPr>
          <p:spPr bwMode="auto">
            <a:xfrm>
              <a:off x="4129920" y="2874542"/>
              <a:ext cx="748800" cy="54005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64190 0 0"/>
                <a:gd name="G19" fmla="+- 1 0 0"/>
                <a:gd name="G20" fmla="+- 1 0 0"/>
                <a:gd name="G21" fmla="+- 1 0 0"/>
                <a:gd name="G22" fmla="+- 1 0 0"/>
                <a:gd name="G23" fmla="+- 1 0 0"/>
                <a:gd name="G24" fmla="+- 1 0 0"/>
                <a:gd name="G25" fmla="+- 1 0 0"/>
                <a:gd name="G26" fmla="cos 3 G0"/>
                <a:gd name="G27" fmla="+- 1 0 0"/>
                <a:gd name="T0" fmla="*/ 258188 w 1160775"/>
                <a:gd name="T1" fmla="*/ 464159 h 685951"/>
                <a:gd name="T2" fmla="*/ 258231 w 1160775"/>
                <a:gd name="T3" fmla="*/ 681972 h 685951"/>
                <a:gd name="T4" fmla="*/ 1160607 w 1160775"/>
                <a:gd name="T5" fmla="*/ 685951 h 685951"/>
                <a:gd name="T6" fmla="*/ 1159845 w 1160775"/>
                <a:gd name="T7" fmla="*/ 1608 h 685951"/>
                <a:gd name="T8" fmla="*/ 259839 w 1160775"/>
                <a:gd name="T9" fmla="*/ 0 h 685951"/>
                <a:gd name="T10" fmla="*/ 259035 w 1160775"/>
                <a:gd name="T11" fmla="*/ 202021 h 685951"/>
                <a:gd name="T12" fmla="*/ 209124 w 1160775"/>
                <a:gd name="T13" fmla="*/ 246388 h 685951"/>
                <a:gd name="T14" fmla="*/ 84749 w 1160775"/>
                <a:gd name="T15" fmla="*/ 175900 h 685951"/>
                <a:gd name="T16" fmla="*/ 0 w 1160775"/>
                <a:gd name="T17" fmla="*/ 326338 h 685951"/>
                <a:gd name="T18" fmla="*/ 89490 w 1160775"/>
                <a:gd name="T19" fmla="*/ 461996 h 685951"/>
                <a:gd name="T20" fmla="*/ 212725 w 1160775"/>
                <a:gd name="T21" fmla="*/ 402538 h 685951"/>
                <a:gd name="T22" fmla="*/ 258527 w 1160775"/>
                <a:gd name="T23" fmla="*/ 465171 h 685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0775" h="685951">
                  <a:moveTo>
                    <a:pt x="258188" y="464159"/>
                  </a:moveTo>
                  <a:cubicBezTo>
                    <a:pt x="259261" y="579097"/>
                    <a:pt x="257158" y="567034"/>
                    <a:pt x="258231" y="681972"/>
                  </a:cubicBezTo>
                  <a:lnTo>
                    <a:pt x="1160607" y="685951"/>
                  </a:lnTo>
                  <a:cubicBezTo>
                    <a:pt x="1161411" y="435612"/>
                    <a:pt x="1159041" y="251947"/>
                    <a:pt x="1159845" y="1608"/>
                  </a:cubicBezTo>
                  <a:lnTo>
                    <a:pt x="259839" y="0"/>
                  </a:lnTo>
                  <a:lnTo>
                    <a:pt x="259035" y="202021"/>
                  </a:lnTo>
                  <a:cubicBezTo>
                    <a:pt x="255098" y="210460"/>
                    <a:pt x="260686" y="237949"/>
                    <a:pt x="209124" y="246388"/>
                  </a:cubicBezTo>
                  <a:cubicBezTo>
                    <a:pt x="153907" y="226067"/>
                    <a:pt x="190766" y="173996"/>
                    <a:pt x="84749" y="175900"/>
                  </a:cubicBezTo>
                  <a:cubicBezTo>
                    <a:pt x="-9788" y="211690"/>
                    <a:pt x="1856" y="276010"/>
                    <a:pt x="0" y="326338"/>
                  </a:cubicBezTo>
                  <a:cubicBezTo>
                    <a:pt x="197" y="383199"/>
                    <a:pt x="393" y="424185"/>
                    <a:pt x="89490" y="461996"/>
                  </a:cubicBezTo>
                  <a:cubicBezTo>
                    <a:pt x="183485" y="461227"/>
                    <a:pt x="163180" y="419182"/>
                    <a:pt x="212725" y="402538"/>
                  </a:cubicBezTo>
                  <a:cubicBezTo>
                    <a:pt x="259742" y="412832"/>
                    <a:pt x="249610" y="451702"/>
                    <a:pt x="258527" y="465171"/>
                  </a:cubicBezTo>
                </a:path>
              </a:pathLst>
            </a:cu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17470" name="Text Box 62"/>
            <p:cNvSpPr txBox="1">
              <a:spLocks noChangeArrowheads="1"/>
            </p:cNvSpPr>
            <p:nvPr/>
          </p:nvSpPr>
          <p:spPr bwMode="auto">
            <a:xfrm>
              <a:off x="4243681" y="2985434"/>
              <a:ext cx="718943" cy="2838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1300">
                  <a:cs typeface="Arial" charset="0"/>
                </a:rPr>
                <a:t>MySQL</a:t>
              </a:r>
            </a:p>
          </p:txBody>
        </p:sp>
        <p:sp>
          <p:nvSpPr>
            <p:cNvPr id="17471" name="Line 63"/>
            <p:cNvSpPr>
              <a:spLocks noChangeShapeType="1"/>
            </p:cNvSpPr>
            <p:nvPr/>
          </p:nvSpPr>
          <p:spPr bwMode="auto">
            <a:xfrm>
              <a:off x="3790080" y="3051681"/>
              <a:ext cx="181440" cy="1440"/>
            </a:xfrm>
            <a:prstGeom prst="line">
              <a:avLst/>
            </a:prstGeom>
            <a:noFill/>
            <a:ln w="38160">
              <a:solidFill>
                <a:srgbClr val="FF0000"/>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grpSp>
      <p:pic>
        <p:nvPicPr>
          <p:cNvPr id="67" name="Picture 66" descr="C:\Documents and Settings\Mimmo\Desktop\Vintage Slides\Main\Main\Assets\ribbon_dark.png"/>
          <p:cNvPicPr>
            <a:picLocks noChangeAspect="1" noChangeArrowheads="1"/>
          </p:cNvPicPr>
          <p:nvPr/>
        </p:nvPicPr>
        <p:blipFill>
          <a:blip r:embed="rId7"/>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68"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WORKFLOW</a:t>
            </a:r>
            <a:endParaRPr lang="it-IT" sz="1700" b="1" dirty="0">
              <a:solidFill>
                <a:srgbClr val="FFFFFF"/>
              </a:solidFill>
              <a:latin typeface="Helvetica Neue"/>
              <a:cs typeface="Helvetica Neue"/>
            </a:endParaRPr>
          </a:p>
        </p:txBody>
      </p:sp>
    </p:spTree>
    <p:extLst>
      <p:ext uri="{BB962C8B-B14F-4D97-AF65-F5344CB8AC3E}">
        <p14:creationId xmlns:p14="http://schemas.microsoft.com/office/powerpoint/2010/main" val="3485863211"/>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 name="Picture 143" descr="C:\Documents and Settings\Mimmo\Desktop\Vintage Slides\Main\Main\Assets\ribbon_dark.png"/>
          <p:cNvPicPr>
            <a:picLocks noChangeAspect="1" noChangeArrowheads="1"/>
          </p:cNvPicPr>
          <p:nvPr/>
        </p:nvPicPr>
        <p:blipFill>
          <a:blip r:embed="rId3"/>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145"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SCALING</a:t>
            </a:r>
            <a:endParaRPr lang="it-IT" sz="1700" b="1" dirty="0">
              <a:solidFill>
                <a:srgbClr val="FFFFFF"/>
              </a:solidFill>
              <a:latin typeface="Helvetica Neue"/>
              <a:cs typeface="Helvetica Neue"/>
            </a:endParaRPr>
          </a:p>
        </p:txBody>
      </p:sp>
      <p:grpSp>
        <p:nvGrpSpPr>
          <p:cNvPr id="146" name="Group 19"/>
          <p:cNvGrpSpPr>
            <a:grpSpLocks/>
          </p:cNvGrpSpPr>
          <p:nvPr/>
        </p:nvGrpSpPr>
        <p:grpSpPr bwMode="auto">
          <a:xfrm rot="5400000">
            <a:off x="4267917" y="2471006"/>
            <a:ext cx="489568" cy="969222"/>
            <a:chOff x="2773" y="1855"/>
            <a:chExt cx="184" cy="476"/>
          </a:xfrm>
        </p:grpSpPr>
        <p:sp>
          <p:nvSpPr>
            <p:cNvPr id="147" name="Line 20"/>
            <p:cNvSpPr>
              <a:spLocks noChangeShapeType="1"/>
            </p:cNvSpPr>
            <p:nvPr/>
          </p:nvSpPr>
          <p:spPr bwMode="auto">
            <a:xfrm flipV="1">
              <a:off x="2773" y="1854"/>
              <a:ext cx="173" cy="148"/>
            </a:xfrm>
            <a:prstGeom prst="line">
              <a:avLst/>
            </a:prstGeom>
            <a:noFill/>
            <a:ln w="936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48" name="Line 21"/>
            <p:cNvSpPr>
              <a:spLocks noChangeShapeType="1"/>
            </p:cNvSpPr>
            <p:nvPr/>
          </p:nvSpPr>
          <p:spPr bwMode="auto">
            <a:xfrm flipV="1">
              <a:off x="2773" y="2094"/>
              <a:ext cx="184" cy="4"/>
            </a:xfrm>
            <a:prstGeom prst="line">
              <a:avLst/>
            </a:prstGeom>
            <a:noFill/>
            <a:ln w="936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49" name="Line 22"/>
            <p:cNvSpPr>
              <a:spLocks noChangeShapeType="1"/>
            </p:cNvSpPr>
            <p:nvPr/>
          </p:nvSpPr>
          <p:spPr bwMode="auto">
            <a:xfrm>
              <a:off x="2773" y="2185"/>
              <a:ext cx="173" cy="146"/>
            </a:xfrm>
            <a:prstGeom prst="line">
              <a:avLst/>
            </a:prstGeom>
            <a:noFill/>
            <a:ln w="936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grpSp>
      <p:grpSp>
        <p:nvGrpSpPr>
          <p:cNvPr id="150" name="Group 23"/>
          <p:cNvGrpSpPr>
            <a:grpSpLocks/>
          </p:cNvGrpSpPr>
          <p:nvPr/>
        </p:nvGrpSpPr>
        <p:grpSpPr bwMode="auto">
          <a:xfrm rot="5400000">
            <a:off x="4359476" y="4355288"/>
            <a:ext cx="264960" cy="685512"/>
            <a:chOff x="3987" y="1855"/>
            <a:chExt cx="184" cy="476"/>
          </a:xfrm>
        </p:grpSpPr>
        <p:sp>
          <p:nvSpPr>
            <p:cNvPr id="151" name="Line 24"/>
            <p:cNvSpPr>
              <a:spLocks noChangeShapeType="1"/>
            </p:cNvSpPr>
            <p:nvPr/>
          </p:nvSpPr>
          <p:spPr bwMode="auto">
            <a:xfrm flipH="1" flipV="1">
              <a:off x="3997" y="1854"/>
              <a:ext cx="175" cy="148"/>
            </a:xfrm>
            <a:prstGeom prst="line">
              <a:avLst/>
            </a:prstGeom>
            <a:noFill/>
            <a:ln w="936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52" name="Line 25"/>
            <p:cNvSpPr>
              <a:spLocks noChangeShapeType="1"/>
            </p:cNvSpPr>
            <p:nvPr/>
          </p:nvSpPr>
          <p:spPr bwMode="auto">
            <a:xfrm flipH="1" flipV="1">
              <a:off x="3986" y="2094"/>
              <a:ext cx="186" cy="4"/>
            </a:xfrm>
            <a:prstGeom prst="line">
              <a:avLst/>
            </a:prstGeom>
            <a:noFill/>
            <a:ln w="936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53" name="Line 26"/>
            <p:cNvSpPr>
              <a:spLocks noChangeShapeType="1"/>
            </p:cNvSpPr>
            <p:nvPr/>
          </p:nvSpPr>
          <p:spPr bwMode="auto">
            <a:xfrm flipH="1">
              <a:off x="3997" y="2185"/>
              <a:ext cx="175" cy="146"/>
            </a:xfrm>
            <a:prstGeom prst="line">
              <a:avLst/>
            </a:prstGeom>
            <a:noFill/>
            <a:ln w="936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grpSp>
      <p:sp>
        <p:nvSpPr>
          <p:cNvPr id="154" name="Text Box 33"/>
          <p:cNvSpPr txBox="1">
            <a:spLocks noChangeArrowheads="1"/>
          </p:cNvSpPr>
          <p:nvPr/>
        </p:nvSpPr>
        <p:spPr bwMode="auto">
          <a:xfrm>
            <a:off x="1703518" y="5082577"/>
            <a:ext cx="774685" cy="3607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dirty="0">
                <a:solidFill>
                  <a:srgbClr val="FFFFFF"/>
                </a:solidFill>
                <a:cs typeface="Arial" charset="0"/>
              </a:rPr>
              <a:t>RHEL</a:t>
            </a:r>
          </a:p>
        </p:txBody>
      </p:sp>
      <p:grpSp>
        <p:nvGrpSpPr>
          <p:cNvPr id="155" name="Group 154"/>
          <p:cNvGrpSpPr/>
          <p:nvPr/>
        </p:nvGrpSpPr>
        <p:grpSpPr>
          <a:xfrm>
            <a:off x="3868206" y="1291593"/>
            <a:ext cx="1146240" cy="1352302"/>
            <a:chOff x="2738882" y="3204660"/>
            <a:chExt cx="1146240" cy="1352302"/>
          </a:xfrm>
        </p:grpSpPr>
        <p:grpSp>
          <p:nvGrpSpPr>
            <p:cNvPr id="156" name="Group 34"/>
            <p:cNvGrpSpPr>
              <a:grpSpLocks/>
            </p:cNvGrpSpPr>
            <p:nvPr/>
          </p:nvGrpSpPr>
          <p:grpSpPr bwMode="auto">
            <a:xfrm>
              <a:off x="2738882" y="3204660"/>
              <a:ext cx="1146240" cy="1352302"/>
              <a:chOff x="1919" y="1494"/>
              <a:chExt cx="796" cy="939"/>
            </a:xfrm>
          </p:grpSpPr>
          <p:grpSp>
            <p:nvGrpSpPr>
              <p:cNvPr id="158" name="Group 35"/>
              <p:cNvGrpSpPr>
                <a:grpSpLocks/>
              </p:cNvGrpSpPr>
              <p:nvPr/>
            </p:nvGrpSpPr>
            <p:grpSpPr bwMode="auto">
              <a:xfrm>
                <a:off x="1919" y="1494"/>
                <a:ext cx="796" cy="939"/>
                <a:chOff x="1919" y="1494"/>
                <a:chExt cx="796" cy="939"/>
              </a:xfrm>
            </p:grpSpPr>
            <p:sp>
              <p:nvSpPr>
                <p:cNvPr id="161" name="Freeform 36"/>
                <p:cNvSpPr>
                  <a:spLocks noChangeArrowheads="1"/>
                </p:cNvSpPr>
                <p:nvPr/>
              </p:nvSpPr>
              <p:spPr bwMode="auto">
                <a:xfrm>
                  <a:off x="1919" y="1494"/>
                  <a:ext cx="796" cy="93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T0" fmla="*/ 3 256 1"/>
                    <a:gd name="T1" fmla="*/ 0 256 1"/>
                    <a:gd name="G15" fmla="+- 0 T0 T1"/>
                    <a:gd name="G16" fmla="sin 54748 G15"/>
                    <a:gd name="T2" fmla="*/ 3 256 1"/>
                    <a:gd name="T3" fmla="*/ 0 256 1"/>
                    <a:gd name="G17" fmla="+- 0 T2 T3"/>
                    <a:gd name="G18" fmla="cos 54736 G17"/>
                    <a:gd name="G19" fmla="+- G16 0 G18"/>
                    <a:gd name="G20" fmla="*/ G19 65535 1"/>
                    <a:gd name="G21" fmla="+- G20 1080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62410 0 0"/>
                    <a:gd name="G35" fmla="+- 1 0 0"/>
                    <a:gd name="G36" fmla="+- 1 0 0"/>
                    <a:gd name="G37" fmla="+- 1 0 0"/>
                    <a:gd name="G38" fmla="+- 1 0 0"/>
                    <a:gd name="G39" fmla="+- 1 0 0"/>
                    <a:gd name="G40" fmla="+- 1 0 0"/>
                    <a:gd name="G41" fmla="+- 1 0 0"/>
                    <a:gd name="G42" fmla="+- 1 0 0"/>
                    <a:gd name="G43" fmla="+- 1 0 0"/>
                    <a:gd name="T4" fmla="*/ 382794 w 1803103"/>
                    <a:gd name="T5" fmla="*/ 11425 h 2548499"/>
                    <a:gd name="T6" fmla="*/ 461484 w 1803103"/>
                    <a:gd name="T7" fmla="*/ 0 h 2548499"/>
                    <a:gd name="T8" fmla="*/ 533031 w 1803103"/>
                    <a:gd name="T9" fmla="*/ 114480 h 2548499"/>
                    <a:gd name="T10" fmla="*/ 661816 w 1803103"/>
                    <a:gd name="T11" fmla="*/ 139522 h 2548499"/>
                    <a:gd name="T12" fmla="*/ 775036 w 1803103"/>
                    <a:gd name="T13" fmla="*/ 68665 h 2548499"/>
                    <a:gd name="T14" fmla="*/ 831321 w 1803103"/>
                    <a:gd name="T15" fmla="*/ 96192 h 2548499"/>
                    <a:gd name="T16" fmla="*/ 812152 w 1803103"/>
                    <a:gd name="T17" fmla="*/ 246182 h 2548499"/>
                    <a:gd name="T18" fmla="*/ 1731369 w 1803103"/>
                    <a:gd name="T19" fmla="*/ 244556 h 2548499"/>
                    <a:gd name="T20" fmla="*/ 1803103 w 1803103"/>
                    <a:gd name="T21" fmla="*/ 316052 h 2548499"/>
                    <a:gd name="T22" fmla="*/ 1801149 w 1803103"/>
                    <a:gd name="T23" fmla="*/ 2492695 h 2548499"/>
                    <a:gd name="T24" fmla="*/ 1744441 w 1803103"/>
                    <a:gd name="T25" fmla="*/ 2548499 h 2548499"/>
                    <a:gd name="T26" fmla="*/ 272255 w 1803103"/>
                    <a:gd name="T27" fmla="*/ 2548061 h 2548499"/>
                    <a:gd name="T28" fmla="*/ 222517 w 1803103"/>
                    <a:gd name="T29" fmla="*/ 2485308 h 2548499"/>
                    <a:gd name="T30" fmla="*/ 221797 w 1803103"/>
                    <a:gd name="T31" fmla="*/ 779890 h 2548499"/>
                    <a:gd name="T32" fmla="*/ 160982 w 1803103"/>
                    <a:gd name="T33" fmla="*/ 686875 h 2548499"/>
                    <a:gd name="T34" fmla="*/ 7155 w 1803103"/>
                    <a:gd name="T35" fmla="*/ 654678 h 2548499"/>
                    <a:gd name="T36" fmla="*/ 0 w 1803103"/>
                    <a:gd name="T37" fmla="*/ 586706 h 2548499"/>
                    <a:gd name="T38" fmla="*/ 118054 w 1803103"/>
                    <a:gd name="T39" fmla="*/ 490114 h 2548499"/>
                    <a:gd name="T40" fmla="*/ 146674 w 1803103"/>
                    <a:gd name="T41" fmla="*/ 389945 h 2548499"/>
                    <a:gd name="T42" fmla="*/ 67972 w 1803103"/>
                    <a:gd name="T43" fmla="*/ 261156 h 2548499"/>
                    <a:gd name="T44" fmla="*/ 103745 w 1803103"/>
                    <a:gd name="T45" fmla="*/ 203916 h 2548499"/>
                    <a:gd name="T46" fmla="*/ 257571 w 1803103"/>
                    <a:gd name="T47" fmla="*/ 221803 h 2548499"/>
                    <a:gd name="T48" fmla="*/ 354162 w 1803103"/>
                    <a:gd name="T49" fmla="*/ 157409 h 2548499"/>
                    <a:gd name="T50" fmla="*/ 382794 w 1803103"/>
                    <a:gd name="T51" fmla="*/ 11425 h 2548499"/>
                  </a:gdLst>
                  <a:ahLst/>
                  <a:cxnLst>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03103" h="2548499">
                      <a:moveTo>
                        <a:pt x="382794" y="11425"/>
                      </a:moveTo>
                      <a:cubicBezTo>
                        <a:pt x="380404" y="15964"/>
                        <a:pt x="471029" y="2616"/>
                        <a:pt x="461484" y="0"/>
                      </a:cubicBezTo>
                      <a:cubicBezTo>
                        <a:pt x="456714" y="3577"/>
                        <a:pt x="534224" y="110903"/>
                        <a:pt x="533031" y="114480"/>
                      </a:cubicBezTo>
                      <a:cubicBezTo>
                        <a:pt x="525875" y="115672"/>
                        <a:pt x="658240" y="138330"/>
                        <a:pt x="661816" y="139522"/>
                      </a:cubicBezTo>
                      <a:cubicBezTo>
                        <a:pt x="656628" y="140946"/>
                        <a:pt x="773069" y="67241"/>
                        <a:pt x="775036" y="68665"/>
                      </a:cubicBezTo>
                      <a:lnTo>
                        <a:pt x="831321" y="96192"/>
                      </a:lnTo>
                      <a:cubicBezTo>
                        <a:pt x="832918" y="99860"/>
                        <a:pt x="805762" y="242513"/>
                        <a:pt x="812152" y="246182"/>
                      </a:cubicBezTo>
                      <a:lnTo>
                        <a:pt x="1731369" y="244556"/>
                      </a:lnTo>
                      <a:lnTo>
                        <a:pt x="1803103" y="316052"/>
                      </a:lnTo>
                      <a:cubicBezTo>
                        <a:pt x="1802452" y="662634"/>
                        <a:pt x="1801800" y="2146113"/>
                        <a:pt x="1801149" y="2492695"/>
                      </a:cubicBezTo>
                      <a:lnTo>
                        <a:pt x="1744441" y="2548499"/>
                      </a:lnTo>
                      <a:lnTo>
                        <a:pt x="272255" y="2548061"/>
                      </a:lnTo>
                      <a:lnTo>
                        <a:pt x="222517" y="2485308"/>
                      </a:lnTo>
                      <a:lnTo>
                        <a:pt x="221797" y="779890"/>
                      </a:lnTo>
                      <a:lnTo>
                        <a:pt x="160982" y="686875"/>
                      </a:lnTo>
                      <a:lnTo>
                        <a:pt x="7155" y="654678"/>
                      </a:lnTo>
                      <a:lnTo>
                        <a:pt x="0" y="586706"/>
                      </a:lnTo>
                      <a:lnTo>
                        <a:pt x="118054" y="490114"/>
                      </a:lnTo>
                      <a:lnTo>
                        <a:pt x="146674" y="389945"/>
                      </a:lnTo>
                      <a:lnTo>
                        <a:pt x="67972" y="261156"/>
                      </a:lnTo>
                      <a:lnTo>
                        <a:pt x="103745" y="203916"/>
                      </a:lnTo>
                      <a:lnTo>
                        <a:pt x="257571" y="221803"/>
                      </a:lnTo>
                      <a:lnTo>
                        <a:pt x="354162" y="157409"/>
                      </a:lnTo>
                      <a:cubicBezTo>
                        <a:pt x="354162" y="162956"/>
                        <a:pt x="378621" y="13810"/>
                        <a:pt x="382794" y="11425"/>
                      </a:cubicBezTo>
                      <a:close/>
                    </a:path>
                  </a:pathLst>
                </a:custGeom>
                <a:solidFill>
                  <a:srgbClr val="7F7F7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2" name="Freeform 37"/>
                <p:cNvSpPr>
                  <a:spLocks noChangeArrowheads="1"/>
                </p:cNvSpPr>
                <p:nvPr/>
              </p:nvSpPr>
              <p:spPr bwMode="auto">
                <a:xfrm>
                  <a:off x="2038" y="1662"/>
                  <a:ext cx="652" cy="714"/>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T0" fmla="*/ 97585 w 1678891"/>
                    <a:gd name="T1" fmla="*/ 535334 h 2303943"/>
                    <a:gd name="T2" fmla="*/ 553 w 1678891"/>
                    <a:gd name="T3" fmla="*/ 352704 h 2303943"/>
                    <a:gd name="T4" fmla="*/ 687940 w 1678891"/>
                    <a:gd name="T5" fmla="*/ 1626 h 2303943"/>
                    <a:gd name="T6" fmla="*/ 1607157 w 1678891"/>
                    <a:gd name="T7" fmla="*/ 0 h 2303943"/>
                    <a:gd name="T8" fmla="*/ 1678891 w 1678891"/>
                    <a:gd name="T9" fmla="*/ 71496 h 2303943"/>
                    <a:gd name="T10" fmla="*/ 1676937 w 1678891"/>
                    <a:gd name="T11" fmla="*/ 2248139 h 2303943"/>
                    <a:gd name="T12" fmla="*/ 1620229 w 1678891"/>
                    <a:gd name="T13" fmla="*/ 2303943 h 2303943"/>
                    <a:gd name="T14" fmla="*/ 148043 w 1678891"/>
                    <a:gd name="T15" fmla="*/ 2303505 h 2303943"/>
                    <a:gd name="T16" fmla="*/ 98305 w 1678891"/>
                    <a:gd name="T17" fmla="*/ 2240752 h 2303943"/>
                    <a:gd name="T18" fmla="*/ 97585 w 1678891"/>
                    <a:gd name="T19" fmla="*/ 535334 h 2303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891" h="2303943">
                      <a:moveTo>
                        <a:pt x="97585" y="535334"/>
                      </a:moveTo>
                      <a:cubicBezTo>
                        <a:pt x="29308" y="402290"/>
                        <a:pt x="-4829" y="350705"/>
                        <a:pt x="553" y="352704"/>
                      </a:cubicBezTo>
                      <a:lnTo>
                        <a:pt x="687940" y="1626"/>
                      </a:lnTo>
                      <a:lnTo>
                        <a:pt x="1607157" y="0"/>
                      </a:lnTo>
                      <a:lnTo>
                        <a:pt x="1678891" y="71496"/>
                      </a:lnTo>
                      <a:cubicBezTo>
                        <a:pt x="1678240" y="418078"/>
                        <a:pt x="1677588" y="1901557"/>
                        <a:pt x="1676937" y="2248139"/>
                      </a:cubicBezTo>
                      <a:lnTo>
                        <a:pt x="1620229" y="2303943"/>
                      </a:lnTo>
                      <a:lnTo>
                        <a:pt x="148043" y="2303505"/>
                      </a:lnTo>
                      <a:lnTo>
                        <a:pt x="98305" y="2240752"/>
                      </a:lnTo>
                      <a:cubicBezTo>
                        <a:pt x="98065" y="1672279"/>
                        <a:pt x="101217" y="542411"/>
                        <a:pt x="97585" y="535334"/>
                      </a:cubicBezTo>
                      <a:close/>
                    </a:path>
                  </a:pathLst>
                </a:cu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3" name="Oval 38"/>
                <p:cNvSpPr>
                  <a:spLocks noChangeArrowheads="1"/>
                </p:cNvSpPr>
                <p:nvPr/>
              </p:nvSpPr>
              <p:spPr bwMode="auto">
                <a:xfrm>
                  <a:off x="1999" y="1576"/>
                  <a:ext cx="300" cy="300"/>
                </a:xfrm>
                <a:prstGeom prst="ellipse">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159" name="Freeform 39"/>
              <p:cNvSpPr>
                <a:spLocks noChangeArrowheads="1"/>
              </p:cNvSpPr>
              <p:nvPr/>
            </p:nvSpPr>
            <p:spPr bwMode="auto">
              <a:xfrm>
                <a:off x="2089" y="1920"/>
                <a:ext cx="564" cy="238"/>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64190 0 0"/>
                  <a:gd name="G19" fmla="+- 1 0 0"/>
                  <a:gd name="G20" fmla="+- 1 0 0"/>
                  <a:gd name="G21" fmla="+- 1 0 0"/>
                  <a:gd name="G22" fmla="+- 1 0 0"/>
                  <a:gd name="G23" fmla="+- 1 0 0"/>
                  <a:gd name="G24" fmla="+- 1 0 0"/>
                  <a:gd name="G25" fmla="+- 1 0 0"/>
                  <a:gd name="G26" fmla="cos 3 G0"/>
                  <a:gd name="G27" fmla="+- 1 0 0"/>
                  <a:gd name="T0" fmla="*/ 258188 w 1160775"/>
                  <a:gd name="T1" fmla="*/ 464159 h 685951"/>
                  <a:gd name="T2" fmla="*/ 258231 w 1160775"/>
                  <a:gd name="T3" fmla="*/ 681972 h 685951"/>
                  <a:gd name="T4" fmla="*/ 1160607 w 1160775"/>
                  <a:gd name="T5" fmla="*/ 685951 h 685951"/>
                  <a:gd name="T6" fmla="*/ 1159845 w 1160775"/>
                  <a:gd name="T7" fmla="*/ 1608 h 685951"/>
                  <a:gd name="T8" fmla="*/ 259839 w 1160775"/>
                  <a:gd name="T9" fmla="*/ 0 h 685951"/>
                  <a:gd name="T10" fmla="*/ 259035 w 1160775"/>
                  <a:gd name="T11" fmla="*/ 202021 h 685951"/>
                  <a:gd name="T12" fmla="*/ 209124 w 1160775"/>
                  <a:gd name="T13" fmla="*/ 246388 h 685951"/>
                  <a:gd name="T14" fmla="*/ 84749 w 1160775"/>
                  <a:gd name="T15" fmla="*/ 175900 h 685951"/>
                  <a:gd name="T16" fmla="*/ 0 w 1160775"/>
                  <a:gd name="T17" fmla="*/ 326338 h 685951"/>
                  <a:gd name="T18" fmla="*/ 89490 w 1160775"/>
                  <a:gd name="T19" fmla="*/ 461996 h 685951"/>
                  <a:gd name="T20" fmla="*/ 212725 w 1160775"/>
                  <a:gd name="T21" fmla="*/ 402538 h 685951"/>
                  <a:gd name="T22" fmla="*/ 258527 w 1160775"/>
                  <a:gd name="T23" fmla="*/ 465171 h 685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0775" h="685951">
                    <a:moveTo>
                      <a:pt x="258188" y="464159"/>
                    </a:moveTo>
                    <a:cubicBezTo>
                      <a:pt x="259261" y="579097"/>
                      <a:pt x="257158" y="567034"/>
                      <a:pt x="258231" y="681972"/>
                    </a:cubicBezTo>
                    <a:lnTo>
                      <a:pt x="1160607" y="685951"/>
                    </a:lnTo>
                    <a:cubicBezTo>
                      <a:pt x="1161411" y="435612"/>
                      <a:pt x="1159041" y="251947"/>
                      <a:pt x="1159845" y="1608"/>
                    </a:cubicBezTo>
                    <a:lnTo>
                      <a:pt x="259839" y="0"/>
                    </a:lnTo>
                    <a:lnTo>
                      <a:pt x="259035" y="202021"/>
                    </a:lnTo>
                    <a:cubicBezTo>
                      <a:pt x="255098" y="210460"/>
                      <a:pt x="260686" y="237949"/>
                      <a:pt x="209124" y="246388"/>
                    </a:cubicBezTo>
                    <a:cubicBezTo>
                      <a:pt x="153907" y="226067"/>
                      <a:pt x="190766" y="173996"/>
                      <a:pt x="84749" y="175900"/>
                    </a:cubicBezTo>
                    <a:cubicBezTo>
                      <a:pt x="-9788" y="211690"/>
                      <a:pt x="1856" y="276010"/>
                      <a:pt x="0" y="326338"/>
                    </a:cubicBezTo>
                    <a:cubicBezTo>
                      <a:pt x="197" y="383199"/>
                      <a:pt x="393" y="424185"/>
                      <a:pt x="89490" y="461996"/>
                    </a:cubicBezTo>
                    <a:cubicBezTo>
                      <a:pt x="183485" y="461227"/>
                      <a:pt x="163180" y="419182"/>
                      <a:pt x="212725" y="402538"/>
                    </a:cubicBezTo>
                    <a:cubicBezTo>
                      <a:pt x="259742" y="412832"/>
                      <a:pt x="249610" y="451702"/>
                      <a:pt x="258527" y="465171"/>
                    </a:cubicBezTo>
                  </a:path>
                </a:pathLst>
              </a:custGeom>
              <a:solidFill>
                <a:srgbClr val="FFFFFF"/>
              </a:solidFill>
              <a:ln w="936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0" name="Text Box 40"/>
              <p:cNvSpPr txBox="1">
                <a:spLocks noChangeArrowheads="1"/>
              </p:cNvSpPr>
              <p:nvPr/>
            </p:nvSpPr>
            <p:spPr bwMode="auto">
              <a:xfrm>
                <a:off x="2157" y="1920"/>
                <a:ext cx="547"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1100" dirty="0">
                    <a:solidFill>
                      <a:srgbClr val="FF0000"/>
                    </a:solidFill>
                    <a:cs typeface="Arial" charset="0"/>
                  </a:rPr>
                  <a:t>HA-Proxy</a:t>
                </a:r>
              </a:p>
            </p:txBody>
          </p:sp>
        </p:grpSp>
        <p:pic>
          <p:nvPicPr>
            <p:cNvPr id="157" name="Picture 1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842" y="3363074"/>
              <a:ext cx="362880" cy="3629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nvGrpSpPr>
          <p:cNvPr id="164" name="Group 163"/>
          <p:cNvGrpSpPr/>
          <p:nvPr/>
        </p:nvGrpSpPr>
        <p:grpSpPr>
          <a:xfrm>
            <a:off x="3924930" y="4881953"/>
            <a:ext cx="1146240" cy="1621610"/>
            <a:chOff x="7398173" y="2880624"/>
            <a:chExt cx="1146240" cy="1621610"/>
          </a:xfrm>
        </p:grpSpPr>
        <p:grpSp>
          <p:nvGrpSpPr>
            <p:cNvPr id="165" name="Group 41"/>
            <p:cNvGrpSpPr>
              <a:grpSpLocks/>
            </p:cNvGrpSpPr>
            <p:nvPr/>
          </p:nvGrpSpPr>
          <p:grpSpPr bwMode="auto">
            <a:xfrm>
              <a:off x="7398173" y="2880624"/>
              <a:ext cx="1146240" cy="1621610"/>
              <a:chOff x="4145" y="1494"/>
              <a:chExt cx="796" cy="1126"/>
            </a:xfrm>
          </p:grpSpPr>
          <p:grpSp>
            <p:nvGrpSpPr>
              <p:cNvPr id="167" name="Group 42"/>
              <p:cNvGrpSpPr>
                <a:grpSpLocks/>
              </p:cNvGrpSpPr>
              <p:nvPr/>
            </p:nvGrpSpPr>
            <p:grpSpPr bwMode="auto">
              <a:xfrm>
                <a:off x="4145" y="1494"/>
                <a:ext cx="796" cy="1126"/>
                <a:chOff x="4145" y="1494"/>
                <a:chExt cx="796" cy="1126"/>
              </a:xfrm>
            </p:grpSpPr>
            <p:sp>
              <p:nvSpPr>
                <p:cNvPr id="170" name="Freeform 43"/>
                <p:cNvSpPr>
                  <a:spLocks noChangeArrowheads="1"/>
                </p:cNvSpPr>
                <p:nvPr/>
              </p:nvSpPr>
              <p:spPr bwMode="auto">
                <a:xfrm>
                  <a:off x="4145" y="1494"/>
                  <a:ext cx="796" cy="1126"/>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T0" fmla="*/ 3 256 1"/>
                    <a:gd name="T1" fmla="*/ 0 256 1"/>
                    <a:gd name="G15" fmla="+- 0 T0 T1"/>
                    <a:gd name="G16" fmla="sin 54748 G15"/>
                    <a:gd name="T2" fmla="*/ 3 256 1"/>
                    <a:gd name="T3" fmla="*/ 0 256 1"/>
                    <a:gd name="G17" fmla="+- 0 T2 T3"/>
                    <a:gd name="G18" fmla="cos 54736 G17"/>
                    <a:gd name="G19" fmla="+- G16 0 G18"/>
                    <a:gd name="G20" fmla="*/ G19 65535 1"/>
                    <a:gd name="G21" fmla="+- G20 1080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62410 0 0"/>
                    <a:gd name="G35" fmla="+- 1 0 0"/>
                    <a:gd name="G36" fmla="+- 1 0 0"/>
                    <a:gd name="G37" fmla="+- 1 0 0"/>
                    <a:gd name="G38" fmla="+- 1 0 0"/>
                    <a:gd name="G39" fmla="+- 1 0 0"/>
                    <a:gd name="G40" fmla="+- 1 0 0"/>
                    <a:gd name="G41" fmla="+- 1 0 0"/>
                    <a:gd name="G42" fmla="+- 1 0 0"/>
                    <a:gd name="G43" fmla="+- 1 0 0"/>
                    <a:gd name="T4" fmla="*/ 382794 w 1803103"/>
                    <a:gd name="T5" fmla="*/ 11425 h 2548499"/>
                    <a:gd name="T6" fmla="*/ 461484 w 1803103"/>
                    <a:gd name="T7" fmla="*/ 0 h 2548499"/>
                    <a:gd name="T8" fmla="*/ 533031 w 1803103"/>
                    <a:gd name="T9" fmla="*/ 114480 h 2548499"/>
                    <a:gd name="T10" fmla="*/ 661816 w 1803103"/>
                    <a:gd name="T11" fmla="*/ 139522 h 2548499"/>
                    <a:gd name="T12" fmla="*/ 775036 w 1803103"/>
                    <a:gd name="T13" fmla="*/ 68665 h 2548499"/>
                    <a:gd name="T14" fmla="*/ 831321 w 1803103"/>
                    <a:gd name="T15" fmla="*/ 96192 h 2548499"/>
                    <a:gd name="T16" fmla="*/ 812152 w 1803103"/>
                    <a:gd name="T17" fmla="*/ 246182 h 2548499"/>
                    <a:gd name="T18" fmla="*/ 1731369 w 1803103"/>
                    <a:gd name="T19" fmla="*/ 244556 h 2548499"/>
                    <a:gd name="T20" fmla="*/ 1803103 w 1803103"/>
                    <a:gd name="T21" fmla="*/ 316052 h 2548499"/>
                    <a:gd name="T22" fmla="*/ 1801149 w 1803103"/>
                    <a:gd name="T23" fmla="*/ 2492695 h 2548499"/>
                    <a:gd name="T24" fmla="*/ 1744441 w 1803103"/>
                    <a:gd name="T25" fmla="*/ 2548499 h 2548499"/>
                    <a:gd name="T26" fmla="*/ 272255 w 1803103"/>
                    <a:gd name="T27" fmla="*/ 2548061 h 2548499"/>
                    <a:gd name="T28" fmla="*/ 222517 w 1803103"/>
                    <a:gd name="T29" fmla="*/ 2485308 h 2548499"/>
                    <a:gd name="T30" fmla="*/ 221797 w 1803103"/>
                    <a:gd name="T31" fmla="*/ 779890 h 2548499"/>
                    <a:gd name="T32" fmla="*/ 160982 w 1803103"/>
                    <a:gd name="T33" fmla="*/ 686875 h 2548499"/>
                    <a:gd name="T34" fmla="*/ 7155 w 1803103"/>
                    <a:gd name="T35" fmla="*/ 654678 h 2548499"/>
                    <a:gd name="T36" fmla="*/ 0 w 1803103"/>
                    <a:gd name="T37" fmla="*/ 586706 h 2548499"/>
                    <a:gd name="T38" fmla="*/ 118054 w 1803103"/>
                    <a:gd name="T39" fmla="*/ 490114 h 2548499"/>
                    <a:gd name="T40" fmla="*/ 146674 w 1803103"/>
                    <a:gd name="T41" fmla="*/ 389945 h 2548499"/>
                    <a:gd name="T42" fmla="*/ 67972 w 1803103"/>
                    <a:gd name="T43" fmla="*/ 261156 h 2548499"/>
                    <a:gd name="T44" fmla="*/ 103745 w 1803103"/>
                    <a:gd name="T45" fmla="*/ 203916 h 2548499"/>
                    <a:gd name="T46" fmla="*/ 257571 w 1803103"/>
                    <a:gd name="T47" fmla="*/ 221803 h 2548499"/>
                    <a:gd name="T48" fmla="*/ 354162 w 1803103"/>
                    <a:gd name="T49" fmla="*/ 157409 h 2548499"/>
                    <a:gd name="T50" fmla="*/ 382794 w 1803103"/>
                    <a:gd name="T51" fmla="*/ 11425 h 2548499"/>
                  </a:gdLst>
                  <a:ahLst/>
                  <a:cxnLst>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03103" h="2548499">
                      <a:moveTo>
                        <a:pt x="382794" y="11425"/>
                      </a:moveTo>
                      <a:cubicBezTo>
                        <a:pt x="380404" y="15964"/>
                        <a:pt x="471029" y="2616"/>
                        <a:pt x="461484" y="0"/>
                      </a:cubicBezTo>
                      <a:cubicBezTo>
                        <a:pt x="456714" y="3577"/>
                        <a:pt x="534224" y="110903"/>
                        <a:pt x="533031" y="114480"/>
                      </a:cubicBezTo>
                      <a:cubicBezTo>
                        <a:pt x="525875" y="115672"/>
                        <a:pt x="658240" y="138330"/>
                        <a:pt x="661816" y="139522"/>
                      </a:cubicBezTo>
                      <a:cubicBezTo>
                        <a:pt x="656628" y="140946"/>
                        <a:pt x="773069" y="67241"/>
                        <a:pt x="775036" y="68665"/>
                      </a:cubicBezTo>
                      <a:lnTo>
                        <a:pt x="831321" y="96192"/>
                      </a:lnTo>
                      <a:cubicBezTo>
                        <a:pt x="832918" y="99860"/>
                        <a:pt x="805762" y="242513"/>
                        <a:pt x="812152" y="246182"/>
                      </a:cubicBezTo>
                      <a:lnTo>
                        <a:pt x="1731369" y="244556"/>
                      </a:lnTo>
                      <a:lnTo>
                        <a:pt x="1803103" y="316052"/>
                      </a:lnTo>
                      <a:cubicBezTo>
                        <a:pt x="1802452" y="662634"/>
                        <a:pt x="1801800" y="2146113"/>
                        <a:pt x="1801149" y="2492695"/>
                      </a:cubicBezTo>
                      <a:lnTo>
                        <a:pt x="1744441" y="2548499"/>
                      </a:lnTo>
                      <a:lnTo>
                        <a:pt x="272255" y="2548061"/>
                      </a:lnTo>
                      <a:lnTo>
                        <a:pt x="222517" y="2485308"/>
                      </a:lnTo>
                      <a:lnTo>
                        <a:pt x="221797" y="779890"/>
                      </a:lnTo>
                      <a:lnTo>
                        <a:pt x="160982" y="686875"/>
                      </a:lnTo>
                      <a:lnTo>
                        <a:pt x="7155" y="654678"/>
                      </a:lnTo>
                      <a:lnTo>
                        <a:pt x="0" y="586706"/>
                      </a:lnTo>
                      <a:lnTo>
                        <a:pt x="118054" y="490114"/>
                      </a:lnTo>
                      <a:lnTo>
                        <a:pt x="146674" y="389945"/>
                      </a:lnTo>
                      <a:lnTo>
                        <a:pt x="67972" y="261156"/>
                      </a:lnTo>
                      <a:lnTo>
                        <a:pt x="103745" y="203916"/>
                      </a:lnTo>
                      <a:lnTo>
                        <a:pt x="257571" y="221803"/>
                      </a:lnTo>
                      <a:lnTo>
                        <a:pt x="354162" y="157409"/>
                      </a:lnTo>
                      <a:cubicBezTo>
                        <a:pt x="354162" y="162956"/>
                        <a:pt x="378621" y="13810"/>
                        <a:pt x="382794" y="11425"/>
                      </a:cubicBezTo>
                      <a:close/>
                    </a:path>
                  </a:pathLst>
                </a:custGeom>
                <a:solidFill>
                  <a:srgbClr val="7F7F7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1" name="Freeform 44"/>
                <p:cNvSpPr>
                  <a:spLocks noChangeArrowheads="1"/>
                </p:cNvSpPr>
                <p:nvPr/>
              </p:nvSpPr>
              <p:spPr bwMode="auto">
                <a:xfrm>
                  <a:off x="4246" y="1658"/>
                  <a:ext cx="652" cy="90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T0" fmla="*/ 97585 w 1678891"/>
                    <a:gd name="T1" fmla="*/ 535334 h 2303943"/>
                    <a:gd name="T2" fmla="*/ 553 w 1678891"/>
                    <a:gd name="T3" fmla="*/ 352704 h 2303943"/>
                    <a:gd name="T4" fmla="*/ 687940 w 1678891"/>
                    <a:gd name="T5" fmla="*/ 1626 h 2303943"/>
                    <a:gd name="T6" fmla="*/ 1607157 w 1678891"/>
                    <a:gd name="T7" fmla="*/ 0 h 2303943"/>
                    <a:gd name="T8" fmla="*/ 1678891 w 1678891"/>
                    <a:gd name="T9" fmla="*/ 71496 h 2303943"/>
                    <a:gd name="T10" fmla="*/ 1676937 w 1678891"/>
                    <a:gd name="T11" fmla="*/ 2248139 h 2303943"/>
                    <a:gd name="T12" fmla="*/ 1620229 w 1678891"/>
                    <a:gd name="T13" fmla="*/ 2303943 h 2303943"/>
                    <a:gd name="T14" fmla="*/ 148043 w 1678891"/>
                    <a:gd name="T15" fmla="*/ 2303505 h 2303943"/>
                    <a:gd name="T16" fmla="*/ 98305 w 1678891"/>
                    <a:gd name="T17" fmla="*/ 2240752 h 2303943"/>
                    <a:gd name="T18" fmla="*/ 97585 w 1678891"/>
                    <a:gd name="T19" fmla="*/ 535334 h 2303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891" h="2303943">
                      <a:moveTo>
                        <a:pt x="97585" y="535334"/>
                      </a:moveTo>
                      <a:cubicBezTo>
                        <a:pt x="29308" y="402290"/>
                        <a:pt x="-4829" y="350705"/>
                        <a:pt x="553" y="352704"/>
                      </a:cubicBezTo>
                      <a:lnTo>
                        <a:pt x="687940" y="1626"/>
                      </a:lnTo>
                      <a:lnTo>
                        <a:pt x="1607157" y="0"/>
                      </a:lnTo>
                      <a:lnTo>
                        <a:pt x="1678891" y="71496"/>
                      </a:lnTo>
                      <a:cubicBezTo>
                        <a:pt x="1678240" y="418078"/>
                        <a:pt x="1677588" y="1901557"/>
                        <a:pt x="1676937" y="2248139"/>
                      </a:cubicBezTo>
                      <a:lnTo>
                        <a:pt x="1620229" y="2303943"/>
                      </a:lnTo>
                      <a:lnTo>
                        <a:pt x="148043" y="2303505"/>
                      </a:lnTo>
                      <a:lnTo>
                        <a:pt x="98305" y="2240752"/>
                      </a:lnTo>
                      <a:cubicBezTo>
                        <a:pt x="98065" y="1672279"/>
                        <a:pt x="101217" y="542411"/>
                        <a:pt x="97585" y="535334"/>
                      </a:cubicBezTo>
                      <a:close/>
                    </a:path>
                  </a:pathLst>
                </a:cu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2" name="Oval 45"/>
                <p:cNvSpPr>
                  <a:spLocks noChangeArrowheads="1"/>
                </p:cNvSpPr>
                <p:nvPr/>
              </p:nvSpPr>
              <p:spPr bwMode="auto">
                <a:xfrm>
                  <a:off x="4225" y="1576"/>
                  <a:ext cx="300" cy="300"/>
                </a:xfrm>
                <a:prstGeom prst="ellipse">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168" name="Freeform 46"/>
              <p:cNvSpPr>
                <a:spLocks noChangeArrowheads="1"/>
              </p:cNvSpPr>
              <p:nvPr/>
            </p:nvSpPr>
            <p:spPr bwMode="auto">
              <a:xfrm>
                <a:off x="4329" y="2023"/>
                <a:ext cx="519" cy="23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64190 0 0"/>
                  <a:gd name="G19" fmla="+- 1 0 0"/>
                  <a:gd name="G20" fmla="+- 1 0 0"/>
                  <a:gd name="G21" fmla="+- 1 0 0"/>
                  <a:gd name="G22" fmla="+- 1 0 0"/>
                  <a:gd name="G23" fmla="+- 1 0 0"/>
                  <a:gd name="G24" fmla="+- 1 0 0"/>
                  <a:gd name="G25" fmla="+- 1 0 0"/>
                  <a:gd name="G26" fmla="cos 3 G0"/>
                  <a:gd name="G27" fmla="+- 1 0 0"/>
                  <a:gd name="T0" fmla="*/ 258188 w 1160775"/>
                  <a:gd name="T1" fmla="*/ 464159 h 685951"/>
                  <a:gd name="T2" fmla="*/ 258231 w 1160775"/>
                  <a:gd name="T3" fmla="*/ 681972 h 685951"/>
                  <a:gd name="T4" fmla="*/ 1160607 w 1160775"/>
                  <a:gd name="T5" fmla="*/ 685951 h 685951"/>
                  <a:gd name="T6" fmla="*/ 1159845 w 1160775"/>
                  <a:gd name="T7" fmla="*/ 1608 h 685951"/>
                  <a:gd name="T8" fmla="*/ 259839 w 1160775"/>
                  <a:gd name="T9" fmla="*/ 0 h 685951"/>
                  <a:gd name="T10" fmla="*/ 259035 w 1160775"/>
                  <a:gd name="T11" fmla="*/ 202021 h 685951"/>
                  <a:gd name="T12" fmla="*/ 209124 w 1160775"/>
                  <a:gd name="T13" fmla="*/ 246388 h 685951"/>
                  <a:gd name="T14" fmla="*/ 84749 w 1160775"/>
                  <a:gd name="T15" fmla="*/ 175900 h 685951"/>
                  <a:gd name="T16" fmla="*/ 0 w 1160775"/>
                  <a:gd name="T17" fmla="*/ 326338 h 685951"/>
                  <a:gd name="T18" fmla="*/ 89490 w 1160775"/>
                  <a:gd name="T19" fmla="*/ 461996 h 685951"/>
                  <a:gd name="T20" fmla="*/ 212725 w 1160775"/>
                  <a:gd name="T21" fmla="*/ 402538 h 685951"/>
                  <a:gd name="T22" fmla="*/ 258527 w 1160775"/>
                  <a:gd name="T23" fmla="*/ 465171 h 685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0775" h="685951">
                    <a:moveTo>
                      <a:pt x="258188" y="464159"/>
                    </a:moveTo>
                    <a:cubicBezTo>
                      <a:pt x="259261" y="579097"/>
                      <a:pt x="257158" y="567034"/>
                      <a:pt x="258231" y="681972"/>
                    </a:cubicBezTo>
                    <a:lnTo>
                      <a:pt x="1160607" y="685951"/>
                    </a:lnTo>
                    <a:cubicBezTo>
                      <a:pt x="1161411" y="435612"/>
                      <a:pt x="1159041" y="251947"/>
                      <a:pt x="1159845" y="1608"/>
                    </a:cubicBezTo>
                    <a:lnTo>
                      <a:pt x="259839" y="0"/>
                    </a:lnTo>
                    <a:lnTo>
                      <a:pt x="259035" y="202021"/>
                    </a:lnTo>
                    <a:cubicBezTo>
                      <a:pt x="255098" y="210460"/>
                      <a:pt x="260686" y="237949"/>
                      <a:pt x="209124" y="246388"/>
                    </a:cubicBezTo>
                    <a:cubicBezTo>
                      <a:pt x="153907" y="226067"/>
                      <a:pt x="190766" y="173996"/>
                      <a:pt x="84749" y="175900"/>
                    </a:cubicBezTo>
                    <a:cubicBezTo>
                      <a:pt x="-9788" y="211690"/>
                      <a:pt x="1856" y="276010"/>
                      <a:pt x="0" y="326338"/>
                    </a:cubicBezTo>
                    <a:cubicBezTo>
                      <a:pt x="197" y="383199"/>
                      <a:pt x="393" y="424185"/>
                      <a:pt x="89490" y="461996"/>
                    </a:cubicBezTo>
                    <a:cubicBezTo>
                      <a:pt x="183485" y="461227"/>
                      <a:pt x="163180" y="419182"/>
                      <a:pt x="212725" y="402538"/>
                    </a:cubicBezTo>
                    <a:cubicBezTo>
                      <a:pt x="259742" y="412832"/>
                      <a:pt x="249610" y="451702"/>
                      <a:pt x="258527" y="465171"/>
                    </a:cubicBezTo>
                  </a:path>
                </a:pathLst>
              </a:cu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9" name="Text Box 47"/>
              <p:cNvSpPr txBox="1">
                <a:spLocks noChangeArrowheads="1"/>
              </p:cNvSpPr>
              <p:nvPr/>
            </p:nvSpPr>
            <p:spPr bwMode="auto">
              <a:xfrm>
                <a:off x="4408" y="2050"/>
                <a:ext cx="511" cy="2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1300">
                    <a:cs typeface="Arial" charset="0"/>
                  </a:rPr>
                  <a:t>MySQL</a:t>
                </a:r>
              </a:p>
            </p:txBody>
          </p:sp>
        </p:grpSp>
        <p:pic>
          <p:nvPicPr>
            <p:cNvPr id="166" name="Picture 1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4735" y="3031854"/>
              <a:ext cx="362880" cy="3629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nvGrpSpPr>
          <p:cNvPr id="173" name="Group 172"/>
          <p:cNvGrpSpPr/>
          <p:nvPr/>
        </p:nvGrpSpPr>
        <p:grpSpPr>
          <a:xfrm>
            <a:off x="3040775" y="3106811"/>
            <a:ext cx="927360" cy="1313418"/>
            <a:chOff x="2053442" y="3498448"/>
            <a:chExt cx="927360" cy="1313418"/>
          </a:xfrm>
        </p:grpSpPr>
        <p:grpSp>
          <p:nvGrpSpPr>
            <p:cNvPr id="174" name="Group 69"/>
            <p:cNvGrpSpPr>
              <a:grpSpLocks/>
            </p:cNvGrpSpPr>
            <p:nvPr/>
          </p:nvGrpSpPr>
          <p:grpSpPr bwMode="auto">
            <a:xfrm>
              <a:off x="2053442" y="3498448"/>
              <a:ext cx="927360" cy="1313418"/>
              <a:chOff x="3243" y="1689"/>
              <a:chExt cx="644" cy="912"/>
            </a:xfrm>
          </p:grpSpPr>
          <p:grpSp>
            <p:nvGrpSpPr>
              <p:cNvPr id="176" name="Group 70"/>
              <p:cNvGrpSpPr>
                <a:grpSpLocks/>
              </p:cNvGrpSpPr>
              <p:nvPr/>
            </p:nvGrpSpPr>
            <p:grpSpPr bwMode="auto">
              <a:xfrm>
                <a:off x="3243" y="1689"/>
                <a:ext cx="644" cy="912"/>
                <a:chOff x="3243" y="1689"/>
                <a:chExt cx="644" cy="912"/>
              </a:xfrm>
            </p:grpSpPr>
            <p:sp>
              <p:nvSpPr>
                <p:cNvPr id="181" name="Freeform 71"/>
                <p:cNvSpPr>
                  <a:spLocks noChangeArrowheads="1"/>
                </p:cNvSpPr>
                <p:nvPr/>
              </p:nvSpPr>
              <p:spPr bwMode="auto">
                <a:xfrm>
                  <a:off x="3243" y="1689"/>
                  <a:ext cx="644" cy="912"/>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T0" fmla="*/ 3 256 1"/>
                    <a:gd name="T1" fmla="*/ 0 256 1"/>
                    <a:gd name="G15" fmla="+- 0 T0 T1"/>
                    <a:gd name="G16" fmla="sin 54748 G15"/>
                    <a:gd name="T2" fmla="*/ 3 256 1"/>
                    <a:gd name="T3" fmla="*/ 0 256 1"/>
                    <a:gd name="G17" fmla="+- 0 T2 T3"/>
                    <a:gd name="G18" fmla="cos 54736 G17"/>
                    <a:gd name="G19" fmla="+- G16 0 G18"/>
                    <a:gd name="G20" fmla="*/ G19 65535 1"/>
                    <a:gd name="G21" fmla="+- G20 1080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62410 0 0"/>
                    <a:gd name="G35" fmla="+- 1 0 0"/>
                    <a:gd name="G36" fmla="+- 1 0 0"/>
                    <a:gd name="G37" fmla="+- 1 0 0"/>
                    <a:gd name="G38" fmla="+- 1 0 0"/>
                    <a:gd name="G39" fmla="+- 1 0 0"/>
                    <a:gd name="G40" fmla="+- 1 0 0"/>
                    <a:gd name="G41" fmla="+- 1 0 0"/>
                    <a:gd name="G42" fmla="+- 1 0 0"/>
                    <a:gd name="G43" fmla="+- 1 0 0"/>
                    <a:gd name="T4" fmla="*/ 382794 w 1803103"/>
                    <a:gd name="T5" fmla="*/ 11425 h 2548499"/>
                    <a:gd name="T6" fmla="*/ 461484 w 1803103"/>
                    <a:gd name="T7" fmla="*/ 0 h 2548499"/>
                    <a:gd name="T8" fmla="*/ 533031 w 1803103"/>
                    <a:gd name="T9" fmla="*/ 114480 h 2548499"/>
                    <a:gd name="T10" fmla="*/ 661816 w 1803103"/>
                    <a:gd name="T11" fmla="*/ 139522 h 2548499"/>
                    <a:gd name="T12" fmla="*/ 775036 w 1803103"/>
                    <a:gd name="T13" fmla="*/ 68665 h 2548499"/>
                    <a:gd name="T14" fmla="*/ 831321 w 1803103"/>
                    <a:gd name="T15" fmla="*/ 96192 h 2548499"/>
                    <a:gd name="T16" fmla="*/ 812152 w 1803103"/>
                    <a:gd name="T17" fmla="*/ 246182 h 2548499"/>
                    <a:gd name="T18" fmla="*/ 1731369 w 1803103"/>
                    <a:gd name="T19" fmla="*/ 244556 h 2548499"/>
                    <a:gd name="T20" fmla="*/ 1803103 w 1803103"/>
                    <a:gd name="T21" fmla="*/ 316052 h 2548499"/>
                    <a:gd name="T22" fmla="*/ 1801149 w 1803103"/>
                    <a:gd name="T23" fmla="*/ 2492695 h 2548499"/>
                    <a:gd name="T24" fmla="*/ 1744441 w 1803103"/>
                    <a:gd name="T25" fmla="*/ 2548499 h 2548499"/>
                    <a:gd name="T26" fmla="*/ 272255 w 1803103"/>
                    <a:gd name="T27" fmla="*/ 2548061 h 2548499"/>
                    <a:gd name="T28" fmla="*/ 222517 w 1803103"/>
                    <a:gd name="T29" fmla="*/ 2485308 h 2548499"/>
                    <a:gd name="T30" fmla="*/ 221797 w 1803103"/>
                    <a:gd name="T31" fmla="*/ 779890 h 2548499"/>
                    <a:gd name="T32" fmla="*/ 160982 w 1803103"/>
                    <a:gd name="T33" fmla="*/ 686875 h 2548499"/>
                    <a:gd name="T34" fmla="*/ 7155 w 1803103"/>
                    <a:gd name="T35" fmla="*/ 654678 h 2548499"/>
                    <a:gd name="T36" fmla="*/ 0 w 1803103"/>
                    <a:gd name="T37" fmla="*/ 586706 h 2548499"/>
                    <a:gd name="T38" fmla="*/ 118054 w 1803103"/>
                    <a:gd name="T39" fmla="*/ 490114 h 2548499"/>
                    <a:gd name="T40" fmla="*/ 146674 w 1803103"/>
                    <a:gd name="T41" fmla="*/ 389945 h 2548499"/>
                    <a:gd name="T42" fmla="*/ 67972 w 1803103"/>
                    <a:gd name="T43" fmla="*/ 261156 h 2548499"/>
                    <a:gd name="T44" fmla="*/ 103745 w 1803103"/>
                    <a:gd name="T45" fmla="*/ 203916 h 2548499"/>
                    <a:gd name="T46" fmla="*/ 257571 w 1803103"/>
                    <a:gd name="T47" fmla="*/ 221803 h 2548499"/>
                    <a:gd name="T48" fmla="*/ 354162 w 1803103"/>
                    <a:gd name="T49" fmla="*/ 157409 h 2548499"/>
                    <a:gd name="T50" fmla="*/ 382794 w 1803103"/>
                    <a:gd name="T51" fmla="*/ 11425 h 2548499"/>
                  </a:gdLst>
                  <a:ahLst/>
                  <a:cxnLst>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03103" h="2548499">
                      <a:moveTo>
                        <a:pt x="382794" y="11425"/>
                      </a:moveTo>
                      <a:cubicBezTo>
                        <a:pt x="380404" y="15964"/>
                        <a:pt x="471029" y="2616"/>
                        <a:pt x="461484" y="0"/>
                      </a:cubicBezTo>
                      <a:cubicBezTo>
                        <a:pt x="456714" y="3577"/>
                        <a:pt x="534224" y="110903"/>
                        <a:pt x="533031" y="114480"/>
                      </a:cubicBezTo>
                      <a:cubicBezTo>
                        <a:pt x="525875" y="115672"/>
                        <a:pt x="658240" y="138330"/>
                        <a:pt x="661816" y="139522"/>
                      </a:cubicBezTo>
                      <a:cubicBezTo>
                        <a:pt x="656628" y="140946"/>
                        <a:pt x="773069" y="67241"/>
                        <a:pt x="775036" y="68665"/>
                      </a:cubicBezTo>
                      <a:lnTo>
                        <a:pt x="831321" y="96192"/>
                      </a:lnTo>
                      <a:cubicBezTo>
                        <a:pt x="832918" y="99860"/>
                        <a:pt x="805762" y="242513"/>
                        <a:pt x="812152" y="246182"/>
                      </a:cubicBezTo>
                      <a:lnTo>
                        <a:pt x="1731369" y="244556"/>
                      </a:lnTo>
                      <a:lnTo>
                        <a:pt x="1803103" y="316052"/>
                      </a:lnTo>
                      <a:cubicBezTo>
                        <a:pt x="1802452" y="662634"/>
                        <a:pt x="1801800" y="2146113"/>
                        <a:pt x="1801149" y="2492695"/>
                      </a:cubicBezTo>
                      <a:lnTo>
                        <a:pt x="1744441" y="2548499"/>
                      </a:lnTo>
                      <a:lnTo>
                        <a:pt x="272255" y="2548061"/>
                      </a:lnTo>
                      <a:lnTo>
                        <a:pt x="222517" y="2485308"/>
                      </a:lnTo>
                      <a:lnTo>
                        <a:pt x="221797" y="779890"/>
                      </a:lnTo>
                      <a:lnTo>
                        <a:pt x="160982" y="686875"/>
                      </a:lnTo>
                      <a:lnTo>
                        <a:pt x="7155" y="654678"/>
                      </a:lnTo>
                      <a:lnTo>
                        <a:pt x="0" y="586706"/>
                      </a:lnTo>
                      <a:lnTo>
                        <a:pt x="118054" y="490114"/>
                      </a:lnTo>
                      <a:lnTo>
                        <a:pt x="146674" y="389945"/>
                      </a:lnTo>
                      <a:lnTo>
                        <a:pt x="67972" y="261156"/>
                      </a:lnTo>
                      <a:lnTo>
                        <a:pt x="103745" y="203916"/>
                      </a:lnTo>
                      <a:lnTo>
                        <a:pt x="257571" y="221803"/>
                      </a:lnTo>
                      <a:lnTo>
                        <a:pt x="354162" y="157409"/>
                      </a:lnTo>
                      <a:cubicBezTo>
                        <a:pt x="354162" y="162956"/>
                        <a:pt x="378621" y="13810"/>
                        <a:pt x="382794" y="11425"/>
                      </a:cubicBezTo>
                      <a:close/>
                    </a:path>
                  </a:pathLst>
                </a:custGeom>
                <a:solidFill>
                  <a:srgbClr val="7F7F7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2" name="Freeform 72"/>
                <p:cNvSpPr>
                  <a:spLocks noChangeArrowheads="1"/>
                </p:cNvSpPr>
                <p:nvPr/>
              </p:nvSpPr>
              <p:spPr bwMode="auto">
                <a:xfrm>
                  <a:off x="3324" y="1822"/>
                  <a:ext cx="528" cy="735"/>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T0" fmla="*/ 97585 w 1678891"/>
                    <a:gd name="T1" fmla="*/ 535334 h 2303943"/>
                    <a:gd name="T2" fmla="*/ 553 w 1678891"/>
                    <a:gd name="T3" fmla="*/ 352704 h 2303943"/>
                    <a:gd name="T4" fmla="*/ 687940 w 1678891"/>
                    <a:gd name="T5" fmla="*/ 1626 h 2303943"/>
                    <a:gd name="T6" fmla="*/ 1607157 w 1678891"/>
                    <a:gd name="T7" fmla="*/ 0 h 2303943"/>
                    <a:gd name="T8" fmla="*/ 1678891 w 1678891"/>
                    <a:gd name="T9" fmla="*/ 71496 h 2303943"/>
                    <a:gd name="T10" fmla="*/ 1676937 w 1678891"/>
                    <a:gd name="T11" fmla="*/ 2248139 h 2303943"/>
                    <a:gd name="T12" fmla="*/ 1620229 w 1678891"/>
                    <a:gd name="T13" fmla="*/ 2303943 h 2303943"/>
                    <a:gd name="T14" fmla="*/ 148043 w 1678891"/>
                    <a:gd name="T15" fmla="*/ 2303505 h 2303943"/>
                    <a:gd name="T16" fmla="*/ 98305 w 1678891"/>
                    <a:gd name="T17" fmla="*/ 2240752 h 2303943"/>
                    <a:gd name="T18" fmla="*/ 97585 w 1678891"/>
                    <a:gd name="T19" fmla="*/ 535334 h 2303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891" h="2303943">
                      <a:moveTo>
                        <a:pt x="97585" y="535334"/>
                      </a:moveTo>
                      <a:cubicBezTo>
                        <a:pt x="29308" y="402290"/>
                        <a:pt x="-4829" y="350705"/>
                        <a:pt x="553" y="352704"/>
                      </a:cubicBezTo>
                      <a:lnTo>
                        <a:pt x="687940" y="1626"/>
                      </a:lnTo>
                      <a:lnTo>
                        <a:pt x="1607157" y="0"/>
                      </a:lnTo>
                      <a:lnTo>
                        <a:pt x="1678891" y="71496"/>
                      </a:lnTo>
                      <a:cubicBezTo>
                        <a:pt x="1678240" y="418078"/>
                        <a:pt x="1677588" y="1901557"/>
                        <a:pt x="1676937" y="2248139"/>
                      </a:cubicBezTo>
                      <a:lnTo>
                        <a:pt x="1620229" y="2303943"/>
                      </a:lnTo>
                      <a:lnTo>
                        <a:pt x="148043" y="2303505"/>
                      </a:lnTo>
                      <a:lnTo>
                        <a:pt x="98305" y="2240752"/>
                      </a:lnTo>
                      <a:cubicBezTo>
                        <a:pt x="98065" y="1672279"/>
                        <a:pt x="101217" y="542411"/>
                        <a:pt x="97585" y="535334"/>
                      </a:cubicBezTo>
                      <a:close/>
                    </a:path>
                  </a:pathLst>
                </a:cu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3" name="Oval 73"/>
                <p:cNvSpPr>
                  <a:spLocks noChangeArrowheads="1"/>
                </p:cNvSpPr>
                <p:nvPr/>
              </p:nvSpPr>
              <p:spPr bwMode="auto">
                <a:xfrm>
                  <a:off x="3308" y="1755"/>
                  <a:ext cx="242" cy="243"/>
                </a:xfrm>
                <a:prstGeom prst="ellipse">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177" name="Freeform 74"/>
              <p:cNvSpPr>
                <a:spLocks noChangeArrowheads="1"/>
              </p:cNvSpPr>
              <p:nvPr/>
            </p:nvSpPr>
            <p:spPr bwMode="auto">
              <a:xfrm>
                <a:off x="3397" y="2242"/>
                <a:ext cx="419" cy="194"/>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64190 0 0"/>
                  <a:gd name="G19" fmla="+- 1 0 0"/>
                  <a:gd name="G20" fmla="+- 1 0 0"/>
                  <a:gd name="G21" fmla="+- 1 0 0"/>
                  <a:gd name="G22" fmla="+- 1 0 0"/>
                  <a:gd name="G23" fmla="+- 1 0 0"/>
                  <a:gd name="G24" fmla="+- 1 0 0"/>
                  <a:gd name="G25" fmla="+- 1 0 0"/>
                  <a:gd name="G26" fmla="cos 3 G0"/>
                  <a:gd name="G27" fmla="+- 1 0 0"/>
                  <a:gd name="T0" fmla="*/ 258188 w 1160775"/>
                  <a:gd name="T1" fmla="*/ 464159 h 685951"/>
                  <a:gd name="T2" fmla="*/ 258231 w 1160775"/>
                  <a:gd name="T3" fmla="*/ 681972 h 685951"/>
                  <a:gd name="T4" fmla="*/ 1160607 w 1160775"/>
                  <a:gd name="T5" fmla="*/ 685951 h 685951"/>
                  <a:gd name="T6" fmla="*/ 1159845 w 1160775"/>
                  <a:gd name="T7" fmla="*/ 1608 h 685951"/>
                  <a:gd name="T8" fmla="*/ 259839 w 1160775"/>
                  <a:gd name="T9" fmla="*/ 0 h 685951"/>
                  <a:gd name="T10" fmla="*/ 259035 w 1160775"/>
                  <a:gd name="T11" fmla="*/ 202021 h 685951"/>
                  <a:gd name="T12" fmla="*/ 209124 w 1160775"/>
                  <a:gd name="T13" fmla="*/ 246388 h 685951"/>
                  <a:gd name="T14" fmla="*/ 84749 w 1160775"/>
                  <a:gd name="T15" fmla="*/ 175900 h 685951"/>
                  <a:gd name="T16" fmla="*/ 0 w 1160775"/>
                  <a:gd name="T17" fmla="*/ 326338 h 685951"/>
                  <a:gd name="T18" fmla="*/ 89490 w 1160775"/>
                  <a:gd name="T19" fmla="*/ 461996 h 685951"/>
                  <a:gd name="T20" fmla="*/ 212725 w 1160775"/>
                  <a:gd name="T21" fmla="*/ 402538 h 685951"/>
                  <a:gd name="T22" fmla="*/ 258527 w 1160775"/>
                  <a:gd name="T23" fmla="*/ 465171 h 685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0775" h="685951">
                    <a:moveTo>
                      <a:pt x="258188" y="464159"/>
                    </a:moveTo>
                    <a:cubicBezTo>
                      <a:pt x="259261" y="579097"/>
                      <a:pt x="257158" y="567034"/>
                      <a:pt x="258231" y="681972"/>
                    </a:cubicBezTo>
                    <a:lnTo>
                      <a:pt x="1160607" y="685951"/>
                    </a:lnTo>
                    <a:cubicBezTo>
                      <a:pt x="1161411" y="435612"/>
                      <a:pt x="1159041" y="251947"/>
                      <a:pt x="1159845" y="1608"/>
                    </a:cubicBezTo>
                    <a:lnTo>
                      <a:pt x="259839" y="0"/>
                    </a:lnTo>
                    <a:lnTo>
                      <a:pt x="259035" y="202021"/>
                    </a:lnTo>
                    <a:cubicBezTo>
                      <a:pt x="255098" y="210460"/>
                      <a:pt x="260686" y="237949"/>
                      <a:pt x="209124" y="246388"/>
                    </a:cubicBezTo>
                    <a:cubicBezTo>
                      <a:pt x="153907" y="226067"/>
                      <a:pt x="190766" y="173996"/>
                      <a:pt x="84749" y="175900"/>
                    </a:cubicBezTo>
                    <a:cubicBezTo>
                      <a:pt x="-9788" y="211690"/>
                      <a:pt x="1856" y="276010"/>
                      <a:pt x="0" y="326338"/>
                    </a:cubicBezTo>
                    <a:cubicBezTo>
                      <a:pt x="197" y="383199"/>
                      <a:pt x="393" y="424185"/>
                      <a:pt x="89490" y="461996"/>
                    </a:cubicBezTo>
                    <a:cubicBezTo>
                      <a:pt x="183485" y="461227"/>
                      <a:pt x="163180" y="419182"/>
                      <a:pt x="212725" y="402538"/>
                    </a:cubicBezTo>
                    <a:cubicBezTo>
                      <a:pt x="259742" y="412832"/>
                      <a:pt x="249610" y="451702"/>
                      <a:pt x="258527" y="465171"/>
                    </a:cubicBezTo>
                  </a:path>
                </a:pathLst>
              </a:cu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8" name="Text Box 75"/>
              <p:cNvSpPr txBox="1">
                <a:spLocks noChangeArrowheads="1"/>
              </p:cNvSpPr>
              <p:nvPr/>
            </p:nvSpPr>
            <p:spPr bwMode="auto">
              <a:xfrm>
                <a:off x="3498" y="2251"/>
                <a:ext cx="335"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1100" dirty="0">
                    <a:cs typeface="Arial" charset="0"/>
                  </a:rPr>
                  <a:t>Java</a:t>
                </a:r>
              </a:p>
            </p:txBody>
          </p:sp>
          <p:sp>
            <p:nvSpPr>
              <p:cNvPr id="179" name="AutoShape 76"/>
              <p:cNvSpPr>
                <a:spLocks noChangeArrowheads="1"/>
              </p:cNvSpPr>
              <p:nvPr/>
            </p:nvSpPr>
            <p:spPr bwMode="auto">
              <a:xfrm flipH="1" flipV="1">
                <a:off x="3563" y="2013"/>
                <a:ext cx="249" cy="200"/>
              </a:xfrm>
              <a:prstGeom prst="foldedCorner">
                <a:avLst>
                  <a:gd name="adj" fmla="val 16667"/>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0" name="Text Box 77"/>
              <p:cNvSpPr txBox="1">
                <a:spLocks noChangeArrowheads="1"/>
              </p:cNvSpPr>
              <p:nvPr/>
            </p:nvSpPr>
            <p:spPr bwMode="auto">
              <a:xfrm>
                <a:off x="3540" y="2029"/>
                <a:ext cx="319" cy="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900">
                    <a:cs typeface="Arial" charset="0"/>
                  </a:rPr>
                  <a:t>Code</a:t>
                </a:r>
              </a:p>
            </p:txBody>
          </p:sp>
        </p:grpSp>
        <p:pic>
          <p:nvPicPr>
            <p:cNvPr id="175" name="Picture 1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2374" y="3619421"/>
              <a:ext cx="277920" cy="27938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nvGrpSpPr>
          <p:cNvPr id="184" name="Group 183"/>
          <p:cNvGrpSpPr/>
          <p:nvPr/>
        </p:nvGrpSpPr>
        <p:grpSpPr>
          <a:xfrm>
            <a:off x="4009592" y="3103715"/>
            <a:ext cx="927360" cy="1313418"/>
            <a:chOff x="2053442" y="3498448"/>
            <a:chExt cx="927360" cy="1313418"/>
          </a:xfrm>
        </p:grpSpPr>
        <p:grpSp>
          <p:nvGrpSpPr>
            <p:cNvPr id="185" name="Group 69"/>
            <p:cNvGrpSpPr>
              <a:grpSpLocks/>
            </p:cNvGrpSpPr>
            <p:nvPr/>
          </p:nvGrpSpPr>
          <p:grpSpPr bwMode="auto">
            <a:xfrm>
              <a:off x="2053442" y="3498448"/>
              <a:ext cx="927360" cy="1313418"/>
              <a:chOff x="3243" y="1689"/>
              <a:chExt cx="644" cy="912"/>
            </a:xfrm>
          </p:grpSpPr>
          <p:grpSp>
            <p:nvGrpSpPr>
              <p:cNvPr id="187" name="Group 70"/>
              <p:cNvGrpSpPr>
                <a:grpSpLocks/>
              </p:cNvGrpSpPr>
              <p:nvPr/>
            </p:nvGrpSpPr>
            <p:grpSpPr bwMode="auto">
              <a:xfrm>
                <a:off x="3243" y="1689"/>
                <a:ext cx="644" cy="912"/>
                <a:chOff x="3243" y="1689"/>
                <a:chExt cx="644" cy="912"/>
              </a:xfrm>
            </p:grpSpPr>
            <p:sp>
              <p:nvSpPr>
                <p:cNvPr id="192" name="Freeform 71"/>
                <p:cNvSpPr>
                  <a:spLocks noChangeArrowheads="1"/>
                </p:cNvSpPr>
                <p:nvPr/>
              </p:nvSpPr>
              <p:spPr bwMode="auto">
                <a:xfrm>
                  <a:off x="3243" y="1689"/>
                  <a:ext cx="644" cy="912"/>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T0" fmla="*/ 3 256 1"/>
                    <a:gd name="T1" fmla="*/ 0 256 1"/>
                    <a:gd name="G15" fmla="+- 0 T0 T1"/>
                    <a:gd name="G16" fmla="sin 54748 G15"/>
                    <a:gd name="T2" fmla="*/ 3 256 1"/>
                    <a:gd name="T3" fmla="*/ 0 256 1"/>
                    <a:gd name="G17" fmla="+- 0 T2 T3"/>
                    <a:gd name="G18" fmla="cos 54736 G17"/>
                    <a:gd name="G19" fmla="+- G16 0 G18"/>
                    <a:gd name="G20" fmla="*/ G19 65535 1"/>
                    <a:gd name="G21" fmla="+- G20 1080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62410 0 0"/>
                    <a:gd name="G35" fmla="+- 1 0 0"/>
                    <a:gd name="G36" fmla="+- 1 0 0"/>
                    <a:gd name="G37" fmla="+- 1 0 0"/>
                    <a:gd name="G38" fmla="+- 1 0 0"/>
                    <a:gd name="G39" fmla="+- 1 0 0"/>
                    <a:gd name="G40" fmla="+- 1 0 0"/>
                    <a:gd name="G41" fmla="+- 1 0 0"/>
                    <a:gd name="G42" fmla="+- 1 0 0"/>
                    <a:gd name="G43" fmla="+- 1 0 0"/>
                    <a:gd name="T4" fmla="*/ 382794 w 1803103"/>
                    <a:gd name="T5" fmla="*/ 11425 h 2548499"/>
                    <a:gd name="T6" fmla="*/ 461484 w 1803103"/>
                    <a:gd name="T7" fmla="*/ 0 h 2548499"/>
                    <a:gd name="T8" fmla="*/ 533031 w 1803103"/>
                    <a:gd name="T9" fmla="*/ 114480 h 2548499"/>
                    <a:gd name="T10" fmla="*/ 661816 w 1803103"/>
                    <a:gd name="T11" fmla="*/ 139522 h 2548499"/>
                    <a:gd name="T12" fmla="*/ 775036 w 1803103"/>
                    <a:gd name="T13" fmla="*/ 68665 h 2548499"/>
                    <a:gd name="T14" fmla="*/ 831321 w 1803103"/>
                    <a:gd name="T15" fmla="*/ 96192 h 2548499"/>
                    <a:gd name="T16" fmla="*/ 812152 w 1803103"/>
                    <a:gd name="T17" fmla="*/ 246182 h 2548499"/>
                    <a:gd name="T18" fmla="*/ 1731369 w 1803103"/>
                    <a:gd name="T19" fmla="*/ 244556 h 2548499"/>
                    <a:gd name="T20" fmla="*/ 1803103 w 1803103"/>
                    <a:gd name="T21" fmla="*/ 316052 h 2548499"/>
                    <a:gd name="T22" fmla="*/ 1801149 w 1803103"/>
                    <a:gd name="T23" fmla="*/ 2492695 h 2548499"/>
                    <a:gd name="T24" fmla="*/ 1744441 w 1803103"/>
                    <a:gd name="T25" fmla="*/ 2548499 h 2548499"/>
                    <a:gd name="T26" fmla="*/ 272255 w 1803103"/>
                    <a:gd name="T27" fmla="*/ 2548061 h 2548499"/>
                    <a:gd name="T28" fmla="*/ 222517 w 1803103"/>
                    <a:gd name="T29" fmla="*/ 2485308 h 2548499"/>
                    <a:gd name="T30" fmla="*/ 221797 w 1803103"/>
                    <a:gd name="T31" fmla="*/ 779890 h 2548499"/>
                    <a:gd name="T32" fmla="*/ 160982 w 1803103"/>
                    <a:gd name="T33" fmla="*/ 686875 h 2548499"/>
                    <a:gd name="T34" fmla="*/ 7155 w 1803103"/>
                    <a:gd name="T35" fmla="*/ 654678 h 2548499"/>
                    <a:gd name="T36" fmla="*/ 0 w 1803103"/>
                    <a:gd name="T37" fmla="*/ 586706 h 2548499"/>
                    <a:gd name="T38" fmla="*/ 118054 w 1803103"/>
                    <a:gd name="T39" fmla="*/ 490114 h 2548499"/>
                    <a:gd name="T40" fmla="*/ 146674 w 1803103"/>
                    <a:gd name="T41" fmla="*/ 389945 h 2548499"/>
                    <a:gd name="T42" fmla="*/ 67972 w 1803103"/>
                    <a:gd name="T43" fmla="*/ 261156 h 2548499"/>
                    <a:gd name="T44" fmla="*/ 103745 w 1803103"/>
                    <a:gd name="T45" fmla="*/ 203916 h 2548499"/>
                    <a:gd name="T46" fmla="*/ 257571 w 1803103"/>
                    <a:gd name="T47" fmla="*/ 221803 h 2548499"/>
                    <a:gd name="T48" fmla="*/ 354162 w 1803103"/>
                    <a:gd name="T49" fmla="*/ 157409 h 2548499"/>
                    <a:gd name="T50" fmla="*/ 382794 w 1803103"/>
                    <a:gd name="T51" fmla="*/ 11425 h 2548499"/>
                  </a:gdLst>
                  <a:ahLst/>
                  <a:cxnLst>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03103" h="2548499">
                      <a:moveTo>
                        <a:pt x="382794" y="11425"/>
                      </a:moveTo>
                      <a:cubicBezTo>
                        <a:pt x="380404" y="15964"/>
                        <a:pt x="471029" y="2616"/>
                        <a:pt x="461484" y="0"/>
                      </a:cubicBezTo>
                      <a:cubicBezTo>
                        <a:pt x="456714" y="3577"/>
                        <a:pt x="534224" y="110903"/>
                        <a:pt x="533031" y="114480"/>
                      </a:cubicBezTo>
                      <a:cubicBezTo>
                        <a:pt x="525875" y="115672"/>
                        <a:pt x="658240" y="138330"/>
                        <a:pt x="661816" y="139522"/>
                      </a:cubicBezTo>
                      <a:cubicBezTo>
                        <a:pt x="656628" y="140946"/>
                        <a:pt x="773069" y="67241"/>
                        <a:pt x="775036" y="68665"/>
                      </a:cubicBezTo>
                      <a:lnTo>
                        <a:pt x="831321" y="96192"/>
                      </a:lnTo>
                      <a:cubicBezTo>
                        <a:pt x="832918" y="99860"/>
                        <a:pt x="805762" y="242513"/>
                        <a:pt x="812152" y="246182"/>
                      </a:cubicBezTo>
                      <a:lnTo>
                        <a:pt x="1731369" y="244556"/>
                      </a:lnTo>
                      <a:lnTo>
                        <a:pt x="1803103" y="316052"/>
                      </a:lnTo>
                      <a:cubicBezTo>
                        <a:pt x="1802452" y="662634"/>
                        <a:pt x="1801800" y="2146113"/>
                        <a:pt x="1801149" y="2492695"/>
                      </a:cubicBezTo>
                      <a:lnTo>
                        <a:pt x="1744441" y="2548499"/>
                      </a:lnTo>
                      <a:lnTo>
                        <a:pt x="272255" y="2548061"/>
                      </a:lnTo>
                      <a:lnTo>
                        <a:pt x="222517" y="2485308"/>
                      </a:lnTo>
                      <a:lnTo>
                        <a:pt x="221797" y="779890"/>
                      </a:lnTo>
                      <a:lnTo>
                        <a:pt x="160982" y="686875"/>
                      </a:lnTo>
                      <a:lnTo>
                        <a:pt x="7155" y="654678"/>
                      </a:lnTo>
                      <a:lnTo>
                        <a:pt x="0" y="586706"/>
                      </a:lnTo>
                      <a:lnTo>
                        <a:pt x="118054" y="490114"/>
                      </a:lnTo>
                      <a:lnTo>
                        <a:pt x="146674" y="389945"/>
                      </a:lnTo>
                      <a:lnTo>
                        <a:pt x="67972" y="261156"/>
                      </a:lnTo>
                      <a:lnTo>
                        <a:pt x="103745" y="203916"/>
                      </a:lnTo>
                      <a:lnTo>
                        <a:pt x="257571" y="221803"/>
                      </a:lnTo>
                      <a:lnTo>
                        <a:pt x="354162" y="157409"/>
                      </a:lnTo>
                      <a:cubicBezTo>
                        <a:pt x="354162" y="162956"/>
                        <a:pt x="378621" y="13810"/>
                        <a:pt x="382794" y="11425"/>
                      </a:cubicBezTo>
                      <a:close/>
                    </a:path>
                  </a:pathLst>
                </a:custGeom>
                <a:solidFill>
                  <a:srgbClr val="7F7F7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3" name="Freeform 72"/>
                <p:cNvSpPr>
                  <a:spLocks noChangeArrowheads="1"/>
                </p:cNvSpPr>
                <p:nvPr/>
              </p:nvSpPr>
              <p:spPr bwMode="auto">
                <a:xfrm>
                  <a:off x="3324" y="1822"/>
                  <a:ext cx="528" cy="735"/>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T0" fmla="*/ 97585 w 1678891"/>
                    <a:gd name="T1" fmla="*/ 535334 h 2303943"/>
                    <a:gd name="T2" fmla="*/ 553 w 1678891"/>
                    <a:gd name="T3" fmla="*/ 352704 h 2303943"/>
                    <a:gd name="T4" fmla="*/ 687940 w 1678891"/>
                    <a:gd name="T5" fmla="*/ 1626 h 2303943"/>
                    <a:gd name="T6" fmla="*/ 1607157 w 1678891"/>
                    <a:gd name="T7" fmla="*/ 0 h 2303943"/>
                    <a:gd name="T8" fmla="*/ 1678891 w 1678891"/>
                    <a:gd name="T9" fmla="*/ 71496 h 2303943"/>
                    <a:gd name="T10" fmla="*/ 1676937 w 1678891"/>
                    <a:gd name="T11" fmla="*/ 2248139 h 2303943"/>
                    <a:gd name="T12" fmla="*/ 1620229 w 1678891"/>
                    <a:gd name="T13" fmla="*/ 2303943 h 2303943"/>
                    <a:gd name="T14" fmla="*/ 148043 w 1678891"/>
                    <a:gd name="T15" fmla="*/ 2303505 h 2303943"/>
                    <a:gd name="T16" fmla="*/ 98305 w 1678891"/>
                    <a:gd name="T17" fmla="*/ 2240752 h 2303943"/>
                    <a:gd name="T18" fmla="*/ 97585 w 1678891"/>
                    <a:gd name="T19" fmla="*/ 535334 h 2303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891" h="2303943">
                      <a:moveTo>
                        <a:pt x="97585" y="535334"/>
                      </a:moveTo>
                      <a:cubicBezTo>
                        <a:pt x="29308" y="402290"/>
                        <a:pt x="-4829" y="350705"/>
                        <a:pt x="553" y="352704"/>
                      </a:cubicBezTo>
                      <a:lnTo>
                        <a:pt x="687940" y="1626"/>
                      </a:lnTo>
                      <a:lnTo>
                        <a:pt x="1607157" y="0"/>
                      </a:lnTo>
                      <a:lnTo>
                        <a:pt x="1678891" y="71496"/>
                      </a:lnTo>
                      <a:cubicBezTo>
                        <a:pt x="1678240" y="418078"/>
                        <a:pt x="1677588" y="1901557"/>
                        <a:pt x="1676937" y="2248139"/>
                      </a:cubicBezTo>
                      <a:lnTo>
                        <a:pt x="1620229" y="2303943"/>
                      </a:lnTo>
                      <a:lnTo>
                        <a:pt x="148043" y="2303505"/>
                      </a:lnTo>
                      <a:lnTo>
                        <a:pt x="98305" y="2240752"/>
                      </a:lnTo>
                      <a:cubicBezTo>
                        <a:pt x="98065" y="1672279"/>
                        <a:pt x="101217" y="542411"/>
                        <a:pt x="97585" y="535334"/>
                      </a:cubicBezTo>
                      <a:close/>
                    </a:path>
                  </a:pathLst>
                </a:cu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4" name="Oval 73"/>
                <p:cNvSpPr>
                  <a:spLocks noChangeArrowheads="1"/>
                </p:cNvSpPr>
                <p:nvPr/>
              </p:nvSpPr>
              <p:spPr bwMode="auto">
                <a:xfrm>
                  <a:off x="3308" y="1755"/>
                  <a:ext cx="242" cy="243"/>
                </a:xfrm>
                <a:prstGeom prst="ellipse">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188" name="Freeform 74"/>
              <p:cNvSpPr>
                <a:spLocks noChangeArrowheads="1"/>
              </p:cNvSpPr>
              <p:nvPr/>
            </p:nvSpPr>
            <p:spPr bwMode="auto">
              <a:xfrm>
                <a:off x="3397" y="2242"/>
                <a:ext cx="419" cy="194"/>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64190 0 0"/>
                  <a:gd name="G19" fmla="+- 1 0 0"/>
                  <a:gd name="G20" fmla="+- 1 0 0"/>
                  <a:gd name="G21" fmla="+- 1 0 0"/>
                  <a:gd name="G22" fmla="+- 1 0 0"/>
                  <a:gd name="G23" fmla="+- 1 0 0"/>
                  <a:gd name="G24" fmla="+- 1 0 0"/>
                  <a:gd name="G25" fmla="+- 1 0 0"/>
                  <a:gd name="G26" fmla="cos 3 G0"/>
                  <a:gd name="G27" fmla="+- 1 0 0"/>
                  <a:gd name="T0" fmla="*/ 258188 w 1160775"/>
                  <a:gd name="T1" fmla="*/ 464159 h 685951"/>
                  <a:gd name="T2" fmla="*/ 258231 w 1160775"/>
                  <a:gd name="T3" fmla="*/ 681972 h 685951"/>
                  <a:gd name="T4" fmla="*/ 1160607 w 1160775"/>
                  <a:gd name="T5" fmla="*/ 685951 h 685951"/>
                  <a:gd name="T6" fmla="*/ 1159845 w 1160775"/>
                  <a:gd name="T7" fmla="*/ 1608 h 685951"/>
                  <a:gd name="T8" fmla="*/ 259839 w 1160775"/>
                  <a:gd name="T9" fmla="*/ 0 h 685951"/>
                  <a:gd name="T10" fmla="*/ 259035 w 1160775"/>
                  <a:gd name="T11" fmla="*/ 202021 h 685951"/>
                  <a:gd name="T12" fmla="*/ 209124 w 1160775"/>
                  <a:gd name="T13" fmla="*/ 246388 h 685951"/>
                  <a:gd name="T14" fmla="*/ 84749 w 1160775"/>
                  <a:gd name="T15" fmla="*/ 175900 h 685951"/>
                  <a:gd name="T16" fmla="*/ 0 w 1160775"/>
                  <a:gd name="T17" fmla="*/ 326338 h 685951"/>
                  <a:gd name="T18" fmla="*/ 89490 w 1160775"/>
                  <a:gd name="T19" fmla="*/ 461996 h 685951"/>
                  <a:gd name="T20" fmla="*/ 212725 w 1160775"/>
                  <a:gd name="T21" fmla="*/ 402538 h 685951"/>
                  <a:gd name="T22" fmla="*/ 258527 w 1160775"/>
                  <a:gd name="T23" fmla="*/ 465171 h 685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0775" h="685951">
                    <a:moveTo>
                      <a:pt x="258188" y="464159"/>
                    </a:moveTo>
                    <a:cubicBezTo>
                      <a:pt x="259261" y="579097"/>
                      <a:pt x="257158" y="567034"/>
                      <a:pt x="258231" y="681972"/>
                    </a:cubicBezTo>
                    <a:lnTo>
                      <a:pt x="1160607" y="685951"/>
                    </a:lnTo>
                    <a:cubicBezTo>
                      <a:pt x="1161411" y="435612"/>
                      <a:pt x="1159041" y="251947"/>
                      <a:pt x="1159845" y="1608"/>
                    </a:cubicBezTo>
                    <a:lnTo>
                      <a:pt x="259839" y="0"/>
                    </a:lnTo>
                    <a:lnTo>
                      <a:pt x="259035" y="202021"/>
                    </a:lnTo>
                    <a:cubicBezTo>
                      <a:pt x="255098" y="210460"/>
                      <a:pt x="260686" y="237949"/>
                      <a:pt x="209124" y="246388"/>
                    </a:cubicBezTo>
                    <a:cubicBezTo>
                      <a:pt x="153907" y="226067"/>
                      <a:pt x="190766" y="173996"/>
                      <a:pt x="84749" y="175900"/>
                    </a:cubicBezTo>
                    <a:cubicBezTo>
                      <a:pt x="-9788" y="211690"/>
                      <a:pt x="1856" y="276010"/>
                      <a:pt x="0" y="326338"/>
                    </a:cubicBezTo>
                    <a:cubicBezTo>
                      <a:pt x="197" y="383199"/>
                      <a:pt x="393" y="424185"/>
                      <a:pt x="89490" y="461996"/>
                    </a:cubicBezTo>
                    <a:cubicBezTo>
                      <a:pt x="183485" y="461227"/>
                      <a:pt x="163180" y="419182"/>
                      <a:pt x="212725" y="402538"/>
                    </a:cubicBezTo>
                    <a:cubicBezTo>
                      <a:pt x="259742" y="412832"/>
                      <a:pt x="249610" y="451702"/>
                      <a:pt x="258527" y="465171"/>
                    </a:cubicBezTo>
                  </a:path>
                </a:pathLst>
              </a:cu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9" name="Text Box 75"/>
              <p:cNvSpPr txBox="1">
                <a:spLocks noChangeArrowheads="1"/>
              </p:cNvSpPr>
              <p:nvPr/>
            </p:nvSpPr>
            <p:spPr bwMode="auto">
              <a:xfrm>
                <a:off x="3498" y="2251"/>
                <a:ext cx="335"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1100" dirty="0">
                    <a:cs typeface="Arial" charset="0"/>
                  </a:rPr>
                  <a:t>Java</a:t>
                </a:r>
              </a:p>
            </p:txBody>
          </p:sp>
          <p:sp>
            <p:nvSpPr>
              <p:cNvPr id="190" name="AutoShape 76"/>
              <p:cNvSpPr>
                <a:spLocks noChangeArrowheads="1"/>
              </p:cNvSpPr>
              <p:nvPr/>
            </p:nvSpPr>
            <p:spPr bwMode="auto">
              <a:xfrm flipH="1" flipV="1">
                <a:off x="3563" y="2013"/>
                <a:ext cx="249" cy="200"/>
              </a:xfrm>
              <a:prstGeom prst="foldedCorner">
                <a:avLst>
                  <a:gd name="adj" fmla="val 16667"/>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1" name="Text Box 77"/>
              <p:cNvSpPr txBox="1">
                <a:spLocks noChangeArrowheads="1"/>
              </p:cNvSpPr>
              <p:nvPr/>
            </p:nvSpPr>
            <p:spPr bwMode="auto">
              <a:xfrm>
                <a:off x="3540" y="2029"/>
                <a:ext cx="319" cy="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900">
                    <a:cs typeface="Arial" charset="0"/>
                  </a:rPr>
                  <a:t>Code</a:t>
                </a:r>
              </a:p>
            </p:txBody>
          </p:sp>
        </p:grpSp>
        <p:pic>
          <p:nvPicPr>
            <p:cNvPr id="186" name="Picture 1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2374" y="3619421"/>
              <a:ext cx="277920" cy="27938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nvGrpSpPr>
          <p:cNvPr id="195" name="Group 194"/>
          <p:cNvGrpSpPr/>
          <p:nvPr/>
        </p:nvGrpSpPr>
        <p:grpSpPr>
          <a:xfrm>
            <a:off x="4946351" y="3129853"/>
            <a:ext cx="927360" cy="1313418"/>
            <a:chOff x="2053442" y="3498448"/>
            <a:chExt cx="927360" cy="1313418"/>
          </a:xfrm>
        </p:grpSpPr>
        <p:grpSp>
          <p:nvGrpSpPr>
            <p:cNvPr id="196" name="Group 69"/>
            <p:cNvGrpSpPr>
              <a:grpSpLocks/>
            </p:cNvGrpSpPr>
            <p:nvPr/>
          </p:nvGrpSpPr>
          <p:grpSpPr bwMode="auto">
            <a:xfrm>
              <a:off x="2053442" y="3498448"/>
              <a:ext cx="927360" cy="1313418"/>
              <a:chOff x="3243" y="1689"/>
              <a:chExt cx="644" cy="912"/>
            </a:xfrm>
          </p:grpSpPr>
          <p:grpSp>
            <p:nvGrpSpPr>
              <p:cNvPr id="198" name="Group 70"/>
              <p:cNvGrpSpPr>
                <a:grpSpLocks/>
              </p:cNvGrpSpPr>
              <p:nvPr/>
            </p:nvGrpSpPr>
            <p:grpSpPr bwMode="auto">
              <a:xfrm>
                <a:off x="3243" y="1689"/>
                <a:ext cx="644" cy="912"/>
                <a:chOff x="3243" y="1689"/>
                <a:chExt cx="644" cy="912"/>
              </a:xfrm>
            </p:grpSpPr>
            <p:sp>
              <p:nvSpPr>
                <p:cNvPr id="203" name="Freeform 71"/>
                <p:cNvSpPr>
                  <a:spLocks noChangeArrowheads="1"/>
                </p:cNvSpPr>
                <p:nvPr/>
              </p:nvSpPr>
              <p:spPr bwMode="auto">
                <a:xfrm>
                  <a:off x="3243" y="1689"/>
                  <a:ext cx="644" cy="912"/>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T0" fmla="*/ 3 256 1"/>
                    <a:gd name="T1" fmla="*/ 0 256 1"/>
                    <a:gd name="G15" fmla="+- 0 T0 T1"/>
                    <a:gd name="G16" fmla="sin 54748 G15"/>
                    <a:gd name="T2" fmla="*/ 3 256 1"/>
                    <a:gd name="T3" fmla="*/ 0 256 1"/>
                    <a:gd name="G17" fmla="+- 0 T2 T3"/>
                    <a:gd name="G18" fmla="cos 54736 G17"/>
                    <a:gd name="G19" fmla="+- G16 0 G18"/>
                    <a:gd name="G20" fmla="*/ G19 65535 1"/>
                    <a:gd name="G21" fmla="+- G20 1080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62410 0 0"/>
                    <a:gd name="G35" fmla="+- 1 0 0"/>
                    <a:gd name="G36" fmla="+- 1 0 0"/>
                    <a:gd name="G37" fmla="+- 1 0 0"/>
                    <a:gd name="G38" fmla="+- 1 0 0"/>
                    <a:gd name="G39" fmla="+- 1 0 0"/>
                    <a:gd name="G40" fmla="+- 1 0 0"/>
                    <a:gd name="G41" fmla="+- 1 0 0"/>
                    <a:gd name="G42" fmla="+- 1 0 0"/>
                    <a:gd name="G43" fmla="+- 1 0 0"/>
                    <a:gd name="T4" fmla="*/ 382794 w 1803103"/>
                    <a:gd name="T5" fmla="*/ 11425 h 2548499"/>
                    <a:gd name="T6" fmla="*/ 461484 w 1803103"/>
                    <a:gd name="T7" fmla="*/ 0 h 2548499"/>
                    <a:gd name="T8" fmla="*/ 533031 w 1803103"/>
                    <a:gd name="T9" fmla="*/ 114480 h 2548499"/>
                    <a:gd name="T10" fmla="*/ 661816 w 1803103"/>
                    <a:gd name="T11" fmla="*/ 139522 h 2548499"/>
                    <a:gd name="T12" fmla="*/ 775036 w 1803103"/>
                    <a:gd name="T13" fmla="*/ 68665 h 2548499"/>
                    <a:gd name="T14" fmla="*/ 831321 w 1803103"/>
                    <a:gd name="T15" fmla="*/ 96192 h 2548499"/>
                    <a:gd name="T16" fmla="*/ 812152 w 1803103"/>
                    <a:gd name="T17" fmla="*/ 246182 h 2548499"/>
                    <a:gd name="T18" fmla="*/ 1731369 w 1803103"/>
                    <a:gd name="T19" fmla="*/ 244556 h 2548499"/>
                    <a:gd name="T20" fmla="*/ 1803103 w 1803103"/>
                    <a:gd name="T21" fmla="*/ 316052 h 2548499"/>
                    <a:gd name="T22" fmla="*/ 1801149 w 1803103"/>
                    <a:gd name="T23" fmla="*/ 2492695 h 2548499"/>
                    <a:gd name="T24" fmla="*/ 1744441 w 1803103"/>
                    <a:gd name="T25" fmla="*/ 2548499 h 2548499"/>
                    <a:gd name="T26" fmla="*/ 272255 w 1803103"/>
                    <a:gd name="T27" fmla="*/ 2548061 h 2548499"/>
                    <a:gd name="T28" fmla="*/ 222517 w 1803103"/>
                    <a:gd name="T29" fmla="*/ 2485308 h 2548499"/>
                    <a:gd name="T30" fmla="*/ 221797 w 1803103"/>
                    <a:gd name="T31" fmla="*/ 779890 h 2548499"/>
                    <a:gd name="T32" fmla="*/ 160982 w 1803103"/>
                    <a:gd name="T33" fmla="*/ 686875 h 2548499"/>
                    <a:gd name="T34" fmla="*/ 7155 w 1803103"/>
                    <a:gd name="T35" fmla="*/ 654678 h 2548499"/>
                    <a:gd name="T36" fmla="*/ 0 w 1803103"/>
                    <a:gd name="T37" fmla="*/ 586706 h 2548499"/>
                    <a:gd name="T38" fmla="*/ 118054 w 1803103"/>
                    <a:gd name="T39" fmla="*/ 490114 h 2548499"/>
                    <a:gd name="T40" fmla="*/ 146674 w 1803103"/>
                    <a:gd name="T41" fmla="*/ 389945 h 2548499"/>
                    <a:gd name="T42" fmla="*/ 67972 w 1803103"/>
                    <a:gd name="T43" fmla="*/ 261156 h 2548499"/>
                    <a:gd name="T44" fmla="*/ 103745 w 1803103"/>
                    <a:gd name="T45" fmla="*/ 203916 h 2548499"/>
                    <a:gd name="T46" fmla="*/ 257571 w 1803103"/>
                    <a:gd name="T47" fmla="*/ 221803 h 2548499"/>
                    <a:gd name="T48" fmla="*/ 354162 w 1803103"/>
                    <a:gd name="T49" fmla="*/ 157409 h 2548499"/>
                    <a:gd name="T50" fmla="*/ 382794 w 1803103"/>
                    <a:gd name="T51" fmla="*/ 11425 h 2548499"/>
                  </a:gdLst>
                  <a:ahLst/>
                  <a:cxnLst>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03103" h="2548499">
                      <a:moveTo>
                        <a:pt x="382794" y="11425"/>
                      </a:moveTo>
                      <a:cubicBezTo>
                        <a:pt x="380404" y="15964"/>
                        <a:pt x="471029" y="2616"/>
                        <a:pt x="461484" y="0"/>
                      </a:cubicBezTo>
                      <a:cubicBezTo>
                        <a:pt x="456714" y="3577"/>
                        <a:pt x="534224" y="110903"/>
                        <a:pt x="533031" y="114480"/>
                      </a:cubicBezTo>
                      <a:cubicBezTo>
                        <a:pt x="525875" y="115672"/>
                        <a:pt x="658240" y="138330"/>
                        <a:pt x="661816" y="139522"/>
                      </a:cubicBezTo>
                      <a:cubicBezTo>
                        <a:pt x="656628" y="140946"/>
                        <a:pt x="773069" y="67241"/>
                        <a:pt x="775036" y="68665"/>
                      </a:cubicBezTo>
                      <a:lnTo>
                        <a:pt x="831321" y="96192"/>
                      </a:lnTo>
                      <a:cubicBezTo>
                        <a:pt x="832918" y="99860"/>
                        <a:pt x="805762" y="242513"/>
                        <a:pt x="812152" y="246182"/>
                      </a:cubicBezTo>
                      <a:lnTo>
                        <a:pt x="1731369" y="244556"/>
                      </a:lnTo>
                      <a:lnTo>
                        <a:pt x="1803103" y="316052"/>
                      </a:lnTo>
                      <a:cubicBezTo>
                        <a:pt x="1802452" y="662634"/>
                        <a:pt x="1801800" y="2146113"/>
                        <a:pt x="1801149" y="2492695"/>
                      </a:cubicBezTo>
                      <a:lnTo>
                        <a:pt x="1744441" y="2548499"/>
                      </a:lnTo>
                      <a:lnTo>
                        <a:pt x="272255" y="2548061"/>
                      </a:lnTo>
                      <a:lnTo>
                        <a:pt x="222517" y="2485308"/>
                      </a:lnTo>
                      <a:lnTo>
                        <a:pt x="221797" y="779890"/>
                      </a:lnTo>
                      <a:lnTo>
                        <a:pt x="160982" y="686875"/>
                      </a:lnTo>
                      <a:lnTo>
                        <a:pt x="7155" y="654678"/>
                      </a:lnTo>
                      <a:lnTo>
                        <a:pt x="0" y="586706"/>
                      </a:lnTo>
                      <a:lnTo>
                        <a:pt x="118054" y="490114"/>
                      </a:lnTo>
                      <a:lnTo>
                        <a:pt x="146674" y="389945"/>
                      </a:lnTo>
                      <a:lnTo>
                        <a:pt x="67972" y="261156"/>
                      </a:lnTo>
                      <a:lnTo>
                        <a:pt x="103745" y="203916"/>
                      </a:lnTo>
                      <a:lnTo>
                        <a:pt x="257571" y="221803"/>
                      </a:lnTo>
                      <a:lnTo>
                        <a:pt x="354162" y="157409"/>
                      </a:lnTo>
                      <a:cubicBezTo>
                        <a:pt x="354162" y="162956"/>
                        <a:pt x="378621" y="13810"/>
                        <a:pt x="382794" y="11425"/>
                      </a:cubicBezTo>
                      <a:close/>
                    </a:path>
                  </a:pathLst>
                </a:custGeom>
                <a:solidFill>
                  <a:srgbClr val="7F7F7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4" name="Freeform 72"/>
                <p:cNvSpPr>
                  <a:spLocks noChangeArrowheads="1"/>
                </p:cNvSpPr>
                <p:nvPr/>
              </p:nvSpPr>
              <p:spPr bwMode="auto">
                <a:xfrm>
                  <a:off x="3324" y="1822"/>
                  <a:ext cx="528" cy="735"/>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T0" fmla="*/ 97585 w 1678891"/>
                    <a:gd name="T1" fmla="*/ 535334 h 2303943"/>
                    <a:gd name="T2" fmla="*/ 553 w 1678891"/>
                    <a:gd name="T3" fmla="*/ 352704 h 2303943"/>
                    <a:gd name="T4" fmla="*/ 687940 w 1678891"/>
                    <a:gd name="T5" fmla="*/ 1626 h 2303943"/>
                    <a:gd name="T6" fmla="*/ 1607157 w 1678891"/>
                    <a:gd name="T7" fmla="*/ 0 h 2303943"/>
                    <a:gd name="T8" fmla="*/ 1678891 w 1678891"/>
                    <a:gd name="T9" fmla="*/ 71496 h 2303943"/>
                    <a:gd name="T10" fmla="*/ 1676937 w 1678891"/>
                    <a:gd name="T11" fmla="*/ 2248139 h 2303943"/>
                    <a:gd name="T12" fmla="*/ 1620229 w 1678891"/>
                    <a:gd name="T13" fmla="*/ 2303943 h 2303943"/>
                    <a:gd name="T14" fmla="*/ 148043 w 1678891"/>
                    <a:gd name="T15" fmla="*/ 2303505 h 2303943"/>
                    <a:gd name="T16" fmla="*/ 98305 w 1678891"/>
                    <a:gd name="T17" fmla="*/ 2240752 h 2303943"/>
                    <a:gd name="T18" fmla="*/ 97585 w 1678891"/>
                    <a:gd name="T19" fmla="*/ 535334 h 2303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891" h="2303943">
                      <a:moveTo>
                        <a:pt x="97585" y="535334"/>
                      </a:moveTo>
                      <a:cubicBezTo>
                        <a:pt x="29308" y="402290"/>
                        <a:pt x="-4829" y="350705"/>
                        <a:pt x="553" y="352704"/>
                      </a:cubicBezTo>
                      <a:lnTo>
                        <a:pt x="687940" y="1626"/>
                      </a:lnTo>
                      <a:lnTo>
                        <a:pt x="1607157" y="0"/>
                      </a:lnTo>
                      <a:lnTo>
                        <a:pt x="1678891" y="71496"/>
                      </a:lnTo>
                      <a:cubicBezTo>
                        <a:pt x="1678240" y="418078"/>
                        <a:pt x="1677588" y="1901557"/>
                        <a:pt x="1676937" y="2248139"/>
                      </a:cubicBezTo>
                      <a:lnTo>
                        <a:pt x="1620229" y="2303943"/>
                      </a:lnTo>
                      <a:lnTo>
                        <a:pt x="148043" y="2303505"/>
                      </a:lnTo>
                      <a:lnTo>
                        <a:pt x="98305" y="2240752"/>
                      </a:lnTo>
                      <a:cubicBezTo>
                        <a:pt x="98065" y="1672279"/>
                        <a:pt x="101217" y="542411"/>
                        <a:pt x="97585" y="535334"/>
                      </a:cubicBezTo>
                      <a:close/>
                    </a:path>
                  </a:pathLst>
                </a:cu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5" name="Oval 73"/>
                <p:cNvSpPr>
                  <a:spLocks noChangeArrowheads="1"/>
                </p:cNvSpPr>
                <p:nvPr/>
              </p:nvSpPr>
              <p:spPr bwMode="auto">
                <a:xfrm>
                  <a:off x="3308" y="1755"/>
                  <a:ext cx="242" cy="243"/>
                </a:xfrm>
                <a:prstGeom prst="ellipse">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199" name="Freeform 74"/>
              <p:cNvSpPr>
                <a:spLocks noChangeArrowheads="1"/>
              </p:cNvSpPr>
              <p:nvPr/>
            </p:nvSpPr>
            <p:spPr bwMode="auto">
              <a:xfrm>
                <a:off x="3397" y="2242"/>
                <a:ext cx="419" cy="194"/>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64190 0 0"/>
                  <a:gd name="G19" fmla="+- 1 0 0"/>
                  <a:gd name="G20" fmla="+- 1 0 0"/>
                  <a:gd name="G21" fmla="+- 1 0 0"/>
                  <a:gd name="G22" fmla="+- 1 0 0"/>
                  <a:gd name="G23" fmla="+- 1 0 0"/>
                  <a:gd name="G24" fmla="+- 1 0 0"/>
                  <a:gd name="G25" fmla="+- 1 0 0"/>
                  <a:gd name="G26" fmla="cos 3 G0"/>
                  <a:gd name="G27" fmla="+- 1 0 0"/>
                  <a:gd name="T0" fmla="*/ 258188 w 1160775"/>
                  <a:gd name="T1" fmla="*/ 464159 h 685951"/>
                  <a:gd name="T2" fmla="*/ 258231 w 1160775"/>
                  <a:gd name="T3" fmla="*/ 681972 h 685951"/>
                  <a:gd name="T4" fmla="*/ 1160607 w 1160775"/>
                  <a:gd name="T5" fmla="*/ 685951 h 685951"/>
                  <a:gd name="T6" fmla="*/ 1159845 w 1160775"/>
                  <a:gd name="T7" fmla="*/ 1608 h 685951"/>
                  <a:gd name="T8" fmla="*/ 259839 w 1160775"/>
                  <a:gd name="T9" fmla="*/ 0 h 685951"/>
                  <a:gd name="T10" fmla="*/ 259035 w 1160775"/>
                  <a:gd name="T11" fmla="*/ 202021 h 685951"/>
                  <a:gd name="T12" fmla="*/ 209124 w 1160775"/>
                  <a:gd name="T13" fmla="*/ 246388 h 685951"/>
                  <a:gd name="T14" fmla="*/ 84749 w 1160775"/>
                  <a:gd name="T15" fmla="*/ 175900 h 685951"/>
                  <a:gd name="T16" fmla="*/ 0 w 1160775"/>
                  <a:gd name="T17" fmla="*/ 326338 h 685951"/>
                  <a:gd name="T18" fmla="*/ 89490 w 1160775"/>
                  <a:gd name="T19" fmla="*/ 461996 h 685951"/>
                  <a:gd name="T20" fmla="*/ 212725 w 1160775"/>
                  <a:gd name="T21" fmla="*/ 402538 h 685951"/>
                  <a:gd name="T22" fmla="*/ 258527 w 1160775"/>
                  <a:gd name="T23" fmla="*/ 465171 h 685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0775" h="685951">
                    <a:moveTo>
                      <a:pt x="258188" y="464159"/>
                    </a:moveTo>
                    <a:cubicBezTo>
                      <a:pt x="259261" y="579097"/>
                      <a:pt x="257158" y="567034"/>
                      <a:pt x="258231" y="681972"/>
                    </a:cubicBezTo>
                    <a:lnTo>
                      <a:pt x="1160607" y="685951"/>
                    </a:lnTo>
                    <a:cubicBezTo>
                      <a:pt x="1161411" y="435612"/>
                      <a:pt x="1159041" y="251947"/>
                      <a:pt x="1159845" y="1608"/>
                    </a:cubicBezTo>
                    <a:lnTo>
                      <a:pt x="259839" y="0"/>
                    </a:lnTo>
                    <a:lnTo>
                      <a:pt x="259035" y="202021"/>
                    </a:lnTo>
                    <a:cubicBezTo>
                      <a:pt x="255098" y="210460"/>
                      <a:pt x="260686" y="237949"/>
                      <a:pt x="209124" y="246388"/>
                    </a:cubicBezTo>
                    <a:cubicBezTo>
                      <a:pt x="153907" y="226067"/>
                      <a:pt x="190766" y="173996"/>
                      <a:pt x="84749" y="175900"/>
                    </a:cubicBezTo>
                    <a:cubicBezTo>
                      <a:pt x="-9788" y="211690"/>
                      <a:pt x="1856" y="276010"/>
                      <a:pt x="0" y="326338"/>
                    </a:cubicBezTo>
                    <a:cubicBezTo>
                      <a:pt x="197" y="383199"/>
                      <a:pt x="393" y="424185"/>
                      <a:pt x="89490" y="461996"/>
                    </a:cubicBezTo>
                    <a:cubicBezTo>
                      <a:pt x="183485" y="461227"/>
                      <a:pt x="163180" y="419182"/>
                      <a:pt x="212725" y="402538"/>
                    </a:cubicBezTo>
                    <a:cubicBezTo>
                      <a:pt x="259742" y="412832"/>
                      <a:pt x="249610" y="451702"/>
                      <a:pt x="258527" y="465171"/>
                    </a:cubicBezTo>
                  </a:path>
                </a:pathLst>
              </a:custGeom>
              <a:solidFill>
                <a:srgbClr val="FFFF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0" name="Text Box 75"/>
              <p:cNvSpPr txBox="1">
                <a:spLocks noChangeArrowheads="1"/>
              </p:cNvSpPr>
              <p:nvPr/>
            </p:nvSpPr>
            <p:spPr bwMode="auto">
              <a:xfrm>
                <a:off x="3498" y="2251"/>
                <a:ext cx="335"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1100" dirty="0">
                    <a:cs typeface="Arial" charset="0"/>
                  </a:rPr>
                  <a:t>Java</a:t>
                </a:r>
              </a:p>
            </p:txBody>
          </p:sp>
          <p:sp>
            <p:nvSpPr>
              <p:cNvPr id="201" name="AutoShape 76"/>
              <p:cNvSpPr>
                <a:spLocks noChangeArrowheads="1"/>
              </p:cNvSpPr>
              <p:nvPr/>
            </p:nvSpPr>
            <p:spPr bwMode="auto">
              <a:xfrm flipH="1" flipV="1">
                <a:off x="3563" y="2013"/>
                <a:ext cx="249" cy="200"/>
              </a:xfrm>
              <a:prstGeom prst="foldedCorner">
                <a:avLst>
                  <a:gd name="adj" fmla="val 16667"/>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2" name="Text Box 77"/>
              <p:cNvSpPr txBox="1">
                <a:spLocks noChangeArrowheads="1"/>
              </p:cNvSpPr>
              <p:nvPr/>
            </p:nvSpPr>
            <p:spPr bwMode="auto">
              <a:xfrm>
                <a:off x="3540" y="2029"/>
                <a:ext cx="319" cy="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Unicode MS" charset="0"/>
                  </a:defRPr>
                </a:lvl9pPr>
              </a:lstStyle>
              <a:p>
                <a:pPr hangingPunct="1">
                  <a:buClrTx/>
                  <a:buFontTx/>
                  <a:buNone/>
                </a:pPr>
                <a:r>
                  <a:rPr lang="en-US" sz="900">
                    <a:cs typeface="Arial" charset="0"/>
                  </a:rPr>
                  <a:t>Code</a:t>
                </a:r>
              </a:p>
            </p:txBody>
          </p:sp>
        </p:grpSp>
        <p:pic>
          <p:nvPicPr>
            <p:cNvPr id="197" name="Picture 1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2374" y="3619421"/>
              <a:ext cx="277920" cy="27938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sp>
        <p:nvSpPr>
          <p:cNvPr id="206" name="Rounded Rectangle 205"/>
          <p:cNvSpPr/>
          <p:nvPr/>
        </p:nvSpPr>
        <p:spPr>
          <a:xfrm>
            <a:off x="2440900" y="2998680"/>
            <a:ext cx="3932869" cy="1581284"/>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7" name="Rounded Rectangle 206"/>
          <p:cNvSpPr/>
          <p:nvPr/>
        </p:nvSpPr>
        <p:spPr>
          <a:xfrm>
            <a:off x="2440900" y="4831964"/>
            <a:ext cx="3932869" cy="1750679"/>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8" name="Rounded Rectangle 207"/>
          <p:cNvSpPr/>
          <p:nvPr/>
        </p:nvSpPr>
        <p:spPr>
          <a:xfrm>
            <a:off x="2437792" y="1292215"/>
            <a:ext cx="3932869" cy="143753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17240084"/>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14348" y="510870"/>
            <a:ext cx="7715304" cy="659116"/>
            <a:chOff x="714348" y="599685"/>
            <a:chExt cx="7715304" cy="659116"/>
          </a:xfrm>
        </p:grpSpPr>
        <p:pic>
          <p:nvPicPr>
            <p:cNvPr id="3" name="Picture 2"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4"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COMMUNICATION</a:t>
              </a:r>
              <a:endParaRPr lang="it-IT" b="1" dirty="0"/>
            </a:p>
          </p:txBody>
        </p:sp>
      </p:grpSp>
      <p:sp>
        <p:nvSpPr>
          <p:cNvPr id="5" name="TextBox 4"/>
          <p:cNvSpPr txBox="1"/>
          <p:nvPr/>
        </p:nvSpPr>
        <p:spPr>
          <a:xfrm>
            <a:off x="1351064" y="1383143"/>
            <a:ext cx="7045518" cy="793525"/>
          </a:xfrm>
          <a:prstGeom prst="rect">
            <a:avLst/>
          </a:prstGeom>
          <a:noFill/>
        </p:spPr>
        <p:txBody>
          <a:bodyPr wrap="none" rtlCol="0">
            <a:spAutoFit/>
          </a:bodyPr>
          <a:lstStyle/>
          <a:p>
            <a:pPr hangingPunct="0">
              <a:lnSpc>
                <a:spcPct val="93000"/>
              </a:lnSpc>
              <a:spcAft>
                <a:spcPts val="1425"/>
              </a:spcAft>
              <a:buClr>
                <a:srgbClr val="000000"/>
              </a:buClr>
              <a:buSzPct val="100000"/>
              <a:defRPr/>
            </a:pPr>
            <a:r>
              <a:rPr lang="en-GB" dirty="0">
                <a:ea typeface="ＭＳ Ｐゴシック" charset="0"/>
                <a:cs typeface="ＭＳ Ｐゴシック" charset="0"/>
              </a:rPr>
              <a:t> </a:t>
            </a:r>
            <a:r>
              <a:rPr lang="en-GB" dirty="0" smtClean="0">
                <a:ea typeface="ＭＳ Ｐゴシック" charset="0"/>
                <a:cs typeface="ＭＳ Ｐゴシック" charset="0"/>
              </a:rPr>
              <a:t>Communication from external clients occurs through the REST API</a:t>
            </a:r>
          </a:p>
          <a:p>
            <a:pPr hangingPunct="0">
              <a:lnSpc>
                <a:spcPct val="93000"/>
              </a:lnSpc>
              <a:spcAft>
                <a:spcPts val="1425"/>
              </a:spcAft>
              <a:buClr>
                <a:srgbClr val="000000"/>
              </a:buClr>
              <a:buSzPct val="100000"/>
              <a:defRPr/>
            </a:pPr>
            <a:r>
              <a:rPr lang="en-GB" dirty="0">
                <a:ea typeface="ＭＳ Ｐゴシック" charset="0"/>
                <a:cs typeface="ＭＳ Ｐゴシック" charset="0"/>
              </a:rPr>
              <a:t> </a:t>
            </a:r>
            <a:r>
              <a:rPr lang="en-GB" dirty="0" smtClean="0">
                <a:ea typeface="ＭＳ Ｐゴシック" charset="0"/>
                <a:cs typeface="ＭＳ Ｐゴシック" charset="0"/>
              </a:rPr>
              <a:t>The Broker then communicates through the messaging service to nodes</a:t>
            </a:r>
            <a:endParaRPr lang="en-GB" dirty="0">
              <a:ea typeface="ＭＳ Ｐゴシック" charset="0"/>
              <a:cs typeface="ＭＳ Ｐゴシック" charset="0"/>
            </a:endParaRPr>
          </a:p>
        </p:txBody>
      </p:sp>
      <p:pic>
        <p:nvPicPr>
          <p:cNvPr id="6" name="Picture 5" descr="com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1064" y="2478626"/>
            <a:ext cx="6735504" cy="3693814"/>
          </a:xfrm>
          <a:prstGeom prst="rect">
            <a:avLst/>
          </a:prstGeom>
        </p:spPr>
      </p:pic>
    </p:spTree>
    <p:extLst>
      <p:ext uri="{BB962C8B-B14F-4D97-AF65-F5344CB8AC3E}">
        <p14:creationId xmlns:p14="http://schemas.microsoft.com/office/powerpoint/2010/main" val="40656070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14348" y="510870"/>
            <a:ext cx="7715304" cy="659116"/>
            <a:chOff x="714348" y="599685"/>
            <a:chExt cx="7715304" cy="659116"/>
          </a:xfrm>
        </p:grpSpPr>
        <p:pic>
          <p:nvPicPr>
            <p:cNvPr id="3" name="Picture 2" descr="C:\Documents and Settings\Mimmo\Desktop\Vintage Slides\Main\Main\Assets\ribbon_dark.png"/>
            <p:cNvPicPr>
              <a:picLocks noChangeAspect="1" noChangeArrowheads="1"/>
            </p:cNvPicPr>
            <p:nvPr/>
          </p:nvPicPr>
          <p:blipFill>
            <a:blip r:embed="rId3"/>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4"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HTTP FLOW</a:t>
              </a:r>
              <a:endParaRPr lang="it-IT" b="1" dirty="0"/>
            </a:p>
          </p:txBody>
        </p:sp>
      </p:grpSp>
      <p:sp>
        <p:nvSpPr>
          <p:cNvPr id="5" name="TextBox 4"/>
          <p:cNvSpPr txBox="1"/>
          <p:nvPr/>
        </p:nvSpPr>
        <p:spPr>
          <a:xfrm>
            <a:off x="1351064" y="1383143"/>
            <a:ext cx="184666" cy="353174"/>
          </a:xfrm>
          <a:prstGeom prst="rect">
            <a:avLst/>
          </a:prstGeom>
          <a:noFill/>
        </p:spPr>
        <p:txBody>
          <a:bodyPr wrap="none" rtlCol="0">
            <a:spAutoFit/>
          </a:bodyPr>
          <a:lstStyle/>
          <a:p>
            <a:pPr hangingPunct="0">
              <a:lnSpc>
                <a:spcPct val="93000"/>
              </a:lnSpc>
              <a:spcAft>
                <a:spcPts val="1425"/>
              </a:spcAft>
              <a:buClr>
                <a:srgbClr val="000000"/>
              </a:buClr>
              <a:buSzPct val="100000"/>
              <a:defRPr/>
            </a:pPr>
            <a:r>
              <a:rPr lang="en-GB" dirty="0">
                <a:ea typeface="ＭＳ Ｐゴシック" charset="0"/>
                <a:cs typeface="ＭＳ Ｐゴシック" charset="0"/>
              </a:rPr>
              <a:t> </a:t>
            </a:r>
          </a:p>
        </p:txBody>
      </p:sp>
      <p:pic>
        <p:nvPicPr>
          <p:cNvPr id="7" name="Picture 6" descr="GearNetworking-1-v0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000" y="1736317"/>
            <a:ext cx="8128000" cy="4216400"/>
          </a:xfrm>
          <a:prstGeom prst="rect">
            <a:avLst/>
          </a:prstGeom>
        </p:spPr>
      </p:pic>
    </p:spTree>
    <p:extLst>
      <p:ext uri="{BB962C8B-B14F-4D97-AF65-F5344CB8AC3E}">
        <p14:creationId xmlns:p14="http://schemas.microsoft.com/office/powerpoint/2010/main" val="40116940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14348" y="510870"/>
            <a:ext cx="7715304" cy="659116"/>
            <a:chOff x="714348" y="599685"/>
            <a:chExt cx="7715304" cy="659116"/>
          </a:xfrm>
        </p:grpSpPr>
        <p:pic>
          <p:nvPicPr>
            <p:cNvPr id="3" name="Picture 2"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4"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COMPLETE PICTURE</a:t>
              </a:r>
              <a:endParaRPr lang="it-IT" b="1" dirty="0"/>
            </a:p>
          </p:txBody>
        </p:sp>
      </p:grpSp>
      <p:pic>
        <p:nvPicPr>
          <p:cNvPr id="6" name="Picture 5" descr="completepictu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1963" y="1169986"/>
            <a:ext cx="7317689" cy="5543704"/>
          </a:xfrm>
          <a:prstGeom prst="rect">
            <a:avLst/>
          </a:prstGeom>
        </p:spPr>
      </p:pic>
    </p:spTree>
    <p:extLst>
      <p:ext uri="{BB962C8B-B14F-4D97-AF65-F5344CB8AC3E}">
        <p14:creationId xmlns:p14="http://schemas.microsoft.com/office/powerpoint/2010/main" val="2174224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14348" y="510870"/>
            <a:ext cx="7715304" cy="659116"/>
            <a:chOff x="714348" y="599685"/>
            <a:chExt cx="7715304" cy="659116"/>
          </a:xfrm>
        </p:grpSpPr>
        <p:pic>
          <p:nvPicPr>
            <p:cNvPr id="3" name="Picture 2"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4"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LAB 1</a:t>
              </a:r>
              <a:endParaRPr lang="it-IT" b="1" dirty="0"/>
            </a:p>
          </p:txBody>
        </p:sp>
      </p:grpSp>
      <p:sp>
        <p:nvSpPr>
          <p:cNvPr id="5" name="TextBox 4"/>
          <p:cNvSpPr txBox="1"/>
          <p:nvPr/>
        </p:nvSpPr>
        <p:spPr>
          <a:xfrm>
            <a:off x="1351064" y="1827219"/>
            <a:ext cx="5609228" cy="2018783"/>
          </a:xfrm>
          <a:prstGeom prst="rect">
            <a:avLst/>
          </a:prstGeom>
          <a:noFill/>
        </p:spPr>
        <p:txBody>
          <a:bodyPr wrap="none" rtlCol="0">
            <a:spAutoFit/>
          </a:bodyPr>
          <a:lstStyle/>
          <a:p>
            <a:pPr hangingPunct="0">
              <a:lnSpc>
                <a:spcPct val="93000"/>
              </a:lnSpc>
              <a:spcAft>
                <a:spcPts val="1425"/>
              </a:spcAft>
              <a:buClr>
                <a:srgbClr val="000000"/>
              </a:buClr>
              <a:buSzPct val="100000"/>
              <a:buFont typeface="Arial" charset="0"/>
              <a:buChar char="•"/>
              <a:defRPr/>
            </a:pPr>
            <a:r>
              <a:rPr lang="en-GB" sz="2400" dirty="0" smtClean="0">
                <a:ea typeface="ＭＳ Ｐゴシック" charset="0"/>
                <a:cs typeface="ＭＳ Ｐゴシック" charset="0"/>
              </a:rPr>
              <a:t> Read the overview chapter </a:t>
            </a:r>
          </a:p>
          <a:p>
            <a:pPr hangingPunct="0">
              <a:lnSpc>
                <a:spcPct val="93000"/>
              </a:lnSpc>
              <a:spcAft>
                <a:spcPts val="1425"/>
              </a:spcAft>
              <a:buClr>
                <a:srgbClr val="000000"/>
              </a:buClr>
              <a:buSzPct val="100000"/>
              <a:buFont typeface="Arial" charset="0"/>
              <a:buChar char="•"/>
              <a:defRPr/>
            </a:pPr>
            <a:r>
              <a:rPr lang="en-GB" sz="2400" dirty="0" smtClean="0">
                <a:ea typeface="ＭＳ Ｐゴシック" charset="0"/>
                <a:cs typeface="ＭＳ Ｐゴシック" charset="0"/>
              </a:rPr>
              <a:t> Register the system and add subscriptions</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Update the  operating system</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Configure the system clock</a:t>
            </a:r>
            <a:endParaRPr lang="en-GB" sz="2400" dirty="0">
              <a:ea typeface="ＭＳ Ｐゴシック" charset="0"/>
              <a:cs typeface="ＭＳ Ｐゴシック" charset="0"/>
            </a:endParaRPr>
          </a:p>
        </p:txBody>
      </p:sp>
      <p:pic>
        <p:nvPicPr>
          <p:cNvPr id="6" name="Picture 5" descr="lab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2856" y="4591241"/>
            <a:ext cx="3478403" cy="2266759"/>
          </a:xfrm>
          <a:prstGeom prst="rect">
            <a:avLst/>
          </a:prstGeom>
        </p:spPr>
      </p:pic>
    </p:spTree>
    <p:extLst>
      <p:ext uri="{BB962C8B-B14F-4D97-AF65-F5344CB8AC3E}">
        <p14:creationId xmlns:p14="http://schemas.microsoft.com/office/powerpoint/2010/main" val="3390171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WHO </a:t>
            </a:r>
            <a:r>
              <a:rPr lang="it-IT" b="1" dirty="0" smtClean="0"/>
              <a:t>IS MICIAH?</a:t>
            </a:r>
            <a:endParaRPr lang="it-IT" b="1" dirty="0"/>
          </a:p>
        </p:txBody>
      </p:sp>
      <p:sp>
        <p:nvSpPr>
          <p:cNvPr id="4" name="TextBox 3"/>
          <p:cNvSpPr txBox="1"/>
          <p:nvPr/>
        </p:nvSpPr>
        <p:spPr>
          <a:xfrm>
            <a:off x="983576" y="1675319"/>
            <a:ext cx="5929828" cy="1892826"/>
          </a:xfrm>
          <a:prstGeom prst="rect">
            <a:avLst/>
          </a:prstGeom>
          <a:noFill/>
        </p:spPr>
        <p:txBody>
          <a:bodyPr wrap="none" rtlCol="0">
            <a:spAutoFit/>
          </a:bodyPr>
          <a:lstStyle/>
          <a:p>
            <a:pPr marL="285750" indent="-285750">
              <a:buFont typeface="Arial"/>
              <a:buChar char="•"/>
            </a:pPr>
            <a:r>
              <a:rPr lang="en-US" sz="2300" dirty="0" err="1" smtClean="0"/>
              <a:t>Miciah</a:t>
            </a:r>
            <a:r>
              <a:rPr lang="en-US" sz="2300" dirty="0" smtClean="0"/>
              <a:t> Masters</a:t>
            </a:r>
            <a:endParaRPr lang="en-US" sz="2300" dirty="0"/>
          </a:p>
          <a:p>
            <a:pPr marL="285750" indent="-285750">
              <a:buFont typeface="Arial"/>
              <a:buChar char="•"/>
            </a:pPr>
            <a:r>
              <a:rPr lang="en-US" sz="2300" dirty="0"/>
              <a:t>Software Engineer, OpenShift Enterprise</a:t>
            </a:r>
          </a:p>
          <a:p>
            <a:pPr marL="285750" indent="-285750">
              <a:buFont typeface="Arial"/>
              <a:buChar char="•"/>
            </a:pPr>
            <a:r>
              <a:rPr lang="en-US" sz="2300" dirty="0"/>
              <a:t>Started at Red Hat in July 2012</a:t>
            </a:r>
          </a:p>
          <a:p>
            <a:pPr marL="285750" indent="-285750">
              <a:buFont typeface="Arial"/>
              <a:buChar char="•"/>
            </a:pPr>
            <a:r>
              <a:rPr lang="en-US" sz="2400" dirty="0"/>
              <a:t>C / shell / GNU/Linux system administration</a:t>
            </a:r>
          </a:p>
          <a:p>
            <a:pPr marL="285750" indent="-285750">
              <a:buFont typeface="Arial"/>
              <a:buChar char="•"/>
            </a:pPr>
            <a:r>
              <a:rPr lang="en-US" sz="2400" dirty="0"/>
              <a:t>Open source project</a:t>
            </a:r>
            <a:endParaRPr lang="en-US" sz="2300" dirty="0"/>
          </a:p>
        </p:txBody>
      </p:sp>
      <p:pic>
        <p:nvPicPr>
          <p:cNvPr id="5" name="Picture 4" descr="master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1006" y="5245006"/>
            <a:ext cx="1612994" cy="1612994"/>
          </a:xfrm>
          <a:prstGeom prst="rect">
            <a:avLst/>
          </a:prstGeom>
        </p:spPr>
      </p:pic>
    </p:spTree>
    <p:extLst>
      <p:ext uri="{BB962C8B-B14F-4D97-AF65-F5344CB8AC3E}">
        <p14:creationId xmlns:p14="http://schemas.microsoft.com/office/powerpoint/2010/main" val="29776360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1</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15 MINUTES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23500"/>
            <a:ext cx="995357" cy="850463"/>
          </a:xfrm>
          <a:prstGeom prst="rect">
            <a:avLst/>
          </a:prstGeom>
        </p:spPr>
      </p:pic>
    </p:spTree>
    <p:extLst>
      <p:ext uri="{BB962C8B-B14F-4D97-AF65-F5344CB8AC3E}">
        <p14:creationId xmlns:p14="http://schemas.microsoft.com/office/powerpoint/2010/main" val="42863632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1</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QUESTIONS?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35547"/>
            <a:ext cx="995357" cy="850463"/>
          </a:xfrm>
          <a:prstGeom prst="rect">
            <a:avLst/>
          </a:prstGeom>
        </p:spPr>
      </p:pic>
    </p:spTree>
    <p:extLst>
      <p:ext uri="{BB962C8B-B14F-4D97-AF65-F5344CB8AC3E}">
        <p14:creationId xmlns:p14="http://schemas.microsoft.com/office/powerpoint/2010/main" val="34561740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14348" y="510870"/>
            <a:ext cx="7715304" cy="659116"/>
            <a:chOff x="714348" y="599685"/>
            <a:chExt cx="7715304" cy="659116"/>
          </a:xfrm>
        </p:grpSpPr>
        <p:pic>
          <p:nvPicPr>
            <p:cNvPr id="3" name="Picture 2"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4"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LAB 2</a:t>
              </a:r>
              <a:endParaRPr lang="it-IT" b="1" dirty="0"/>
            </a:p>
          </p:txBody>
        </p:sp>
      </p:grpSp>
      <p:sp>
        <p:nvSpPr>
          <p:cNvPr id="5" name="TextBox 4"/>
          <p:cNvSpPr txBox="1"/>
          <p:nvPr/>
        </p:nvSpPr>
        <p:spPr>
          <a:xfrm>
            <a:off x="1351064" y="1827219"/>
            <a:ext cx="6442789" cy="2545004"/>
          </a:xfrm>
          <a:prstGeom prst="rect">
            <a:avLst/>
          </a:prstGeom>
          <a:noFill/>
        </p:spPr>
        <p:txBody>
          <a:bodyPr wrap="none" rtlCol="0">
            <a:spAutoFit/>
          </a:bodyPr>
          <a:lstStyle/>
          <a:p>
            <a:pPr hangingPunct="0">
              <a:lnSpc>
                <a:spcPct val="93000"/>
              </a:lnSpc>
              <a:spcAft>
                <a:spcPts val="1425"/>
              </a:spcAft>
              <a:buClr>
                <a:srgbClr val="000000"/>
              </a:buClr>
              <a:buSzPct val="100000"/>
              <a:buFont typeface="Arial" charset="0"/>
              <a:buChar char="•"/>
              <a:defRPr/>
            </a:pPr>
            <a:r>
              <a:rPr lang="en-GB" sz="2400" dirty="0" smtClean="0">
                <a:ea typeface="ＭＳ Ｐゴシック" charset="0"/>
                <a:cs typeface="ＭＳ Ｐゴシック" charset="0"/>
              </a:rPr>
              <a:t> BIND</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Environment variables</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Create a database for your </a:t>
            </a:r>
            <a:r>
              <a:rPr lang="en-GB" sz="2400" dirty="0" err="1" smtClean="0">
                <a:ea typeface="ＭＳ Ｐゴシック" charset="0"/>
                <a:cs typeface="ＭＳ Ｐゴシック" charset="0"/>
              </a:rPr>
              <a:t>example.com</a:t>
            </a:r>
            <a:r>
              <a:rPr lang="en-GB" sz="2400" dirty="0" smtClean="0">
                <a:ea typeface="ＭＳ Ｐゴシック" charset="0"/>
                <a:cs typeface="ＭＳ Ｐゴシック" charset="0"/>
              </a:rPr>
              <a:t> domain</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Use the new </a:t>
            </a:r>
            <a:r>
              <a:rPr lang="en-GB" sz="2400" dirty="0" err="1" smtClean="0">
                <a:ea typeface="ＭＳ Ｐゴシック" charset="0"/>
                <a:cs typeface="ＭＳ Ｐゴシック" charset="0"/>
              </a:rPr>
              <a:t>nameserver</a:t>
            </a:r>
            <a:endParaRPr lang="en-GB" sz="2400" dirty="0">
              <a:ea typeface="ＭＳ Ｐゴシック" charset="0"/>
              <a:cs typeface="ＭＳ Ｐゴシック" charset="0"/>
            </a:endParaRPr>
          </a:p>
          <a:p>
            <a:pPr hangingPunct="0">
              <a:lnSpc>
                <a:spcPct val="93000"/>
              </a:lnSpc>
              <a:spcAft>
                <a:spcPts val="1425"/>
              </a:spcAft>
              <a:buClr>
                <a:srgbClr val="000000"/>
              </a:buClr>
              <a:buSzPct val="100000"/>
              <a:buFont typeface="Arial" charset="0"/>
              <a:buChar char="•"/>
              <a:defRPr/>
            </a:pPr>
            <a:r>
              <a:rPr lang="en-GB" sz="2400" dirty="0" smtClean="0">
                <a:ea typeface="ＭＳ Ｐゴシック" charset="0"/>
                <a:cs typeface="ＭＳ Ｐゴシック" charset="0"/>
              </a:rPr>
              <a:t> Gotchas</a:t>
            </a:r>
            <a:endParaRPr lang="en-GB" sz="2400" dirty="0">
              <a:ea typeface="ＭＳ Ｐゴシック" charset="0"/>
              <a:cs typeface="ＭＳ Ｐゴシック" charset="0"/>
            </a:endParaRPr>
          </a:p>
        </p:txBody>
      </p:sp>
      <p:pic>
        <p:nvPicPr>
          <p:cNvPr id="6" name="Picture 5" descr="bin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6673" y="5554206"/>
            <a:ext cx="1715519" cy="1303794"/>
          </a:xfrm>
          <a:prstGeom prst="rect">
            <a:avLst/>
          </a:prstGeom>
        </p:spPr>
      </p:pic>
    </p:spTree>
    <p:extLst>
      <p:ext uri="{BB962C8B-B14F-4D97-AF65-F5344CB8AC3E}">
        <p14:creationId xmlns:p14="http://schemas.microsoft.com/office/powerpoint/2010/main" val="33714261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2</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20 MINUTES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17773"/>
            <a:ext cx="995357" cy="850463"/>
          </a:xfrm>
          <a:prstGeom prst="rect">
            <a:avLst/>
          </a:prstGeom>
        </p:spPr>
      </p:pic>
    </p:spTree>
    <p:extLst>
      <p:ext uri="{BB962C8B-B14F-4D97-AF65-F5344CB8AC3E}">
        <p14:creationId xmlns:p14="http://schemas.microsoft.com/office/powerpoint/2010/main" val="33519748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2</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QUESTIONS?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17773"/>
            <a:ext cx="995357" cy="850463"/>
          </a:xfrm>
          <a:prstGeom prst="rect">
            <a:avLst/>
          </a:prstGeom>
        </p:spPr>
      </p:pic>
    </p:spTree>
    <p:extLst>
      <p:ext uri="{BB962C8B-B14F-4D97-AF65-F5344CB8AC3E}">
        <p14:creationId xmlns:p14="http://schemas.microsoft.com/office/powerpoint/2010/main" val="18904552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14348" y="510870"/>
            <a:ext cx="7715304" cy="659116"/>
            <a:chOff x="714348" y="599685"/>
            <a:chExt cx="7715304" cy="659116"/>
          </a:xfrm>
        </p:grpSpPr>
        <p:pic>
          <p:nvPicPr>
            <p:cNvPr id="3" name="Picture 2"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4"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LAB 3</a:t>
              </a:r>
              <a:endParaRPr lang="it-IT" b="1" dirty="0"/>
            </a:p>
          </p:txBody>
        </p:sp>
      </p:grpSp>
      <p:sp>
        <p:nvSpPr>
          <p:cNvPr id="5" name="TextBox 4"/>
          <p:cNvSpPr txBox="1"/>
          <p:nvPr/>
        </p:nvSpPr>
        <p:spPr>
          <a:xfrm>
            <a:off x="1351064" y="1827219"/>
            <a:ext cx="2890535" cy="966341"/>
          </a:xfrm>
          <a:prstGeom prst="rect">
            <a:avLst/>
          </a:prstGeom>
          <a:noFill/>
        </p:spPr>
        <p:txBody>
          <a:bodyPr wrap="none" rtlCol="0">
            <a:spAutoFit/>
          </a:bodyPr>
          <a:lstStyle/>
          <a:p>
            <a:pPr hangingPunct="0">
              <a:lnSpc>
                <a:spcPct val="93000"/>
              </a:lnSpc>
              <a:spcAft>
                <a:spcPts val="1425"/>
              </a:spcAft>
              <a:buClr>
                <a:srgbClr val="000000"/>
              </a:buClr>
              <a:buSzPct val="100000"/>
              <a:buFont typeface="Arial" charset="0"/>
              <a:buChar char="•"/>
              <a:defRPr/>
            </a:pPr>
            <a:r>
              <a:rPr lang="en-GB" sz="2400" dirty="0" smtClean="0">
                <a:ea typeface="ＭＳ Ｐゴシック" charset="0"/>
                <a:cs typeface="ＭＳ Ｐゴシック" charset="0"/>
              </a:rPr>
              <a:t> Configure </a:t>
            </a:r>
            <a:r>
              <a:rPr lang="en-GB" sz="2400" dirty="0" err="1" smtClean="0">
                <a:ea typeface="ＭＳ Ｐゴシック" charset="0"/>
                <a:cs typeface="ＭＳ Ｐゴシック" charset="0"/>
              </a:rPr>
              <a:t>dhclient</a:t>
            </a:r>
            <a:endParaRPr lang="en-GB" sz="2400" dirty="0" smtClean="0">
              <a:ea typeface="ＭＳ Ｐゴシック" charset="0"/>
              <a:cs typeface="ＭＳ Ｐゴシック" charset="0"/>
            </a:endParaRPr>
          </a:p>
          <a:p>
            <a:pPr hangingPunct="0">
              <a:lnSpc>
                <a:spcPct val="93000"/>
              </a:lnSpc>
              <a:spcAft>
                <a:spcPts val="1425"/>
              </a:spcAft>
              <a:buClr>
                <a:srgbClr val="000000"/>
              </a:buClr>
              <a:buSzPct val="100000"/>
              <a:buFont typeface="Arial" charset="0"/>
              <a:buChar char="•"/>
              <a:defRPr/>
            </a:pPr>
            <a:r>
              <a:rPr lang="en-GB" sz="2400" dirty="0" smtClean="0">
                <a:ea typeface="ＭＳ Ｐゴシック" charset="0"/>
                <a:cs typeface="ＭＳ Ｐゴシック" charset="0"/>
              </a:rPr>
              <a:t> Configure hostname</a:t>
            </a:r>
            <a:endParaRPr lang="en-GB" sz="2400" dirty="0">
              <a:ea typeface="ＭＳ Ｐゴシック" charset="0"/>
              <a:cs typeface="ＭＳ Ｐゴシック" charset="0"/>
            </a:endParaRPr>
          </a:p>
        </p:txBody>
      </p:sp>
      <p:pic>
        <p:nvPicPr>
          <p:cNvPr id="6" name="Picture 5" descr="lab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8153" y="5248614"/>
            <a:ext cx="2145848" cy="1609386"/>
          </a:xfrm>
          <a:prstGeom prst="rect">
            <a:avLst/>
          </a:prstGeom>
        </p:spPr>
      </p:pic>
    </p:spTree>
    <p:extLst>
      <p:ext uri="{BB962C8B-B14F-4D97-AF65-F5344CB8AC3E}">
        <p14:creationId xmlns:p14="http://schemas.microsoft.com/office/powerpoint/2010/main" val="41259893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3</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a:ln w="6350">
                    <a:noFill/>
                  </a:ln>
                  <a:solidFill>
                    <a:srgbClr val="CD202C"/>
                  </a:solidFill>
                  <a:latin typeface="Overpass-Rehinted Bold"/>
                  <a:cs typeface="Overpass-Rehinted Bold"/>
                </a:rPr>
                <a:t>5</a:t>
              </a:r>
              <a:r>
                <a:rPr lang="it-IT" sz="6100" dirty="0" smtClean="0">
                  <a:ln w="6350">
                    <a:noFill/>
                  </a:ln>
                  <a:solidFill>
                    <a:srgbClr val="CD202C"/>
                  </a:solidFill>
                  <a:latin typeface="Overpass-Rehinted Bold"/>
                  <a:cs typeface="Overpass-Rehinted Bold"/>
                </a:rPr>
                <a:t> MINUTES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08893"/>
            <a:ext cx="995357" cy="850463"/>
          </a:xfrm>
          <a:prstGeom prst="rect">
            <a:avLst/>
          </a:prstGeom>
        </p:spPr>
      </p:pic>
    </p:spTree>
    <p:extLst>
      <p:ext uri="{BB962C8B-B14F-4D97-AF65-F5344CB8AC3E}">
        <p14:creationId xmlns:p14="http://schemas.microsoft.com/office/powerpoint/2010/main" val="2424078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3</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QUESTIONS?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17773"/>
            <a:ext cx="995357" cy="850463"/>
          </a:xfrm>
          <a:prstGeom prst="rect">
            <a:avLst/>
          </a:prstGeom>
        </p:spPr>
      </p:pic>
    </p:spTree>
    <p:extLst>
      <p:ext uri="{BB962C8B-B14F-4D97-AF65-F5344CB8AC3E}">
        <p14:creationId xmlns:p14="http://schemas.microsoft.com/office/powerpoint/2010/main" val="7253491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14348" y="510870"/>
            <a:ext cx="7715304" cy="659116"/>
            <a:chOff x="714348" y="599685"/>
            <a:chExt cx="7715304" cy="659116"/>
          </a:xfrm>
        </p:grpSpPr>
        <p:pic>
          <p:nvPicPr>
            <p:cNvPr id="3" name="Picture 2"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4"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LAB 4</a:t>
              </a:r>
              <a:endParaRPr lang="it-IT" b="1" dirty="0"/>
            </a:p>
          </p:txBody>
        </p:sp>
      </p:grpSp>
      <p:sp>
        <p:nvSpPr>
          <p:cNvPr id="5" name="TextBox 4"/>
          <p:cNvSpPr txBox="1"/>
          <p:nvPr/>
        </p:nvSpPr>
        <p:spPr>
          <a:xfrm>
            <a:off x="1351064" y="1827219"/>
            <a:ext cx="3749744" cy="1492562"/>
          </a:xfrm>
          <a:prstGeom prst="rect">
            <a:avLst/>
          </a:prstGeom>
          <a:noFill/>
        </p:spPr>
        <p:txBody>
          <a:bodyPr wrap="none" rtlCol="0">
            <a:spAutoFit/>
          </a:bodyPr>
          <a:lstStyle/>
          <a:p>
            <a:pPr hangingPunct="0">
              <a:lnSpc>
                <a:spcPct val="93000"/>
              </a:lnSpc>
              <a:spcAft>
                <a:spcPts val="1425"/>
              </a:spcAft>
              <a:buClr>
                <a:srgbClr val="000000"/>
              </a:buClr>
              <a:buSzPct val="100000"/>
              <a:buFont typeface="Arial" charset="0"/>
              <a:buChar char="•"/>
              <a:defRPr/>
            </a:pPr>
            <a:r>
              <a:rPr lang="en-GB" sz="2400" dirty="0" smtClean="0">
                <a:ea typeface="ＭＳ Ｐゴシック" charset="0"/>
                <a:cs typeface="ＭＳ Ｐゴシック" charset="0"/>
              </a:rPr>
              <a:t> Install </a:t>
            </a:r>
            <a:r>
              <a:rPr lang="en-GB" sz="2400" dirty="0" err="1" smtClean="0">
                <a:ea typeface="ＭＳ Ｐゴシック" charset="0"/>
                <a:cs typeface="ＭＳ Ｐゴシック" charset="0"/>
              </a:rPr>
              <a:t>MongoDB</a:t>
            </a:r>
            <a:endParaRPr lang="en-GB" sz="2400" dirty="0" smtClean="0">
              <a:ea typeface="ＭＳ Ｐゴシック" charset="0"/>
              <a:cs typeface="ＭＳ Ｐゴシック" charset="0"/>
            </a:endParaRP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Configure </a:t>
            </a:r>
            <a:r>
              <a:rPr lang="en-GB" sz="2400" dirty="0" err="1" smtClean="0">
                <a:ea typeface="ＭＳ Ｐゴシック" charset="0"/>
                <a:cs typeface="ＭＳ Ｐゴシック" charset="0"/>
              </a:rPr>
              <a:t>MongoDB</a:t>
            </a:r>
            <a:endParaRPr lang="en-GB" sz="2400" dirty="0" smtClean="0">
              <a:ea typeface="ＭＳ Ｐゴシック" charset="0"/>
              <a:cs typeface="ＭＳ Ｐゴシック" charset="0"/>
            </a:endParaRP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Verify </a:t>
            </a:r>
            <a:r>
              <a:rPr lang="en-GB" sz="2400" dirty="0" err="1" smtClean="0">
                <a:ea typeface="ＭＳ Ｐゴシック" charset="0"/>
                <a:cs typeface="ＭＳ Ｐゴシック" charset="0"/>
              </a:rPr>
              <a:t>MongoDB</a:t>
            </a:r>
            <a:r>
              <a:rPr lang="en-GB" sz="2400" dirty="0" smtClean="0">
                <a:ea typeface="ＭＳ Ｐゴシック" charset="0"/>
                <a:cs typeface="ＭＳ Ｐゴシック" charset="0"/>
              </a:rPr>
              <a:t> is working</a:t>
            </a:r>
            <a:endParaRPr lang="en-GB" sz="2400" dirty="0">
              <a:ea typeface="ＭＳ Ｐゴシック" charset="0"/>
              <a:cs typeface="ＭＳ Ｐゴシック" charset="0"/>
            </a:endParaRPr>
          </a:p>
        </p:txBody>
      </p:sp>
      <p:pic>
        <p:nvPicPr>
          <p:cNvPr id="6" name="Picture 5" descr="lab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4540" y="5143500"/>
            <a:ext cx="2299460" cy="1724595"/>
          </a:xfrm>
          <a:prstGeom prst="rect">
            <a:avLst/>
          </a:prstGeom>
        </p:spPr>
      </p:pic>
      <p:pic>
        <p:nvPicPr>
          <p:cNvPr id="7" name="Picture 6" descr="lab4b.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9652" y="5568519"/>
            <a:ext cx="606946" cy="606946"/>
          </a:xfrm>
          <a:prstGeom prst="rect">
            <a:avLst/>
          </a:prstGeom>
        </p:spPr>
      </p:pic>
    </p:spTree>
    <p:extLst>
      <p:ext uri="{BB962C8B-B14F-4D97-AF65-F5344CB8AC3E}">
        <p14:creationId xmlns:p14="http://schemas.microsoft.com/office/powerpoint/2010/main" val="11319709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4</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10 MINUTES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26654"/>
            <a:ext cx="995357" cy="850463"/>
          </a:xfrm>
          <a:prstGeom prst="rect">
            <a:avLst/>
          </a:prstGeom>
        </p:spPr>
      </p:pic>
    </p:spTree>
    <p:extLst>
      <p:ext uri="{BB962C8B-B14F-4D97-AF65-F5344CB8AC3E}">
        <p14:creationId xmlns:p14="http://schemas.microsoft.com/office/powerpoint/2010/main" val="2595870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WHO ARE YOU?</a:t>
            </a:r>
            <a:endParaRPr lang="it-IT" b="1" dirty="0"/>
          </a:p>
        </p:txBody>
      </p:sp>
      <p:pic>
        <p:nvPicPr>
          <p:cNvPr id="4" name="Picture 3" descr="whoareyou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9800" y="2087140"/>
            <a:ext cx="2829522" cy="3547991"/>
          </a:xfrm>
          <a:prstGeom prst="rect">
            <a:avLst/>
          </a:prstGeom>
        </p:spPr>
      </p:pic>
    </p:spTree>
    <p:extLst>
      <p:ext uri="{BB962C8B-B14F-4D97-AF65-F5344CB8AC3E}">
        <p14:creationId xmlns:p14="http://schemas.microsoft.com/office/powerpoint/2010/main" val="3397594999"/>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4</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QUESTIONS?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26654"/>
            <a:ext cx="995357" cy="850463"/>
          </a:xfrm>
          <a:prstGeom prst="rect">
            <a:avLst/>
          </a:prstGeom>
        </p:spPr>
      </p:pic>
    </p:spTree>
    <p:extLst>
      <p:ext uri="{BB962C8B-B14F-4D97-AF65-F5344CB8AC3E}">
        <p14:creationId xmlns:p14="http://schemas.microsoft.com/office/powerpoint/2010/main" val="35775758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14348" y="510870"/>
            <a:ext cx="7715304" cy="659116"/>
            <a:chOff x="714348" y="599685"/>
            <a:chExt cx="7715304" cy="659116"/>
          </a:xfrm>
        </p:grpSpPr>
        <p:pic>
          <p:nvPicPr>
            <p:cNvPr id="3" name="Picture 2"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4"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LAB 5</a:t>
              </a:r>
              <a:endParaRPr lang="it-IT" b="1" dirty="0"/>
            </a:p>
          </p:txBody>
        </p:sp>
      </p:grpSp>
      <p:sp>
        <p:nvSpPr>
          <p:cNvPr id="5" name="TextBox 4"/>
          <p:cNvSpPr txBox="1"/>
          <p:nvPr/>
        </p:nvSpPr>
        <p:spPr>
          <a:xfrm>
            <a:off x="1351064" y="1827219"/>
            <a:ext cx="2903359" cy="2018783"/>
          </a:xfrm>
          <a:prstGeom prst="rect">
            <a:avLst/>
          </a:prstGeom>
          <a:noFill/>
        </p:spPr>
        <p:txBody>
          <a:bodyPr wrap="none" rtlCol="0">
            <a:spAutoFit/>
          </a:bodyPr>
          <a:lstStyle/>
          <a:p>
            <a:pPr hangingPunct="0">
              <a:lnSpc>
                <a:spcPct val="93000"/>
              </a:lnSpc>
              <a:spcAft>
                <a:spcPts val="1425"/>
              </a:spcAft>
              <a:buClr>
                <a:srgbClr val="000000"/>
              </a:buClr>
              <a:buSzPct val="100000"/>
              <a:buFont typeface="Arial" charset="0"/>
              <a:buChar char="•"/>
              <a:defRPr/>
            </a:pPr>
            <a:r>
              <a:rPr lang="en-GB" sz="2400" dirty="0" smtClean="0">
                <a:ea typeface="ＭＳ Ｐゴシック" charset="0"/>
                <a:cs typeface="ＭＳ Ｐゴシック" charset="0"/>
              </a:rPr>
              <a:t> Install </a:t>
            </a:r>
            <a:r>
              <a:rPr lang="en-GB" sz="2400" dirty="0" err="1" smtClean="0">
                <a:ea typeface="ＭＳ Ｐゴシック" charset="0"/>
                <a:cs typeface="ＭＳ Ｐゴシック" charset="0"/>
              </a:rPr>
              <a:t>ActiveMQ</a:t>
            </a:r>
            <a:endParaRPr lang="en-GB" sz="2400" dirty="0" smtClean="0">
              <a:ea typeface="ＭＳ Ｐゴシック" charset="0"/>
              <a:cs typeface="ＭＳ Ｐゴシック" charset="0"/>
            </a:endParaRP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Configure </a:t>
            </a:r>
            <a:r>
              <a:rPr lang="en-GB" sz="2400" dirty="0" err="1" smtClean="0">
                <a:ea typeface="ＭＳ Ｐゴシック" charset="0"/>
                <a:cs typeface="ＭＳ Ｐゴシック" charset="0"/>
              </a:rPr>
              <a:t>ActiveMQ</a:t>
            </a:r>
            <a:endParaRPr lang="en-GB" sz="2400" dirty="0" smtClean="0">
              <a:ea typeface="ＭＳ Ｐゴシック" charset="0"/>
              <a:cs typeface="ＭＳ Ｐゴシック" charset="0"/>
            </a:endParaRP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Update firewall</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Verify it works</a:t>
            </a:r>
            <a:endParaRPr lang="en-GB" sz="2400" dirty="0">
              <a:ea typeface="ＭＳ Ｐゴシック" charset="0"/>
              <a:cs typeface="ＭＳ Ｐゴシック" charset="0"/>
            </a:endParaRPr>
          </a:p>
        </p:txBody>
      </p:sp>
      <p:pic>
        <p:nvPicPr>
          <p:cNvPr id="6" name="Picture 5" descr="lab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5285" y="4946463"/>
            <a:ext cx="2548715" cy="1911537"/>
          </a:xfrm>
          <a:prstGeom prst="rect">
            <a:avLst/>
          </a:prstGeom>
        </p:spPr>
      </p:pic>
    </p:spTree>
    <p:extLst>
      <p:ext uri="{BB962C8B-B14F-4D97-AF65-F5344CB8AC3E}">
        <p14:creationId xmlns:p14="http://schemas.microsoft.com/office/powerpoint/2010/main" val="21861340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5</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10 MINUTES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17774"/>
            <a:ext cx="995357" cy="850463"/>
          </a:xfrm>
          <a:prstGeom prst="rect">
            <a:avLst/>
          </a:prstGeom>
        </p:spPr>
      </p:pic>
    </p:spTree>
    <p:extLst>
      <p:ext uri="{BB962C8B-B14F-4D97-AF65-F5344CB8AC3E}">
        <p14:creationId xmlns:p14="http://schemas.microsoft.com/office/powerpoint/2010/main" val="33107263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5</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QUESTIONS?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17773"/>
            <a:ext cx="995357" cy="850463"/>
          </a:xfrm>
          <a:prstGeom prst="rect">
            <a:avLst/>
          </a:prstGeom>
        </p:spPr>
      </p:pic>
    </p:spTree>
    <p:extLst>
      <p:ext uri="{BB962C8B-B14F-4D97-AF65-F5344CB8AC3E}">
        <p14:creationId xmlns:p14="http://schemas.microsoft.com/office/powerpoint/2010/main" val="17077805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14348" y="510870"/>
            <a:ext cx="7715304" cy="659116"/>
            <a:chOff x="714348" y="599685"/>
            <a:chExt cx="7715304" cy="659116"/>
          </a:xfrm>
        </p:grpSpPr>
        <p:pic>
          <p:nvPicPr>
            <p:cNvPr id="3" name="Picture 2"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4"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LAB 6</a:t>
              </a:r>
              <a:endParaRPr lang="it-IT" b="1" dirty="0"/>
            </a:p>
          </p:txBody>
        </p:sp>
      </p:grpSp>
      <p:sp>
        <p:nvSpPr>
          <p:cNvPr id="5" name="TextBox 4"/>
          <p:cNvSpPr txBox="1"/>
          <p:nvPr/>
        </p:nvSpPr>
        <p:spPr>
          <a:xfrm>
            <a:off x="1351064" y="1827219"/>
            <a:ext cx="3903633" cy="966341"/>
          </a:xfrm>
          <a:prstGeom prst="rect">
            <a:avLst/>
          </a:prstGeom>
          <a:noFill/>
        </p:spPr>
        <p:txBody>
          <a:bodyPr wrap="none" rtlCol="0">
            <a:spAutoFit/>
          </a:bodyPr>
          <a:lstStyle/>
          <a:p>
            <a:pPr hangingPunct="0">
              <a:lnSpc>
                <a:spcPct val="93000"/>
              </a:lnSpc>
              <a:spcAft>
                <a:spcPts val="1425"/>
              </a:spcAft>
              <a:buClr>
                <a:srgbClr val="000000"/>
              </a:buClr>
              <a:buSzPct val="100000"/>
              <a:buFont typeface="Arial" charset="0"/>
              <a:buChar char="•"/>
              <a:defRPr/>
            </a:pPr>
            <a:r>
              <a:rPr lang="en-GB" sz="2400" dirty="0" smtClean="0">
                <a:ea typeface="ＭＳ Ｐゴシック" charset="0"/>
                <a:cs typeface="ＭＳ Ｐゴシック" charset="0"/>
              </a:rPr>
              <a:t> Install </a:t>
            </a:r>
            <a:r>
              <a:rPr lang="en-GB" sz="2400" dirty="0" err="1" smtClean="0">
                <a:ea typeface="ＭＳ Ｐゴシック" charset="0"/>
                <a:cs typeface="ＭＳ Ｐゴシック" charset="0"/>
              </a:rPr>
              <a:t>MCollective</a:t>
            </a:r>
            <a:r>
              <a:rPr lang="en-GB" sz="2400" dirty="0" smtClean="0">
                <a:ea typeface="ＭＳ Ｐゴシック" charset="0"/>
                <a:cs typeface="ＭＳ Ｐゴシック" charset="0"/>
              </a:rPr>
              <a:t> Client</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Configure </a:t>
            </a:r>
            <a:r>
              <a:rPr lang="en-GB" sz="2400" dirty="0" err="1">
                <a:ea typeface="ＭＳ Ｐゴシック" charset="0"/>
                <a:cs typeface="ＭＳ Ｐゴシック" charset="0"/>
              </a:rPr>
              <a:t>MCollective</a:t>
            </a:r>
            <a:r>
              <a:rPr lang="en-GB" sz="2400" dirty="0">
                <a:ea typeface="ＭＳ Ｐゴシック" charset="0"/>
                <a:cs typeface="ＭＳ Ｐゴシック" charset="0"/>
              </a:rPr>
              <a:t> </a:t>
            </a:r>
            <a:r>
              <a:rPr lang="en-GB" sz="2400" dirty="0" smtClean="0">
                <a:ea typeface="ＭＳ Ｐゴシック" charset="0"/>
                <a:cs typeface="ＭＳ Ｐゴシック" charset="0"/>
              </a:rPr>
              <a:t>Client</a:t>
            </a:r>
            <a:endParaRPr lang="en-GB" sz="2400" dirty="0">
              <a:ea typeface="ＭＳ Ｐゴシック" charset="0"/>
              <a:cs typeface="ＭＳ Ｐゴシック" charset="0"/>
            </a:endParaRPr>
          </a:p>
        </p:txBody>
      </p:sp>
      <p:pic>
        <p:nvPicPr>
          <p:cNvPr id="6" name="Picture 5" descr="lab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4641" y="5142025"/>
            <a:ext cx="2579359" cy="1715975"/>
          </a:xfrm>
          <a:prstGeom prst="rect">
            <a:avLst/>
          </a:prstGeom>
        </p:spPr>
      </p:pic>
    </p:spTree>
    <p:extLst>
      <p:ext uri="{BB962C8B-B14F-4D97-AF65-F5344CB8AC3E}">
        <p14:creationId xmlns:p14="http://schemas.microsoft.com/office/powerpoint/2010/main" val="42362638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6</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10 MINUTES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26654"/>
            <a:ext cx="995357" cy="850463"/>
          </a:xfrm>
          <a:prstGeom prst="rect">
            <a:avLst/>
          </a:prstGeom>
        </p:spPr>
      </p:pic>
    </p:spTree>
    <p:extLst>
      <p:ext uri="{BB962C8B-B14F-4D97-AF65-F5344CB8AC3E}">
        <p14:creationId xmlns:p14="http://schemas.microsoft.com/office/powerpoint/2010/main" val="9107376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6</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QUESTIONS?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17774"/>
            <a:ext cx="995357" cy="850463"/>
          </a:xfrm>
          <a:prstGeom prst="rect">
            <a:avLst/>
          </a:prstGeom>
        </p:spPr>
      </p:pic>
    </p:spTree>
    <p:extLst>
      <p:ext uri="{BB962C8B-B14F-4D97-AF65-F5344CB8AC3E}">
        <p14:creationId xmlns:p14="http://schemas.microsoft.com/office/powerpoint/2010/main" val="14427744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14348" y="510870"/>
            <a:ext cx="7715304" cy="659116"/>
            <a:chOff x="714348" y="599685"/>
            <a:chExt cx="7715304" cy="659116"/>
          </a:xfrm>
        </p:grpSpPr>
        <p:pic>
          <p:nvPicPr>
            <p:cNvPr id="3" name="Picture 2"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4"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LAB 7</a:t>
              </a:r>
              <a:endParaRPr lang="it-IT" b="1" dirty="0"/>
            </a:p>
          </p:txBody>
        </p:sp>
      </p:grpSp>
      <p:sp>
        <p:nvSpPr>
          <p:cNvPr id="5" name="TextBox 4"/>
          <p:cNvSpPr txBox="1"/>
          <p:nvPr/>
        </p:nvSpPr>
        <p:spPr>
          <a:xfrm>
            <a:off x="1351064" y="1827219"/>
            <a:ext cx="5404043" cy="2018783"/>
          </a:xfrm>
          <a:prstGeom prst="rect">
            <a:avLst/>
          </a:prstGeom>
          <a:noFill/>
        </p:spPr>
        <p:txBody>
          <a:bodyPr wrap="none" rtlCol="0">
            <a:spAutoFit/>
          </a:bodyPr>
          <a:lstStyle/>
          <a:p>
            <a:pPr hangingPunct="0">
              <a:lnSpc>
                <a:spcPct val="93000"/>
              </a:lnSpc>
              <a:spcAft>
                <a:spcPts val="1425"/>
              </a:spcAft>
              <a:buClr>
                <a:srgbClr val="000000"/>
              </a:buClr>
              <a:buSzPct val="100000"/>
              <a:buFont typeface="Arial" charset="0"/>
              <a:buChar char="•"/>
              <a:defRPr/>
            </a:pPr>
            <a:r>
              <a:rPr lang="en-GB" sz="2400" dirty="0" smtClean="0">
                <a:ea typeface="ＭＳ Ｐゴシック" charset="0"/>
                <a:cs typeface="ＭＳ Ｐゴシック" charset="0"/>
              </a:rPr>
              <a:t> Install Broker application</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Generate access keys</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Configure </a:t>
            </a:r>
            <a:r>
              <a:rPr lang="en-GB" sz="2400" dirty="0" err="1" smtClean="0">
                <a:ea typeface="ＭＳ Ｐゴシック" charset="0"/>
                <a:cs typeface="ＭＳ Ｐゴシック" charset="0"/>
              </a:rPr>
              <a:t>SELinux</a:t>
            </a:r>
            <a:r>
              <a:rPr lang="en-GB" sz="2400" dirty="0" smtClean="0">
                <a:ea typeface="ＭＳ Ｐゴシック" charset="0"/>
                <a:cs typeface="ＭＳ Ｐゴシック" charset="0"/>
              </a:rPr>
              <a:t> and Boolean variables</a:t>
            </a:r>
          </a:p>
          <a:p>
            <a:pPr hangingPunct="0">
              <a:lnSpc>
                <a:spcPct val="93000"/>
              </a:lnSpc>
              <a:spcAft>
                <a:spcPts val="1425"/>
              </a:spcAft>
              <a:buClr>
                <a:srgbClr val="000000"/>
              </a:buClr>
              <a:buSzPct val="100000"/>
              <a:buFont typeface="Arial" charset="0"/>
              <a:buChar char="•"/>
              <a:defRPr/>
            </a:pPr>
            <a:r>
              <a:rPr lang="en-GB" sz="2400" dirty="0" smtClean="0">
                <a:ea typeface="ＭＳ Ｐゴシック" charset="0"/>
                <a:cs typeface="ＭＳ Ｐゴシック" charset="0"/>
              </a:rPr>
              <a:t> Changing Broker configuration</a:t>
            </a:r>
            <a:endParaRPr lang="en-GB" sz="2400" dirty="0">
              <a:ea typeface="ＭＳ Ｐゴシック" charset="0"/>
              <a:cs typeface="ＭＳ Ｐゴシック" charset="0"/>
            </a:endParaRPr>
          </a:p>
        </p:txBody>
      </p:sp>
      <p:pic>
        <p:nvPicPr>
          <p:cNvPr id="6" name="Picture 5" descr="lab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2835" y="4919821"/>
            <a:ext cx="1741166" cy="1938179"/>
          </a:xfrm>
          <a:prstGeom prst="rect">
            <a:avLst/>
          </a:prstGeom>
        </p:spPr>
      </p:pic>
    </p:spTree>
    <p:extLst>
      <p:ext uri="{BB962C8B-B14F-4D97-AF65-F5344CB8AC3E}">
        <p14:creationId xmlns:p14="http://schemas.microsoft.com/office/powerpoint/2010/main" val="40499340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7</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15 MINUTES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26654"/>
            <a:ext cx="995357" cy="850463"/>
          </a:xfrm>
          <a:prstGeom prst="rect">
            <a:avLst/>
          </a:prstGeom>
        </p:spPr>
      </p:pic>
    </p:spTree>
    <p:extLst>
      <p:ext uri="{BB962C8B-B14F-4D97-AF65-F5344CB8AC3E}">
        <p14:creationId xmlns:p14="http://schemas.microsoft.com/office/powerpoint/2010/main" val="24516331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7</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QUESTIONS?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17773"/>
            <a:ext cx="995357" cy="850463"/>
          </a:xfrm>
          <a:prstGeom prst="rect">
            <a:avLst/>
          </a:prstGeom>
        </p:spPr>
      </p:pic>
    </p:spTree>
    <p:extLst>
      <p:ext uri="{BB962C8B-B14F-4D97-AF65-F5344CB8AC3E}">
        <p14:creationId xmlns:p14="http://schemas.microsoft.com/office/powerpoint/2010/main" val="2779815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671124"/>
            <a:ext cx="2714644" cy="307777"/>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sz="1400" b="1" dirty="0" smtClean="0"/>
              <a:t>WHAT WILL YOU LEARN?</a:t>
            </a:r>
            <a:endParaRPr lang="it-IT" sz="1400" b="1" dirty="0"/>
          </a:p>
        </p:txBody>
      </p:sp>
      <p:sp>
        <p:nvSpPr>
          <p:cNvPr id="4" name="TextBox 3"/>
          <p:cNvSpPr txBox="1"/>
          <p:nvPr/>
        </p:nvSpPr>
        <p:spPr>
          <a:xfrm>
            <a:off x="1351064" y="2064427"/>
            <a:ext cx="6955750" cy="1862048"/>
          </a:xfrm>
          <a:prstGeom prst="rect">
            <a:avLst/>
          </a:prstGeom>
          <a:noFill/>
        </p:spPr>
        <p:txBody>
          <a:bodyPr wrap="none" rtlCol="0">
            <a:spAutoFit/>
          </a:bodyPr>
          <a:lstStyle>
            <a:defPPr>
              <a:defRPr lang="en-US"/>
            </a:defPPr>
            <a:lvl1pPr marL="285750" indent="-285750">
              <a:buFont typeface="Arial"/>
              <a:buChar char="•"/>
              <a:defRPr sz="2300"/>
            </a:lvl1pPr>
            <a:lvl2pPr marL="742950" lvl="1" indent="-285750">
              <a:buFont typeface="Arial"/>
              <a:buChar char="•"/>
              <a:defRPr sz="2300"/>
            </a:lvl2pPr>
          </a:lstStyle>
          <a:p>
            <a:r>
              <a:rPr lang="en-US" dirty="0"/>
              <a:t>How to install OpenShift Enterprise</a:t>
            </a:r>
          </a:p>
          <a:p>
            <a:r>
              <a:rPr lang="en-US" dirty="0"/>
              <a:t>How to configure and administer OpenShift Enterprise</a:t>
            </a:r>
          </a:p>
          <a:p>
            <a:r>
              <a:rPr lang="en-US" dirty="0"/>
              <a:t>How to add cartridges</a:t>
            </a:r>
          </a:p>
          <a:p>
            <a:r>
              <a:rPr lang="en-US" dirty="0"/>
              <a:t>How to use OpenShift Enterprise for </a:t>
            </a:r>
            <a:r>
              <a:rPr lang="en-US" dirty="0" smtClean="0"/>
              <a:t>deployment</a:t>
            </a:r>
          </a:p>
          <a:p>
            <a:r>
              <a:rPr lang="en-US" dirty="0" smtClean="0"/>
              <a:t>How to use OpenShift Enterprise for development</a:t>
            </a:r>
            <a:endParaRPr lang="en-US" dirty="0"/>
          </a:p>
        </p:txBody>
      </p:sp>
      <p:pic>
        <p:nvPicPr>
          <p:cNvPr id="5" name="Picture 4" descr="lear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6436" y="5443773"/>
            <a:ext cx="1888066" cy="1414227"/>
          </a:xfrm>
          <a:prstGeom prst="rect">
            <a:avLst/>
          </a:prstGeom>
        </p:spPr>
      </p:pic>
    </p:spTree>
    <p:extLst>
      <p:ext uri="{BB962C8B-B14F-4D97-AF65-F5344CB8AC3E}">
        <p14:creationId xmlns:p14="http://schemas.microsoft.com/office/powerpoint/2010/main" val="772677929"/>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714348" y="510870"/>
            <a:ext cx="7715304" cy="659116"/>
            <a:chOff x="714348" y="599685"/>
            <a:chExt cx="7715304" cy="659116"/>
          </a:xfrm>
        </p:grpSpPr>
        <p:pic>
          <p:nvPicPr>
            <p:cNvPr id="4" name="Picture 3"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5"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LAB 8</a:t>
              </a:r>
              <a:endParaRPr lang="it-IT" b="1" dirty="0"/>
            </a:p>
          </p:txBody>
        </p:sp>
      </p:grpSp>
      <p:sp>
        <p:nvSpPr>
          <p:cNvPr id="6" name="TextBox 5"/>
          <p:cNvSpPr txBox="1"/>
          <p:nvPr/>
        </p:nvSpPr>
        <p:spPr>
          <a:xfrm>
            <a:off x="1351064" y="1827219"/>
            <a:ext cx="5404043" cy="3071225"/>
          </a:xfrm>
          <a:prstGeom prst="rect">
            <a:avLst/>
          </a:prstGeom>
          <a:noFill/>
        </p:spPr>
        <p:txBody>
          <a:bodyPr wrap="none" rtlCol="0">
            <a:spAutoFit/>
          </a:bodyPr>
          <a:lstStyle/>
          <a:p>
            <a:pPr hangingPunct="0">
              <a:lnSpc>
                <a:spcPct val="93000"/>
              </a:lnSpc>
              <a:spcAft>
                <a:spcPts val="1425"/>
              </a:spcAft>
              <a:buClr>
                <a:srgbClr val="000000"/>
              </a:buClr>
              <a:buSzPct val="100000"/>
              <a:buFont typeface="Arial" charset="0"/>
              <a:buChar char="•"/>
              <a:defRPr/>
            </a:pPr>
            <a:r>
              <a:rPr lang="en-GB" sz="2400" dirty="0" smtClean="0">
                <a:ea typeface="ＭＳ Ｐゴシック" charset="0"/>
                <a:cs typeface="ＭＳ Ｐゴシック" charset="0"/>
              </a:rPr>
              <a:t> Configure Broker plugins</a:t>
            </a:r>
          </a:p>
          <a:p>
            <a:pPr lvl="1" hangingPunct="0">
              <a:lnSpc>
                <a:spcPct val="93000"/>
              </a:lnSpc>
              <a:spcAft>
                <a:spcPts val="1425"/>
              </a:spcAft>
              <a:buClr>
                <a:srgbClr val="000000"/>
              </a:buClr>
              <a:buSzPct val="100000"/>
              <a:buFont typeface="Arial" charset="0"/>
              <a:buChar char="•"/>
              <a:defRPr/>
            </a:pPr>
            <a:r>
              <a:rPr lang="en-GB" sz="2400" dirty="0" smtClean="0">
                <a:ea typeface="ＭＳ Ｐゴシック" charset="0"/>
                <a:cs typeface="ＭＳ Ｐゴシック" charset="0"/>
              </a:rPr>
              <a:t> DNS plugin</a:t>
            </a:r>
          </a:p>
          <a:p>
            <a:pPr lvl="1"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Authentication plugin</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Create </a:t>
            </a:r>
            <a:r>
              <a:rPr lang="en-GB" sz="2400" dirty="0" err="1" smtClean="0">
                <a:ea typeface="ＭＳ Ｐゴシック" charset="0"/>
                <a:cs typeface="ＭＳ Ｐゴシック" charset="0"/>
              </a:rPr>
              <a:t>MongoDB</a:t>
            </a:r>
            <a:r>
              <a:rPr lang="en-GB" sz="2400" dirty="0" smtClean="0">
                <a:ea typeface="ＭＳ Ｐゴシック" charset="0"/>
                <a:cs typeface="ＭＳ Ｐゴシック" charset="0"/>
              </a:rPr>
              <a:t> account</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Configure </a:t>
            </a:r>
            <a:r>
              <a:rPr lang="en-GB" sz="2400" dirty="0" err="1" smtClean="0">
                <a:ea typeface="ＭＳ Ｐゴシック" charset="0"/>
                <a:cs typeface="ＭＳ Ｐゴシック" charset="0"/>
              </a:rPr>
              <a:t>SELinux</a:t>
            </a:r>
            <a:r>
              <a:rPr lang="en-GB" sz="2400" dirty="0" smtClean="0">
                <a:ea typeface="ＭＳ Ｐゴシック" charset="0"/>
                <a:cs typeface="ＭＳ Ｐゴシック" charset="0"/>
              </a:rPr>
              <a:t> and Boolean variables</a:t>
            </a:r>
          </a:p>
          <a:p>
            <a:pPr hangingPunct="0">
              <a:lnSpc>
                <a:spcPct val="93000"/>
              </a:lnSpc>
              <a:spcAft>
                <a:spcPts val="1425"/>
              </a:spcAft>
              <a:buClr>
                <a:srgbClr val="000000"/>
              </a:buClr>
              <a:buSzPct val="100000"/>
              <a:buFont typeface="Arial" charset="0"/>
              <a:buChar char="•"/>
              <a:defRPr/>
            </a:pPr>
            <a:r>
              <a:rPr lang="en-GB" sz="2400" dirty="0" smtClean="0">
                <a:ea typeface="ＭＳ Ｐゴシック" charset="0"/>
                <a:cs typeface="ＭＳ Ｐゴシック" charset="0"/>
              </a:rPr>
              <a:t> Changing Broker configuration</a:t>
            </a:r>
            <a:endParaRPr lang="en-GB" sz="2400" dirty="0">
              <a:ea typeface="ＭＳ Ｐゴシック" charset="0"/>
              <a:cs typeface="ＭＳ Ｐゴシック" charset="0"/>
            </a:endParaRPr>
          </a:p>
        </p:txBody>
      </p:sp>
      <p:pic>
        <p:nvPicPr>
          <p:cNvPr id="7" name="Picture 6" descr="lab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851" y="5088552"/>
            <a:ext cx="1293420" cy="1769448"/>
          </a:xfrm>
          <a:prstGeom prst="rect">
            <a:avLst/>
          </a:prstGeom>
        </p:spPr>
      </p:pic>
    </p:spTree>
    <p:extLst>
      <p:ext uri="{BB962C8B-B14F-4D97-AF65-F5344CB8AC3E}">
        <p14:creationId xmlns:p14="http://schemas.microsoft.com/office/powerpoint/2010/main" val="40833023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8</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15 MINUTES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26653"/>
            <a:ext cx="995357" cy="850463"/>
          </a:xfrm>
          <a:prstGeom prst="rect">
            <a:avLst/>
          </a:prstGeom>
        </p:spPr>
      </p:pic>
    </p:spTree>
    <p:extLst>
      <p:ext uri="{BB962C8B-B14F-4D97-AF65-F5344CB8AC3E}">
        <p14:creationId xmlns:p14="http://schemas.microsoft.com/office/powerpoint/2010/main" val="27349288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8</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QUESTIONS?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26654"/>
            <a:ext cx="995357" cy="850463"/>
          </a:xfrm>
          <a:prstGeom prst="rect">
            <a:avLst/>
          </a:prstGeom>
        </p:spPr>
      </p:pic>
    </p:spTree>
    <p:extLst>
      <p:ext uri="{BB962C8B-B14F-4D97-AF65-F5344CB8AC3E}">
        <p14:creationId xmlns:p14="http://schemas.microsoft.com/office/powerpoint/2010/main" val="29591910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14348" y="510870"/>
            <a:ext cx="7715304" cy="659116"/>
            <a:chOff x="714348" y="599685"/>
            <a:chExt cx="7715304" cy="659116"/>
          </a:xfrm>
        </p:grpSpPr>
        <p:pic>
          <p:nvPicPr>
            <p:cNvPr id="3" name="Picture 2"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4"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LAB 9</a:t>
              </a:r>
              <a:endParaRPr lang="it-IT" b="1" dirty="0"/>
            </a:p>
          </p:txBody>
        </p:sp>
      </p:grpSp>
      <p:sp>
        <p:nvSpPr>
          <p:cNvPr id="5" name="TextBox 4"/>
          <p:cNvSpPr txBox="1"/>
          <p:nvPr/>
        </p:nvSpPr>
        <p:spPr>
          <a:xfrm>
            <a:off x="1351064" y="1827219"/>
            <a:ext cx="5532284" cy="1492562"/>
          </a:xfrm>
          <a:prstGeom prst="rect">
            <a:avLst/>
          </a:prstGeom>
          <a:noFill/>
        </p:spPr>
        <p:txBody>
          <a:bodyPr wrap="none" rtlCol="0">
            <a:spAutoFit/>
          </a:bodyPr>
          <a:lstStyle/>
          <a:p>
            <a:pPr hangingPunct="0">
              <a:lnSpc>
                <a:spcPct val="93000"/>
              </a:lnSpc>
              <a:spcAft>
                <a:spcPts val="1425"/>
              </a:spcAft>
              <a:buClr>
                <a:srgbClr val="000000"/>
              </a:buClr>
              <a:buSzPct val="100000"/>
              <a:buFont typeface="Arial" charset="0"/>
              <a:buChar char="•"/>
              <a:defRPr/>
            </a:pPr>
            <a:r>
              <a:rPr lang="en-GB" sz="2400" dirty="0" smtClean="0">
                <a:ea typeface="ＭＳ Ｐゴシック" charset="0"/>
                <a:cs typeface="ＭＳ Ｐゴシック" charset="0"/>
              </a:rPr>
              <a:t> Install web console</a:t>
            </a:r>
          </a:p>
          <a:p>
            <a:pPr hangingPunct="0">
              <a:lnSpc>
                <a:spcPct val="93000"/>
              </a:lnSpc>
              <a:spcAft>
                <a:spcPts val="1425"/>
              </a:spcAft>
              <a:buClr>
                <a:srgbClr val="000000"/>
              </a:buClr>
              <a:buSzPct val="100000"/>
              <a:buFont typeface="Arial" charset="0"/>
              <a:buChar char="•"/>
              <a:defRPr/>
            </a:pPr>
            <a:r>
              <a:rPr lang="en-GB" sz="2400" dirty="0" smtClean="0">
                <a:ea typeface="ＭＳ Ｐゴシック" charset="0"/>
                <a:cs typeface="ＭＳ Ｐゴシック" charset="0"/>
              </a:rPr>
              <a:t> Configure authentication for web </a:t>
            </a:r>
            <a:r>
              <a:rPr lang="en-GB" sz="2400" dirty="0">
                <a:ea typeface="ＭＳ Ｐゴシック" charset="0"/>
                <a:cs typeface="ＭＳ Ｐゴシック" charset="0"/>
              </a:rPr>
              <a:t>c</a:t>
            </a:r>
            <a:r>
              <a:rPr lang="en-GB" sz="2400" dirty="0" smtClean="0">
                <a:ea typeface="ＭＳ Ｐゴシック" charset="0"/>
                <a:cs typeface="ＭＳ Ｐゴシック" charset="0"/>
              </a:rPr>
              <a:t>onsole</a:t>
            </a:r>
          </a:p>
          <a:p>
            <a:pPr hangingPunct="0">
              <a:lnSpc>
                <a:spcPct val="93000"/>
              </a:lnSpc>
              <a:spcAft>
                <a:spcPts val="1425"/>
              </a:spcAft>
              <a:buClr>
                <a:srgbClr val="000000"/>
              </a:buClr>
              <a:buSzPct val="100000"/>
              <a:buFont typeface="Arial" charset="0"/>
              <a:buChar char="•"/>
              <a:defRPr/>
            </a:pPr>
            <a:endParaRPr lang="en-GB" sz="2400" dirty="0" smtClean="0">
              <a:ea typeface="ＭＳ Ｐゴシック" charset="0"/>
              <a:cs typeface="ＭＳ Ｐゴシック" charset="0"/>
            </a:endParaRPr>
          </a:p>
        </p:txBody>
      </p:sp>
      <p:pic>
        <p:nvPicPr>
          <p:cNvPr id="6" name="Picture 5" descr="lab9.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9274" y="5334395"/>
            <a:ext cx="2874726" cy="1523605"/>
          </a:xfrm>
          <a:prstGeom prst="rect">
            <a:avLst/>
          </a:prstGeom>
        </p:spPr>
      </p:pic>
    </p:spTree>
    <p:extLst>
      <p:ext uri="{BB962C8B-B14F-4D97-AF65-F5344CB8AC3E}">
        <p14:creationId xmlns:p14="http://schemas.microsoft.com/office/powerpoint/2010/main" val="10303181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9</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10 MINUTES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26654"/>
            <a:ext cx="995357" cy="850463"/>
          </a:xfrm>
          <a:prstGeom prst="rect">
            <a:avLst/>
          </a:prstGeom>
        </p:spPr>
      </p:pic>
    </p:spTree>
    <p:extLst>
      <p:ext uri="{BB962C8B-B14F-4D97-AF65-F5344CB8AC3E}">
        <p14:creationId xmlns:p14="http://schemas.microsoft.com/office/powerpoint/2010/main" val="9986315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9</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QUESTIONS?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17773"/>
            <a:ext cx="995357" cy="850463"/>
          </a:xfrm>
          <a:prstGeom prst="rect">
            <a:avLst/>
          </a:prstGeom>
        </p:spPr>
      </p:pic>
    </p:spTree>
    <p:extLst>
      <p:ext uri="{BB962C8B-B14F-4D97-AF65-F5344CB8AC3E}">
        <p14:creationId xmlns:p14="http://schemas.microsoft.com/office/powerpoint/2010/main" val="30213154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14348" y="510870"/>
            <a:ext cx="7715304" cy="659116"/>
            <a:chOff x="714348" y="599685"/>
            <a:chExt cx="7715304" cy="659116"/>
          </a:xfrm>
        </p:grpSpPr>
        <p:pic>
          <p:nvPicPr>
            <p:cNvPr id="3" name="Picture 2"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4"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LAB 10</a:t>
              </a:r>
              <a:endParaRPr lang="it-IT" b="1" dirty="0"/>
            </a:p>
          </p:txBody>
        </p:sp>
      </p:grpSp>
      <p:sp>
        <p:nvSpPr>
          <p:cNvPr id="5" name="TextBox 4"/>
          <p:cNvSpPr txBox="1"/>
          <p:nvPr/>
        </p:nvSpPr>
        <p:spPr>
          <a:xfrm>
            <a:off x="1351064" y="1827219"/>
            <a:ext cx="4044697" cy="2018783"/>
          </a:xfrm>
          <a:prstGeom prst="rect">
            <a:avLst/>
          </a:prstGeom>
          <a:noFill/>
        </p:spPr>
        <p:txBody>
          <a:bodyPr wrap="none" rtlCol="0">
            <a:spAutoFit/>
          </a:bodyPr>
          <a:lstStyle/>
          <a:p>
            <a:pPr hangingPunct="0">
              <a:lnSpc>
                <a:spcPct val="93000"/>
              </a:lnSpc>
              <a:spcAft>
                <a:spcPts val="1425"/>
              </a:spcAft>
              <a:buClr>
                <a:srgbClr val="000000"/>
              </a:buClr>
              <a:buSzPct val="100000"/>
              <a:buFont typeface="Arial" charset="0"/>
              <a:buChar char="•"/>
              <a:defRPr/>
            </a:pPr>
            <a:r>
              <a:rPr lang="en-GB" sz="2400" dirty="0" smtClean="0">
                <a:ea typeface="ＭＳ Ｐゴシック" charset="0"/>
                <a:cs typeface="ＭＳ Ｐゴシック" charset="0"/>
              </a:rPr>
              <a:t> Configure node host</a:t>
            </a:r>
          </a:p>
          <a:p>
            <a:pPr hangingPunct="0">
              <a:lnSpc>
                <a:spcPct val="93000"/>
              </a:lnSpc>
              <a:spcAft>
                <a:spcPts val="1425"/>
              </a:spcAft>
              <a:buClr>
                <a:srgbClr val="000000"/>
              </a:buClr>
              <a:buSzPct val="100000"/>
              <a:buFont typeface="Arial" charset="0"/>
              <a:buChar char="•"/>
              <a:defRPr/>
            </a:pPr>
            <a:r>
              <a:rPr lang="en-GB" sz="2400" dirty="0" smtClean="0">
                <a:ea typeface="ＭＳ Ｐゴシック" charset="0"/>
                <a:cs typeface="ＭＳ Ｐゴシック" charset="0"/>
              </a:rPr>
              <a:t> Set system clock</a:t>
            </a:r>
          </a:p>
          <a:p>
            <a:pPr hangingPunct="0">
              <a:lnSpc>
                <a:spcPct val="93000"/>
              </a:lnSpc>
              <a:spcAft>
                <a:spcPts val="1425"/>
              </a:spcAft>
              <a:buClr>
                <a:srgbClr val="000000"/>
              </a:buClr>
              <a:buSzPct val="100000"/>
              <a:buFont typeface="Arial" charset="0"/>
              <a:buChar char="•"/>
              <a:defRPr/>
            </a:pPr>
            <a:r>
              <a:rPr lang="en-GB" sz="2400" dirty="0" smtClean="0">
                <a:ea typeface="ＭＳ Ｐゴシック" charset="0"/>
                <a:cs typeface="ＭＳ Ｐゴシック" charset="0"/>
              </a:rPr>
              <a:t> Register node with DNS entry</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Configure SSH authentication</a:t>
            </a:r>
          </a:p>
        </p:txBody>
      </p:sp>
      <p:pic>
        <p:nvPicPr>
          <p:cNvPr id="7" name="Picture 6" descr="registra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4737" y="5751002"/>
            <a:ext cx="2339263" cy="1044314"/>
          </a:xfrm>
          <a:prstGeom prst="rect">
            <a:avLst/>
          </a:prstGeom>
        </p:spPr>
      </p:pic>
    </p:spTree>
    <p:extLst>
      <p:ext uri="{BB962C8B-B14F-4D97-AF65-F5344CB8AC3E}">
        <p14:creationId xmlns:p14="http://schemas.microsoft.com/office/powerpoint/2010/main" val="32418428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10</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a:ln w="6350">
                    <a:noFill/>
                  </a:ln>
                  <a:solidFill>
                    <a:srgbClr val="CD202C"/>
                  </a:solidFill>
                  <a:latin typeface="Overpass-Rehinted Bold"/>
                  <a:cs typeface="Overpass-Rehinted Bold"/>
                </a:rPr>
                <a:t>2</a:t>
              </a:r>
              <a:r>
                <a:rPr lang="it-IT" sz="6100" dirty="0" smtClean="0">
                  <a:ln w="6350">
                    <a:noFill/>
                  </a:ln>
                  <a:solidFill>
                    <a:srgbClr val="CD202C"/>
                  </a:solidFill>
                  <a:latin typeface="Overpass-Rehinted Bold"/>
                  <a:cs typeface="Overpass-Rehinted Bold"/>
                </a:rPr>
                <a:t>0 MINUTES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17773"/>
            <a:ext cx="995357" cy="850463"/>
          </a:xfrm>
          <a:prstGeom prst="rect">
            <a:avLst/>
          </a:prstGeom>
        </p:spPr>
      </p:pic>
    </p:spTree>
    <p:extLst>
      <p:ext uri="{BB962C8B-B14F-4D97-AF65-F5344CB8AC3E}">
        <p14:creationId xmlns:p14="http://schemas.microsoft.com/office/powerpoint/2010/main" val="21570186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10</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QUESTIONS?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17773"/>
            <a:ext cx="995357" cy="850463"/>
          </a:xfrm>
          <a:prstGeom prst="rect">
            <a:avLst/>
          </a:prstGeom>
        </p:spPr>
      </p:pic>
    </p:spTree>
    <p:extLst>
      <p:ext uri="{BB962C8B-B14F-4D97-AF65-F5344CB8AC3E}">
        <p14:creationId xmlns:p14="http://schemas.microsoft.com/office/powerpoint/2010/main" val="7579596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14348" y="510870"/>
            <a:ext cx="7715304" cy="659116"/>
            <a:chOff x="714348" y="599685"/>
            <a:chExt cx="7715304" cy="659116"/>
          </a:xfrm>
        </p:grpSpPr>
        <p:pic>
          <p:nvPicPr>
            <p:cNvPr id="3" name="Picture 2"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4"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LAB 11</a:t>
              </a:r>
              <a:endParaRPr lang="it-IT" b="1" dirty="0"/>
            </a:p>
          </p:txBody>
        </p:sp>
      </p:grpSp>
      <p:sp>
        <p:nvSpPr>
          <p:cNvPr id="5" name="TextBox 4"/>
          <p:cNvSpPr txBox="1"/>
          <p:nvPr/>
        </p:nvSpPr>
        <p:spPr>
          <a:xfrm>
            <a:off x="1351064" y="1827219"/>
            <a:ext cx="7596951" cy="1492562"/>
          </a:xfrm>
          <a:prstGeom prst="rect">
            <a:avLst/>
          </a:prstGeom>
          <a:noFill/>
        </p:spPr>
        <p:txBody>
          <a:bodyPr wrap="none" rtlCol="0">
            <a:spAutoFit/>
          </a:bodyPr>
          <a:lstStyle/>
          <a:p>
            <a:pPr hangingPunct="0">
              <a:lnSpc>
                <a:spcPct val="93000"/>
              </a:lnSpc>
              <a:spcAft>
                <a:spcPts val="1425"/>
              </a:spcAft>
              <a:buClr>
                <a:srgbClr val="000000"/>
              </a:buClr>
              <a:buSzPct val="100000"/>
              <a:buFont typeface="Arial" charset="0"/>
              <a:buChar char="•"/>
              <a:defRPr/>
            </a:pPr>
            <a:r>
              <a:rPr lang="en-GB" sz="2400" dirty="0" smtClean="0">
                <a:ea typeface="ＭＳ Ｐゴシック" charset="0"/>
                <a:cs typeface="ＭＳ Ｐゴシック" charset="0"/>
              </a:rPr>
              <a:t> Install </a:t>
            </a:r>
            <a:r>
              <a:rPr lang="en-GB" sz="2400" dirty="0" err="1" smtClean="0">
                <a:ea typeface="ＭＳ Ｐゴシック" charset="0"/>
                <a:cs typeface="ＭＳ Ｐゴシック" charset="0"/>
              </a:rPr>
              <a:t>MCollective</a:t>
            </a:r>
            <a:r>
              <a:rPr lang="en-GB" sz="2400" dirty="0" smtClean="0">
                <a:ea typeface="ＭＳ Ｐゴシック" charset="0"/>
                <a:cs typeface="ＭＳ Ｐゴシック" charset="0"/>
              </a:rPr>
              <a:t> on node host</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Configure </a:t>
            </a:r>
            <a:r>
              <a:rPr lang="en-GB" sz="2400" dirty="0" err="1" smtClean="0">
                <a:ea typeface="ＭＳ Ｐゴシック" charset="0"/>
                <a:cs typeface="ＭＳ Ｐゴシック" charset="0"/>
              </a:rPr>
              <a:t>MCollective</a:t>
            </a:r>
            <a:r>
              <a:rPr lang="en-GB" sz="2400" dirty="0" smtClean="0">
                <a:ea typeface="ＭＳ Ｐゴシック" charset="0"/>
                <a:cs typeface="ＭＳ Ｐゴシック" charset="0"/>
              </a:rPr>
              <a:t> on node host</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Using STOMP (Simple Text Orientated Messaging Protocol</a:t>
            </a:r>
          </a:p>
        </p:txBody>
      </p:sp>
      <p:pic>
        <p:nvPicPr>
          <p:cNvPr id="6" name="Picture 5" descr="lab1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4131" y="4840789"/>
            <a:ext cx="1859869" cy="2017211"/>
          </a:xfrm>
          <a:prstGeom prst="rect">
            <a:avLst/>
          </a:prstGeom>
        </p:spPr>
      </p:pic>
    </p:spTree>
    <p:extLst>
      <p:ext uri="{BB962C8B-B14F-4D97-AF65-F5344CB8AC3E}">
        <p14:creationId xmlns:p14="http://schemas.microsoft.com/office/powerpoint/2010/main" val="3348273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3"/>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ASSUMPTIONS</a:t>
            </a:r>
            <a:endParaRPr lang="it-IT" b="1" dirty="0"/>
          </a:p>
        </p:txBody>
      </p:sp>
      <p:sp>
        <p:nvSpPr>
          <p:cNvPr id="4" name="TextBox 3"/>
          <p:cNvSpPr txBox="1"/>
          <p:nvPr/>
        </p:nvSpPr>
        <p:spPr>
          <a:xfrm>
            <a:off x="1137924" y="2064427"/>
            <a:ext cx="6532558" cy="2215991"/>
          </a:xfrm>
          <a:prstGeom prst="rect">
            <a:avLst/>
          </a:prstGeom>
          <a:noFill/>
        </p:spPr>
        <p:txBody>
          <a:bodyPr wrap="none" rtlCol="0">
            <a:spAutoFit/>
          </a:bodyPr>
          <a:lstStyle>
            <a:defPPr>
              <a:defRPr lang="en-US"/>
            </a:defPPr>
            <a:lvl1pPr marL="285750" indent="-285750">
              <a:buFont typeface="Arial"/>
              <a:buChar char="•"/>
              <a:defRPr sz="2300"/>
            </a:lvl1pPr>
            <a:lvl2pPr marL="742950" lvl="1" indent="-285750">
              <a:buFont typeface="Arial"/>
              <a:buChar char="•"/>
              <a:defRPr sz="2300"/>
            </a:lvl2pPr>
          </a:lstStyle>
          <a:p>
            <a:r>
              <a:rPr lang="en-US" dirty="0"/>
              <a:t>You want to learn how to use OpenShift Enterprise</a:t>
            </a:r>
          </a:p>
          <a:p>
            <a:r>
              <a:rPr lang="en-US" dirty="0"/>
              <a:t>You can write some form of code</a:t>
            </a:r>
          </a:p>
          <a:p>
            <a:r>
              <a:rPr lang="en-US" dirty="0"/>
              <a:t>You have your own laptop</a:t>
            </a:r>
          </a:p>
          <a:p>
            <a:r>
              <a:rPr lang="en-US" dirty="0"/>
              <a:t>You will ask questions</a:t>
            </a:r>
          </a:p>
          <a:p>
            <a:r>
              <a:rPr lang="en-US" dirty="0"/>
              <a:t>You know how to use Red Hat Enterprise Linux</a:t>
            </a:r>
          </a:p>
          <a:p>
            <a:r>
              <a:rPr lang="en-US" dirty="0"/>
              <a:t>You have an SSH client installed on your laptop</a:t>
            </a:r>
          </a:p>
        </p:txBody>
      </p:sp>
      <p:pic>
        <p:nvPicPr>
          <p:cNvPr id="5" name="Picture 4" descr="assumption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0569" y="4956248"/>
            <a:ext cx="2173431" cy="1901752"/>
          </a:xfrm>
          <a:prstGeom prst="rect">
            <a:avLst/>
          </a:prstGeom>
        </p:spPr>
      </p:pic>
    </p:spTree>
    <p:extLst>
      <p:ext uri="{BB962C8B-B14F-4D97-AF65-F5344CB8AC3E}">
        <p14:creationId xmlns:p14="http://schemas.microsoft.com/office/powerpoint/2010/main" val="4100059934"/>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11</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10 MINUTES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17774"/>
            <a:ext cx="995357" cy="850463"/>
          </a:xfrm>
          <a:prstGeom prst="rect">
            <a:avLst/>
          </a:prstGeom>
        </p:spPr>
      </p:pic>
    </p:spTree>
    <p:extLst>
      <p:ext uri="{BB962C8B-B14F-4D97-AF65-F5344CB8AC3E}">
        <p14:creationId xmlns:p14="http://schemas.microsoft.com/office/powerpoint/2010/main" val="25796333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11</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QUESTIONS?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17773"/>
            <a:ext cx="995357" cy="850463"/>
          </a:xfrm>
          <a:prstGeom prst="rect">
            <a:avLst/>
          </a:prstGeom>
        </p:spPr>
      </p:pic>
    </p:spTree>
    <p:extLst>
      <p:ext uri="{BB962C8B-B14F-4D97-AF65-F5344CB8AC3E}">
        <p14:creationId xmlns:p14="http://schemas.microsoft.com/office/powerpoint/2010/main" val="30401457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14348" y="510870"/>
            <a:ext cx="7715304" cy="659116"/>
            <a:chOff x="714348" y="599685"/>
            <a:chExt cx="7715304" cy="659116"/>
          </a:xfrm>
        </p:grpSpPr>
        <p:pic>
          <p:nvPicPr>
            <p:cNvPr id="3" name="Picture 2"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4"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LAB 12</a:t>
              </a:r>
              <a:endParaRPr lang="it-IT" b="1" dirty="0"/>
            </a:p>
          </p:txBody>
        </p:sp>
      </p:grpSp>
      <p:sp>
        <p:nvSpPr>
          <p:cNvPr id="5" name="TextBox 4"/>
          <p:cNvSpPr txBox="1"/>
          <p:nvPr/>
        </p:nvSpPr>
        <p:spPr>
          <a:xfrm>
            <a:off x="1351064" y="1827219"/>
            <a:ext cx="6673622" cy="966341"/>
          </a:xfrm>
          <a:prstGeom prst="rect">
            <a:avLst/>
          </a:prstGeom>
          <a:noFill/>
        </p:spPr>
        <p:txBody>
          <a:bodyPr wrap="none" rtlCol="0">
            <a:spAutoFit/>
          </a:bodyPr>
          <a:lstStyle/>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Install core node packages </a:t>
            </a:r>
          </a:p>
          <a:p>
            <a:pPr hangingPunct="0">
              <a:lnSpc>
                <a:spcPct val="93000"/>
              </a:lnSpc>
              <a:spcAft>
                <a:spcPts val="1425"/>
              </a:spcAft>
              <a:buClr>
                <a:srgbClr val="000000"/>
              </a:buClr>
              <a:buSzPct val="100000"/>
              <a:buFont typeface="Arial" charset="0"/>
              <a:buChar char="•"/>
              <a:defRPr/>
            </a:pPr>
            <a:r>
              <a:rPr lang="en-GB" sz="2400" dirty="0" smtClean="0">
                <a:ea typeface="ＭＳ Ｐゴシック" charset="0"/>
                <a:cs typeface="ＭＳ Ｐゴシック" charset="0"/>
              </a:rPr>
              <a:t> Install cartridges / runtimes node host will support</a:t>
            </a:r>
          </a:p>
        </p:txBody>
      </p:sp>
      <p:pic>
        <p:nvPicPr>
          <p:cNvPr id="6" name="Picture 5" descr="lab1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640" y="5191760"/>
            <a:ext cx="2499360" cy="1666240"/>
          </a:xfrm>
          <a:prstGeom prst="rect">
            <a:avLst/>
          </a:prstGeom>
        </p:spPr>
      </p:pic>
    </p:spTree>
    <p:extLst>
      <p:ext uri="{BB962C8B-B14F-4D97-AF65-F5344CB8AC3E}">
        <p14:creationId xmlns:p14="http://schemas.microsoft.com/office/powerpoint/2010/main" val="20794469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12</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10 MINUTES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17773"/>
            <a:ext cx="995357" cy="850463"/>
          </a:xfrm>
          <a:prstGeom prst="rect">
            <a:avLst/>
          </a:prstGeom>
        </p:spPr>
      </p:pic>
    </p:spTree>
    <p:extLst>
      <p:ext uri="{BB962C8B-B14F-4D97-AF65-F5344CB8AC3E}">
        <p14:creationId xmlns:p14="http://schemas.microsoft.com/office/powerpoint/2010/main" val="22613267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12</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QUESTIONS?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17774"/>
            <a:ext cx="995357" cy="850463"/>
          </a:xfrm>
          <a:prstGeom prst="rect">
            <a:avLst/>
          </a:prstGeom>
        </p:spPr>
      </p:pic>
    </p:spTree>
    <p:extLst>
      <p:ext uri="{BB962C8B-B14F-4D97-AF65-F5344CB8AC3E}">
        <p14:creationId xmlns:p14="http://schemas.microsoft.com/office/powerpoint/2010/main" val="18996051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14348" y="510870"/>
            <a:ext cx="7715304" cy="659116"/>
            <a:chOff x="714348" y="599685"/>
            <a:chExt cx="7715304" cy="659116"/>
          </a:xfrm>
        </p:grpSpPr>
        <p:pic>
          <p:nvPicPr>
            <p:cNvPr id="3" name="Picture 2"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4"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LAB 13</a:t>
              </a:r>
              <a:endParaRPr lang="it-IT" b="1" dirty="0"/>
            </a:p>
          </p:txBody>
        </p:sp>
      </p:grpSp>
      <p:sp>
        <p:nvSpPr>
          <p:cNvPr id="5" name="TextBox 4"/>
          <p:cNvSpPr txBox="1"/>
          <p:nvPr/>
        </p:nvSpPr>
        <p:spPr>
          <a:xfrm>
            <a:off x="1351064" y="1827219"/>
            <a:ext cx="5506636" cy="1492562"/>
          </a:xfrm>
          <a:prstGeom prst="rect">
            <a:avLst/>
          </a:prstGeom>
          <a:noFill/>
        </p:spPr>
        <p:txBody>
          <a:bodyPr wrap="none" rtlCol="0">
            <a:spAutoFit/>
          </a:bodyPr>
          <a:lstStyle/>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Configure PAM namespace module</a:t>
            </a:r>
          </a:p>
          <a:p>
            <a:pPr hangingPunct="0">
              <a:lnSpc>
                <a:spcPct val="93000"/>
              </a:lnSpc>
              <a:spcAft>
                <a:spcPts val="1425"/>
              </a:spcAft>
              <a:buClr>
                <a:srgbClr val="000000"/>
              </a:buClr>
              <a:buSzPct val="100000"/>
              <a:buFont typeface="Arial" charset="0"/>
              <a:buChar char="•"/>
              <a:defRPr/>
            </a:pPr>
            <a:r>
              <a:rPr lang="en-GB" sz="2400" dirty="0" smtClean="0">
                <a:ea typeface="ＭＳ Ｐゴシック" charset="0"/>
                <a:cs typeface="ＭＳ Ｐゴシック" charset="0"/>
              </a:rPr>
              <a:t> Configure Linux Control Groups (</a:t>
            </a:r>
            <a:r>
              <a:rPr lang="en-GB" sz="2400" dirty="0" err="1" smtClean="0">
                <a:ea typeface="ＭＳ Ｐゴシック" charset="0"/>
                <a:cs typeface="ＭＳ Ｐゴシック" charset="0"/>
              </a:rPr>
              <a:t>cgroups</a:t>
            </a:r>
            <a:r>
              <a:rPr lang="en-GB" sz="2400" dirty="0" smtClean="0">
                <a:ea typeface="ＭＳ Ｐゴシック" charset="0"/>
                <a:cs typeface="ＭＳ Ｐゴシック" charset="0"/>
              </a:rPr>
              <a:t>)</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Configure disk quotas</a:t>
            </a:r>
          </a:p>
        </p:txBody>
      </p:sp>
      <p:pic>
        <p:nvPicPr>
          <p:cNvPr id="6" name="Picture 5" descr="lab1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8696" y="5140942"/>
            <a:ext cx="1515304" cy="1717058"/>
          </a:xfrm>
          <a:prstGeom prst="rect">
            <a:avLst/>
          </a:prstGeom>
        </p:spPr>
      </p:pic>
    </p:spTree>
    <p:extLst>
      <p:ext uri="{BB962C8B-B14F-4D97-AF65-F5344CB8AC3E}">
        <p14:creationId xmlns:p14="http://schemas.microsoft.com/office/powerpoint/2010/main" val="10621674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13</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10 MINUTES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26654"/>
            <a:ext cx="995357" cy="850463"/>
          </a:xfrm>
          <a:prstGeom prst="rect">
            <a:avLst/>
          </a:prstGeom>
        </p:spPr>
      </p:pic>
    </p:spTree>
    <p:extLst>
      <p:ext uri="{BB962C8B-B14F-4D97-AF65-F5344CB8AC3E}">
        <p14:creationId xmlns:p14="http://schemas.microsoft.com/office/powerpoint/2010/main" val="5667439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13</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QUESTIONS?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26654"/>
            <a:ext cx="995357" cy="850463"/>
          </a:xfrm>
          <a:prstGeom prst="rect">
            <a:avLst/>
          </a:prstGeom>
        </p:spPr>
      </p:pic>
    </p:spTree>
    <p:extLst>
      <p:ext uri="{BB962C8B-B14F-4D97-AF65-F5344CB8AC3E}">
        <p14:creationId xmlns:p14="http://schemas.microsoft.com/office/powerpoint/2010/main" val="28768317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14348" y="510870"/>
            <a:ext cx="7715304" cy="659116"/>
            <a:chOff x="714348" y="599685"/>
            <a:chExt cx="7715304" cy="659116"/>
          </a:xfrm>
        </p:grpSpPr>
        <p:pic>
          <p:nvPicPr>
            <p:cNvPr id="3" name="Picture 2"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4"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LAB 14</a:t>
              </a:r>
              <a:endParaRPr lang="it-IT" b="1" dirty="0"/>
            </a:p>
          </p:txBody>
        </p:sp>
      </p:grpSp>
      <p:sp>
        <p:nvSpPr>
          <p:cNvPr id="5" name="TextBox 4"/>
          <p:cNvSpPr txBox="1"/>
          <p:nvPr/>
        </p:nvSpPr>
        <p:spPr>
          <a:xfrm>
            <a:off x="1351064" y="1827219"/>
            <a:ext cx="4480714" cy="966341"/>
          </a:xfrm>
          <a:prstGeom prst="rect">
            <a:avLst/>
          </a:prstGeom>
          <a:noFill/>
        </p:spPr>
        <p:txBody>
          <a:bodyPr wrap="none" rtlCol="0">
            <a:spAutoFit/>
          </a:bodyPr>
          <a:lstStyle/>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Configure </a:t>
            </a:r>
            <a:r>
              <a:rPr lang="en-GB" sz="2400" dirty="0" err="1" smtClean="0">
                <a:ea typeface="ＭＳ Ｐゴシック" charset="0"/>
                <a:cs typeface="ＭＳ Ｐゴシック" charset="0"/>
              </a:rPr>
              <a:t>SELinux</a:t>
            </a:r>
            <a:r>
              <a:rPr lang="en-GB" sz="2400" dirty="0" smtClean="0">
                <a:ea typeface="ＭＳ Ｐゴシック" charset="0"/>
                <a:cs typeface="ＭＳ Ｐゴシック" charset="0"/>
              </a:rPr>
              <a:t> (even more)</a:t>
            </a:r>
          </a:p>
          <a:p>
            <a:pPr hangingPunct="0">
              <a:lnSpc>
                <a:spcPct val="93000"/>
              </a:lnSpc>
              <a:spcAft>
                <a:spcPts val="1425"/>
              </a:spcAft>
              <a:buClr>
                <a:srgbClr val="000000"/>
              </a:buClr>
              <a:buSzPct val="100000"/>
              <a:buFont typeface="Arial" charset="0"/>
              <a:buChar char="•"/>
              <a:defRPr/>
            </a:pPr>
            <a:r>
              <a:rPr lang="en-GB" sz="2400" dirty="0" smtClean="0">
                <a:ea typeface="ＭＳ Ｐゴシック" charset="0"/>
                <a:cs typeface="ＭＳ Ｐゴシック" charset="0"/>
              </a:rPr>
              <a:t> Configure System Control Setting</a:t>
            </a:r>
          </a:p>
        </p:txBody>
      </p:sp>
      <p:pic>
        <p:nvPicPr>
          <p:cNvPr id="6" name="Picture 5" descr="lab1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3637" y="5047637"/>
            <a:ext cx="1810363" cy="1810363"/>
          </a:xfrm>
          <a:prstGeom prst="rect">
            <a:avLst/>
          </a:prstGeom>
        </p:spPr>
      </p:pic>
    </p:spTree>
    <p:extLst>
      <p:ext uri="{BB962C8B-B14F-4D97-AF65-F5344CB8AC3E}">
        <p14:creationId xmlns:p14="http://schemas.microsoft.com/office/powerpoint/2010/main" val="27748565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14</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a:ln w="6350">
                    <a:noFill/>
                  </a:ln>
                  <a:solidFill>
                    <a:srgbClr val="CD202C"/>
                  </a:solidFill>
                  <a:latin typeface="Overpass-Rehinted Bold"/>
                  <a:cs typeface="Overpass-Rehinted Bold"/>
                </a:rPr>
                <a:t>5</a:t>
              </a:r>
              <a:r>
                <a:rPr lang="it-IT" sz="6100" dirty="0" smtClean="0">
                  <a:ln w="6350">
                    <a:noFill/>
                  </a:ln>
                  <a:solidFill>
                    <a:srgbClr val="CD202C"/>
                  </a:solidFill>
                  <a:latin typeface="Overpass-Rehinted Bold"/>
                  <a:cs typeface="Overpass-Rehinted Bold"/>
                </a:rPr>
                <a:t> MINUTES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051357"/>
            <a:ext cx="995357" cy="850463"/>
          </a:xfrm>
          <a:prstGeom prst="rect">
            <a:avLst/>
          </a:prstGeom>
        </p:spPr>
      </p:pic>
    </p:spTree>
    <p:extLst>
      <p:ext uri="{BB962C8B-B14F-4D97-AF65-F5344CB8AC3E}">
        <p14:creationId xmlns:p14="http://schemas.microsoft.com/office/powerpoint/2010/main" val="281234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3"/>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TRAINING SCHEDULE</a:t>
            </a:r>
            <a:endParaRPr lang="it-IT" b="1" dirty="0"/>
          </a:p>
        </p:txBody>
      </p:sp>
      <p:sp>
        <p:nvSpPr>
          <p:cNvPr id="4" name="TextBox 3"/>
          <p:cNvSpPr txBox="1"/>
          <p:nvPr/>
        </p:nvSpPr>
        <p:spPr>
          <a:xfrm>
            <a:off x="1351064" y="2064427"/>
            <a:ext cx="4442242" cy="1508105"/>
          </a:xfrm>
          <a:prstGeom prst="rect">
            <a:avLst/>
          </a:prstGeom>
          <a:noFill/>
        </p:spPr>
        <p:txBody>
          <a:bodyPr wrap="none" rtlCol="0">
            <a:spAutoFit/>
          </a:bodyPr>
          <a:lstStyle/>
          <a:p>
            <a:pPr marL="285750" indent="-285750">
              <a:buFont typeface="Arial"/>
              <a:buChar char="•"/>
            </a:pPr>
            <a:r>
              <a:rPr lang="en-US" sz="2300" dirty="0" smtClean="0"/>
              <a:t>Some lecture</a:t>
            </a:r>
          </a:p>
          <a:p>
            <a:pPr marL="285750" indent="-285750">
              <a:buFont typeface="Arial"/>
              <a:buChar char="•"/>
            </a:pPr>
            <a:r>
              <a:rPr lang="en-US" sz="2300" dirty="0" smtClean="0"/>
              <a:t>Mostly labs</a:t>
            </a:r>
          </a:p>
          <a:p>
            <a:pPr marL="285750" indent="-285750">
              <a:buFont typeface="Arial"/>
              <a:buChar char="•"/>
            </a:pPr>
            <a:r>
              <a:rPr lang="en-US" sz="2300" dirty="0"/>
              <a:t>Let’s</a:t>
            </a:r>
            <a:r>
              <a:rPr lang="en-US" sz="2300" dirty="0" smtClean="0"/>
              <a:t> set </a:t>
            </a:r>
            <a:r>
              <a:rPr lang="en-US" sz="2300" dirty="0"/>
              <a:t>our break</a:t>
            </a:r>
            <a:r>
              <a:rPr lang="en-US" sz="2300" dirty="0" smtClean="0"/>
              <a:t> schedule</a:t>
            </a:r>
          </a:p>
          <a:p>
            <a:pPr marL="285750" indent="-285750">
              <a:buFont typeface="Arial"/>
              <a:buChar char="•"/>
            </a:pPr>
            <a:r>
              <a:rPr lang="en-US" sz="2300" dirty="0" smtClean="0"/>
              <a:t>Lunch (the </a:t>
            </a:r>
            <a:r>
              <a:rPr lang="en-US" sz="2300" dirty="0"/>
              <a:t>most</a:t>
            </a:r>
            <a:r>
              <a:rPr lang="en-US" sz="2300" dirty="0" smtClean="0"/>
              <a:t> </a:t>
            </a:r>
            <a:r>
              <a:rPr lang="en-US" sz="2300" dirty="0"/>
              <a:t>important</a:t>
            </a:r>
            <a:r>
              <a:rPr lang="en-US" sz="2300" dirty="0" smtClean="0"/>
              <a:t> thing)</a:t>
            </a:r>
            <a:endParaRPr lang="en-US" sz="2300" dirty="0"/>
          </a:p>
        </p:txBody>
      </p:sp>
      <p:pic>
        <p:nvPicPr>
          <p:cNvPr id="5" name="Picture 4" descr="cloc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7252" y="4431252"/>
            <a:ext cx="2426748" cy="2426748"/>
          </a:xfrm>
          <a:prstGeom prst="rect">
            <a:avLst/>
          </a:prstGeom>
        </p:spPr>
      </p:pic>
    </p:spTree>
    <p:extLst>
      <p:ext uri="{BB962C8B-B14F-4D97-AF65-F5344CB8AC3E}">
        <p14:creationId xmlns:p14="http://schemas.microsoft.com/office/powerpoint/2010/main" val="3918410145"/>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14</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QUESTIONS?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051357"/>
            <a:ext cx="995357" cy="850463"/>
          </a:xfrm>
          <a:prstGeom prst="rect">
            <a:avLst/>
          </a:prstGeom>
        </p:spPr>
      </p:pic>
    </p:spTree>
    <p:extLst>
      <p:ext uri="{BB962C8B-B14F-4D97-AF65-F5344CB8AC3E}">
        <p14:creationId xmlns:p14="http://schemas.microsoft.com/office/powerpoint/2010/main" val="22207149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714348" y="510870"/>
            <a:ext cx="7715304" cy="659116"/>
            <a:chOff x="714348" y="599685"/>
            <a:chExt cx="7715304" cy="659116"/>
          </a:xfrm>
        </p:grpSpPr>
        <p:pic>
          <p:nvPicPr>
            <p:cNvPr id="4" name="Picture 3"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5"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LAB 15</a:t>
              </a:r>
              <a:endParaRPr lang="it-IT" b="1" dirty="0"/>
            </a:p>
          </p:txBody>
        </p:sp>
      </p:grpSp>
      <p:sp>
        <p:nvSpPr>
          <p:cNvPr id="6" name="TextBox 5"/>
          <p:cNvSpPr txBox="1"/>
          <p:nvPr/>
        </p:nvSpPr>
        <p:spPr>
          <a:xfrm>
            <a:off x="1351064" y="1827219"/>
            <a:ext cx="5250155" cy="2018783"/>
          </a:xfrm>
          <a:prstGeom prst="rect">
            <a:avLst/>
          </a:prstGeom>
          <a:noFill/>
        </p:spPr>
        <p:txBody>
          <a:bodyPr wrap="none" rtlCol="0">
            <a:spAutoFit/>
          </a:bodyPr>
          <a:lstStyle/>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Configure SSH to pass GIT_SSH variable</a:t>
            </a:r>
          </a:p>
          <a:p>
            <a:pPr hangingPunct="0">
              <a:lnSpc>
                <a:spcPct val="93000"/>
              </a:lnSpc>
              <a:spcAft>
                <a:spcPts val="1425"/>
              </a:spcAft>
              <a:buClr>
                <a:srgbClr val="000000"/>
              </a:buClr>
              <a:buSzPct val="100000"/>
              <a:buFont typeface="Arial" charset="0"/>
              <a:buChar char="•"/>
              <a:defRPr/>
            </a:pPr>
            <a:r>
              <a:rPr lang="en-GB" sz="2400" dirty="0" smtClean="0">
                <a:ea typeface="ＭＳ Ｐゴシック" charset="0"/>
                <a:cs typeface="ＭＳ Ｐゴシック" charset="0"/>
              </a:rPr>
              <a:t> Configure port proxy</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Reboot the node</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Finally, we get to test the setup!</a:t>
            </a:r>
          </a:p>
        </p:txBody>
      </p:sp>
      <p:pic>
        <p:nvPicPr>
          <p:cNvPr id="2" name="Picture 1" descr="lab15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3258" y="5093629"/>
            <a:ext cx="1750742" cy="1750742"/>
          </a:xfrm>
          <a:prstGeom prst="rect">
            <a:avLst/>
          </a:prstGeom>
        </p:spPr>
      </p:pic>
    </p:spTree>
    <p:extLst>
      <p:ext uri="{BB962C8B-B14F-4D97-AF65-F5344CB8AC3E}">
        <p14:creationId xmlns:p14="http://schemas.microsoft.com/office/powerpoint/2010/main" val="27204247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15</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20 MINUTES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26654"/>
            <a:ext cx="995357" cy="850463"/>
          </a:xfrm>
          <a:prstGeom prst="rect">
            <a:avLst/>
          </a:prstGeom>
        </p:spPr>
      </p:pic>
    </p:spTree>
    <p:extLst>
      <p:ext uri="{BB962C8B-B14F-4D97-AF65-F5344CB8AC3E}">
        <p14:creationId xmlns:p14="http://schemas.microsoft.com/office/powerpoint/2010/main" val="2267421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15</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QUESTIONS?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17774"/>
            <a:ext cx="995357" cy="850463"/>
          </a:xfrm>
          <a:prstGeom prst="rect">
            <a:avLst/>
          </a:prstGeom>
        </p:spPr>
      </p:pic>
    </p:spTree>
    <p:extLst>
      <p:ext uri="{BB962C8B-B14F-4D97-AF65-F5344CB8AC3E}">
        <p14:creationId xmlns:p14="http://schemas.microsoft.com/office/powerpoint/2010/main" val="13733169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14348" y="510870"/>
            <a:ext cx="7715304" cy="659116"/>
            <a:chOff x="714348" y="599685"/>
            <a:chExt cx="7715304" cy="659116"/>
          </a:xfrm>
        </p:grpSpPr>
        <p:pic>
          <p:nvPicPr>
            <p:cNvPr id="3" name="Picture 2"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4"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LAB 16</a:t>
              </a:r>
              <a:endParaRPr lang="it-IT" b="1" dirty="0"/>
            </a:p>
          </p:txBody>
        </p:sp>
      </p:grpSp>
      <p:sp>
        <p:nvSpPr>
          <p:cNvPr id="5" name="TextBox 4"/>
          <p:cNvSpPr txBox="1"/>
          <p:nvPr/>
        </p:nvSpPr>
        <p:spPr>
          <a:xfrm>
            <a:off x="1075756" y="2047279"/>
            <a:ext cx="7507183" cy="440120"/>
          </a:xfrm>
          <a:prstGeom prst="rect">
            <a:avLst/>
          </a:prstGeom>
          <a:noFill/>
        </p:spPr>
        <p:txBody>
          <a:bodyPr wrap="none" rtlCol="0">
            <a:spAutoFit/>
          </a:bodyPr>
          <a:lstStyle/>
          <a:p>
            <a:pPr hangingPunct="0">
              <a:lnSpc>
                <a:spcPct val="93000"/>
              </a:lnSpc>
              <a:spcAft>
                <a:spcPts val="1425"/>
              </a:spcAft>
              <a:buClr>
                <a:srgbClr val="000000"/>
              </a:buClr>
              <a:buSzPct val="100000"/>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Configure local machine (your laptop), for DNS resolution</a:t>
            </a:r>
          </a:p>
        </p:txBody>
      </p:sp>
      <p:pic>
        <p:nvPicPr>
          <p:cNvPr id="6" name="Picture 5" descr="lab16.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0234" y="5328326"/>
            <a:ext cx="1754648" cy="1315986"/>
          </a:xfrm>
          <a:prstGeom prst="rect">
            <a:avLst/>
          </a:prstGeom>
        </p:spPr>
      </p:pic>
    </p:spTree>
    <p:extLst>
      <p:ext uri="{BB962C8B-B14F-4D97-AF65-F5344CB8AC3E}">
        <p14:creationId xmlns:p14="http://schemas.microsoft.com/office/powerpoint/2010/main" val="33872138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16</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a:ln w="6350">
                    <a:noFill/>
                  </a:ln>
                  <a:solidFill>
                    <a:srgbClr val="CD202C"/>
                  </a:solidFill>
                  <a:latin typeface="Overpass-Rehinted Bold"/>
                  <a:cs typeface="Overpass-Rehinted Bold"/>
                </a:rPr>
                <a:t>1</a:t>
              </a:r>
              <a:r>
                <a:rPr lang="it-IT" sz="6100" dirty="0" smtClean="0">
                  <a:ln w="6350">
                    <a:noFill/>
                  </a:ln>
                  <a:solidFill>
                    <a:srgbClr val="CD202C"/>
                  </a:solidFill>
                  <a:latin typeface="Overpass-Rehinted Bold"/>
                  <a:cs typeface="Overpass-Rehinted Bold"/>
                </a:rPr>
                <a:t>0 MINUTES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17773"/>
            <a:ext cx="995357" cy="850463"/>
          </a:xfrm>
          <a:prstGeom prst="rect">
            <a:avLst/>
          </a:prstGeom>
        </p:spPr>
      </p:pic>
    </p:spTree>
    <p:extLst>
      <p:ext uri="{BB962C8B-B14F-4D97-AF65-F5344CB8AC3E}">
        <p14:creationId xmlns:p14="http://schemas.microsoft.com/office/powerpoint/2010/main" val="19977111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16</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QUESTIONS?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17773"/>
            <a:ext cx="995357" cy="850463"/>
          </a:xfrm>
          <a:prstGeom prst="rect">
            <a:avLst/>
          </a:prstGeom>
        </p:spPr>
      </p:pic>
    </p:spTree>
    <p:extLst>
      <p:ext uri="{BB962C8B-B14F-4D97-AF65-F5344CB8AC3E}">
        <p14:creationId xmlns:p14="http://schemas.microsoft.com/office/powerpoint/2010/main" val="8546389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714348" y="510870"/>
            <a:ext cx="7715304" cy="659116"/>
            <a:chOff x="714348" y="599685"/>
            <a:chExt cx="7715304" cy="659116"/>
          </a:xfrm>
        </p:grpSpPr>
        <p:pic>
          <p:nvPicPr>
            <p:cNvPr id="4" name="Picture 3"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5"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LAB 17</a:t>
              </a:r>
              <a:endParaRPr lang="it-IT" b="1" dirty="0"/>
            </a:p>
          </p:txBody>
        </p:sp>
      </p:grpSp>
      <p:sp>
        <p:nvSpPr>
          <p:cNvPr id="6" name="TextBox 5"/>
          <p:cNvSpPr txBox="1"/>
          <p:nvPr/>
        </p:nvSpPr>
        <p:spPr>
          <a:xfrm>
            <a:off x="1351064" y="1827219"/>
            <a:ext cx="4519186" cy="2545004"/>
          </a:xfrm>
          <a:prstGeom prst="rect">
            <a:avLst/>
          </a:prstGeom>
          <a:noFill/>
        </p:spPr>
        <p:txBody>
          <a:bodyPr wrap="none" rtlCol="0">
            <a:spAutoFit/>
          </a:bodyPr>
          <a:lstStyle/>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List available cartridges</a:t>
            </a:r>
          </a:p>
          <a:p>
            <a:pPr hangingPunct="0">
              <a:lnSpc>
                <a:spcPct val="93000"/>
              </a:lnSpc>
              <a:spcAft>
                <a:spcPts val="1425"/>
              </a:spcAft>
              <a:buClr>
                <a:srgbClr val="000000"/>
              </a:buClr>
              <a:buSzPct val="100000"/>
              <a:buFont typeface="Arial" charset="0"/>
              <a:buChar char="•"/>
              <a:defRPr/>
            </a:pPr>
            <a:r>
              <a:rPr lang="en-GB" sz="2400" dirty="0" smtClean="0">
                <a:ea typeface="ＭＳ Ｐゴシック" charset="0"/>
                <a:cs typeface="ＭＳ Ｐゴシック" charset="0"/>
              </a:rPr>
              <a:t> Install JBoss cartridges</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Clearing broker </a:t>
            </a:r>
            <a:r>
              <a:rPr lang="en-GB" sz="2400" dirty="0">
                <a:ea typeface="ＭＳ Ｐゴシック" charset="0"/>
                <a:cs typeface="ＭＳ Ｐゴシック" charset="0"/>
              </a:rPr>
              <a:t>a</a:t>
            </a:r>
            <a:r>
              <a:rPr lang="en-GB" sz="2400" dirty="0" smtClean="0">
                <a:ea typeface="ＭＳ Ｐゴシック" charset="0"/>
                <a:cs typeface="ＭＳ Ｐゴシック" charset="0"/>
              </a:rPr>
              <a:t>pplication cache</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Install PostgreSQL cartridge</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Install DIY cartridge</a:t>
            </a:r>
          </a:p>
        </p:txBody>
      </p:sp>
      <p:pic>
        <p:nvPicPr>
          <p:cNvPr id="7" name="Picture 6" descr="lab17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9619" y="4883619"/>
            <a:ext cx="1974381" cy="1974381"/>
          </a:xfrm>
          <a:prstGeom prst="rect">
            <a:avLst/>
          </a:prstGeom>
        </p:spPr>
      </p:pic>
    </p:spTree>
    <p:extLst>
      <p:ext uri="{BB962C8B-B14F-4D97-AF65-F5344CB8AC3E}">
        <p14:creationId xmlns:p14="http://schemas.microsoft.com/office/powerpoint/2010/main" val="33182186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17</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a:ln w="6350">
                    <a:noFill/>
                  </a:ln>
                  <a:solidFill>
                    <a:srgbClr val="CD202C"/>
                  </a:solidFill>
                  <a:latin typeface="Overpass-Rehinted Bold"/>
                  <a:cs typeface="Overpass-Rehinted Bold"/>
                </a:rPr>
                <a:t>1</a:t>
              </a:r>
              <a:r>
                <a:rPr lang="it-IT" sz="6100" dirty="0" smtClean="0">
                  <a:ln w="6350">
                    <a:noFill/>
                  </a:ln>
                  <a:solidFill>
                    <a:srgbClr val="CD202C"/>
                  </a:solidFill>
                  <a:latin typeface="Overpass-Rehinted Bold"/>
                  <a:cs typeface="Overpass-Rehinted Bold"/>
                </a:rPr>
                <a:t>0 MINUTES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17773"/>
            <a:ext cx="995357" cy="850463"/>
          </a:xfrm>
          <a:prstGeom prst="rect">
            <a:avLst/>
          </a:prstGeom>
        </p:spPr>
      </p:pic>
    </p:spTree>
    <p:extLst>
      <p:ext uri="{BB962C8B-B14F-4D97-AF65-F5344CB8AC3E}">
        <p14:creationId xmlns:p14="http://schemas.microsoft.com/office/powerpoint/2010/main" val="8604633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17</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QUESTIONS?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26654"/>
            <a:ext cx="995357" cy="850463"/>
          </a:xfrm>
          <a:prstGeom prst="rect">
            <a:avLst/>
          </a:prstGeom>
        </p:spPr>
      </p:pic>
    </p:spTree>
    <p:extLst>
      <p:ext uri="{BB962C8B-B14F-4D97-AF65-F5344CB8AC3E}">
        <p14:creationId xmlns:p14="http://schemas.microsoft.com/office/powerpoint/2010/main" val="103539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BORING........</a:t>
            </a:r>
            <a:endParaRPr lang="it-IT" sz="1700" b="1" dirty="0">
              <a:solidFill>
                <a:srgbClr val="FFFFFF"/>
              </a:solidFill>
              <a:latin typeface="Helvetica Neue"/>
              <a:cs typeface="Helvetica Neue"/>
            </a:endParaRPr>
          </a:p>
        </p:txBody>
      </p:sp>
      <p:grpSp>
        <p:nvGrpSpPr>
          <p:cNvPr id="9" name="Group 8"/>
          <p:cNvGrpSpPr/>
          <p:nvPr/>
        </p:nvGrpSpPr>
        <p:grpSpPr>
          <a:xfrm>
            <a:off x="0" y="2208402"/>
            <a:ext cx="9144000" cy="1598478"/>
            <a:chOff x="0" y="1826538"/>
            <a:chExt cx="9144000" cy="1598478"/>
          </a:xfrm>
        </p:grpSpPr>
        <p:sp>
          <p:nvSpPr>
            <p:cNvPr id="4"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CasellaDiTesto 15"/>
            <p:cNvSpPr txBox="1"/>
            <p:nvPr/>
          </p:nvSpPr>
          <p:spPr>
            <a:xfrm>
              <a:off x="0" y="1826538"/>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DEMO</a:t>
              </a:r>
              <a:endParaRPr lang="it-IT" sz="6100" dirty="0">
                <a:ln w="6350">
                  <a:noFill/>
                </a:ln>
                <a:solidFill>
                  <a:srgbClr val="CD202C"/>
                </a:solidFill>
                <a:latin typeface="Overpass-Rehinted Bold"/>
                <a:cs typeface="Overpass-Rehinted Bold"/>
              </a:endParaRPr>
            </a:p>
          </p:txBody>
        </p:sp>
      </p:grpSp>
      <p:pic>
        <p:nvPicPr>
          <p:cNvPr id="12" name="Picture 11" descr="yawn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7927" y="5053030"/>
            <a:ext cx="1796073" cy="1711022"/>
          </a:xfrm>
          <a:prstGeom prst="rect">
            <a:avLst/>
          </a:prstGeom>
        </p:spPr>
      </p:pic>
    </p:spTree>
    <p:extLst>
      <p:ext uri="{BB962C8B-B14F-4D97-AF65-F5344CB8AC3E}">
        <p14:creationId xmlns:p14="http://schemas.microsoft.com/office/powerpoint/2010/main" val="763905526"/>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714348" y="510870"/>
            <a:ext cx="7715304" cy="659116"/>
            <a:chOff x="714348" y="599685"/>
            <a:chExt cx="7715304" cy="659116"/>
          </a:xfrm>
        </p:grpSpPr>
        <p:pic>
          <p:nvPicPr>
            <p:cNvPr id="9" name="Picture 8"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10"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LAB 18</a:t>
              </a:r>
              <a:endParaRPr lang="it-IT" b="1" dirty="0"/>
            </a:p>
          </p:txBody>
        </p:sp>
      </p:grpSp>
      <p:sp>
        <p:nvSpPr>
          <p:cNvPr id="11" name="TextBox 10"/>
          <p:cNvSpPr txBox="1"/>
          <p:nvPr/>
        </p:nvSpPr>
        <p:spPr>
          <a:xfrm>
            <a:off x="1351064" y="1827219"/>
            <a:ext cx="4429418" cy="2018783"/>
          </a:xfrm>
          <a:prstGeom prst="rect">
            <a:avLst/>
          </a:prstGeom>
          <a:noFill/>
        </p:spPr>
        <p:txBody>
          <a:bodyPr wrap="none" rtlCol="0">
            <a:spAutoFit/>
          </a:bodyPr>
          <a:lstStyle/>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Managing resources</a:t>
            </a:r>
          </a:p>
          <a:p>
            <a:pPr hangingPunct="0">
              <a:lnSpc>
                <a:spcPct val="93000"/>
              </a:lnSpc>
              <a:spcAft>
                <a:spcPts val="1425"/>
              </a:spcAft>
              <a:buClr>
                <a:srgbClr val="000000"/>
              </a:buClr>
              <a:buSzPct val="100000"/>
              <a:buFont typeface="Arial" charset="0"/>
              <a:buChar char="•"/>
              <a:defRPr/>
            </a:pPr>
            <a:r>
              <a:rPr lang="en-GB" sz="2400" dirty="0" smtClean="0">
                <a:ea typeface="ＭＳ Ｐゴシック" charset="0"/>
                <a:cs typeface="ＭＳ Ｐゴシック" charset="0"/>
              </a:rPr>
              <a:t> Default gear quota and size</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Number of allowed gears</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Configuring gear types for a user</a:t>
            </a:r>
          </a:p>
        </p:txBody>
      </p:sp>
      <p:pic>
        <p:nvPicPr>
          <p:cNvPr id="12" name="Picture 11" descr="lab1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5147" y="5429147"/>
            <a:ext cx="1428853" cy="1428853"/>
          </a:xfrm>
          <a:prstGeom prst="rect">
            <a:avLst/>
          </a:prstGeom>
        </p:spPr>
      </p:pic>
    </p:spTree>
    <p:extLst>
      <p:ext uri="{BB962C8B-B14F-4D97-AF65-F5344CB8AC3E}">
        <p14:creationId xmlns:p14="http://schemas.microsoft.com/office/powerpoint/2010/main" val="27893551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18</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a:ln w="6350">
                    <a:noFill/>
                  </a:ln>
                  <a:solidFill>
                    <a:srgbClr val="CD202C"/>
                  </a:solidFill>
                  <a:latin typeface="Overpass-Rehinted Bold"/>
                  <a:cs typeface="Overpass-Rehinted Bold"/>
                </a:rPr>
                <a:t>1</a:t>
              </a:r>
              <a:r>
                <a:rPr lang="it-IT" sz="6100" dirty="0" smtClean="0">
                  <a:ln w="6350">
                    <a:noFill/>
                  </a:ln>
                  <a:solidFill>
                    <a:srgbClr val="CD202C"/>
                  </a:solidFill>
                  <a:latin typeface="Overpass-Rehinted Bold"/>
                  <a:cs typeface="Overpass-Rehinted Bold"/>
                </a:rPr>
                <a:t>0 MINUTES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17774"/>
            <a:ext cx="995357" cy="850463"/>
          </a:xfrm>
          <a:prstGeom prst="rect">
            <a:avLst/>
          </a:prstGeom>
        </p:spPr>
      </p:pic>
    </p:spTree>
    <p:extLst>
      <p:ext uri="{BB962C8B-B14F-4D97-AF65-F5344CB8AC3E}">
        <p14:creationId xmlns:p14="http://schemas.microsoft.com/office/powerpoint/2010/main" val="6989796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18</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QUESTIONS?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17773"/>
            <a:ext cx="995357" cy="850463"/>
          </a:xfrm>
          <a:prstGeom prst="rect">
            <a:avLst/>
          </a:prstGeom>
        </p:spPr>
      </p:pic>
    </p:spTree>
    <p:extLst>
      <p:ext uri="{BB962C8B-B14F-4D97-AF65-F5344CB8AC3E}">
        <p14:creationId xmlns:p14="http://schemas.microsoft.com/office/powerpoint/2010/main" val="7091557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714348" y="510870"/>
            <a:ext cx="7715304" cy="659116"/>
            <a:chOff x="714348" y="599685"/>
            <a:chExt cx="7715304" cy="659116"/>
          </a:xfrm>
        </p:grpSpPr>
        <p:pic>
          <p:nvPicPr>
            <p:cNvPr id="4" name="Picture 3"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5"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LAB 19</a:t>
              </a:r>
              <a:endParaRPr lang="it-IT" b="1" dirty="0"/>
            </a:p>
          </p:txBody>
        </p:sp>
      </p:grpSp>
      <p:sp>
        <p:nvSpPr>
          <p:cNvPr id="6" name="TextBox 5"/>
          <p:cNvSpPr txBox="1"/>
          <p:nvPr/>
        </p:nvSpPr>
        <p:spPr>
          <a:xfrm>
            <a:off x="1351064" y="1827219"/>
            <a:ext cx="4352474" cy="2018783"/>
          </a:xfrm>
          <a:prstGeom prst="rect">
            <a:avLst/>
          </a:prstGeom>
          <a:noFill/>
        </p:spPr>
        <p:txBody>
          <a:bodyPr wrap="none" rtlCol="0">
            <a:spAutoFit/>
          </a:bodyPr>
          <a:lstStyle/>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Introduction to districts</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Enable districts</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Populate district with node host</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Configure district capacity</a:t>
            </a:r>
          </a:p>
        </p:txBody>
      </p:sp>
      <p:pic>
        <p:nvPicPr>
          <p:cNvPr id="7" name="Picture 6" descr="lab1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5915" y="5061895"/>
            <a:ext cx="2128086" cy="1796105"/>
          </a:xfrm>
          <a:prstGeom prst="rect">
            <a:avLst/>
          </a:prstGeom>
        </p:spPr>
      </p:pic>
    </p:spTree>
    <p:extLst>
      <p:ext uri="{BB962C8B-B14F-4D97-AF65-F5344CB8AC3E}">
        <p14:creationId xmlns:p14="http://schemas.microsoft.com/office/powerpoint/2010/main" val="31877786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19</a:t>
            </a:r>
            <a:endParaRPr lang="it-IT" sz="1700" b="1" dirty="0">
              <a:solidFill>
                <a:srgbClr val="FFFFFF"/>
              </a:solidFill>
              <a:latin typeface="Helvetica Neue"/>
              <a:cs typeface="Helvetica Neue"/>
            </a:endParaRPr>
          </a:p>
        </p:txBody>
      </p:sp>
      <p:grpSp>
        <p:nvGrpSpPr>
          <p:cNvPr id="4" name="Group 3"/>
          <p:cNvGrpSpPr/>
          <p:nvPr/>
        </p:nvGrpSpPr>
        <p:grpSpPr>
          <a:xfrm>
            <a:off x="49600" y="2419413"/>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a:ln w="6350">
                    <a:noFill/>
                  </a:ln>
                  <a:solidFill>
                    <a:srgbClr val="CD202C"/>
                  </a:solidFill>
                  <a:latin typeface="Overpass-Rehinted Bold"/>
                  <a:cs typeface="Overpass-Rehinted Bold"/>
                </a:rPr>
                <a:t>1</a:t>
              </a:r>
              <a:r>
                <a:rPr lang="it-IT" sz="6100" dirty="0" smtClean="0">
                  <a:ln w="6350">
                    <a:noFill/>
                  </a:ln>
                  <a:solidFill>
                    <a:srgbClr val="CD202C"/>
                  </a:solidFill>
                  <a:latin typeface="Overpass-Rehinted Bold"/>
                  <a:cs typeface="Overpass-Rehinted Bold"/>
                </a:rPr>
                <a:t>0 MINUTES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17773"/>
            <a:ext cx="995357" cy="850463"/>
          </a:xfrm>
          <a:prstGeom prst="rect">
            <a:avLst/>
          </a:prstGeom>
        </p:spPr>
      </p:pic>
    </p:spTree>
    <p:extLst>
      <p:ext uri="{BB962C8B-B14F-4D97-AF65-F5344CB8AC3E}">
        <p14:creationId xmlns:p14="http://schemas.microsoft.com/office/powerpoint/2010/main" val="247037814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19</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QUESTIONS?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17773"/>
            <a:ext cx="995357" cy="850463"/>
          </a:xfrm>
          <a:prstGeom prst="rect">
            <a:avLst/>
          </a:prstGeom>
        </p:spPr>
      </p:pic>
    </p:spTree>
    <p:extLst>
      <p:ext uri="{BB962C8B-B14F-4D97-AF65-F5344CB8AC3E}">
        <p14:creationId xmlns:p14="http://schemas.microsoft.com/office/powerpoint/2010/main" val="18608416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14348" y="510870"/>
            <a:ext cx="7715304" cy="659116"/>
            <a:chOff x="714348" y="599685"/>
            <a:chExt cx="7715304" cy="659116"/>
          </a:xfrm>
        </p:grpSpPr>
        <p:pic>
          <p:nvPicPr>
            <p:cNvPr id="3" name="Picture 2"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4"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LAB 20</a:t>
              </a:r>
              <a:endParaRPr lang="it-IT" b="1" dirty="0"/>
            </a:p>
          </p:txBody>
        </p:sp>
      </p:grpSp>
      <p:sp>
        <p:nvSpPr>
          <p:cNvPr id="5" name="TextBox 4"/>
          <p:cNvSpPr txBox="1"/>
          <p:nvPr/>
        </p:nvSpPr>
        <p:spPr>
          <a:xfrm>
            <a:off x="1351064" y="1827219"/>
            <a:ext cx="3134191" cy="2545004"/>
          </a:xfrm>
          <a:prstGeom prst="rect">
            <a:avLst/>
          </a:prstGeom>
          <a:noFill/>
        </p:spPr>
        <p:txBody>
          <a:bodyPr wrap="none" rtlCol="0">
            <a:spAutoFit/>
          </a:bodyPr>
          <a:lstStyle/>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Install RHC client tools</a:t>
            </a:r>
          </a:p>
          <a:p>
            <a:pPr lvl="1"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Windows</a:t>
            </a:r>
          </a:p>
          <a:p>
            <a:pPr lvl="1"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OS X</a:t>
            </a:r>
          </a:p>
          <a:p>
            <a:pPr lvl="1"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Linux</a:t>
            </a:r>
          </a:p>
          <a:p>
            <a:pPr lvl="1"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Any OS with Ruby</a:t>
            </a:r>
          </a:p>
        </p:txBody>
      </p:sp>
      <p:pic>
        <p:nvPicPr>
          <p:cNvPr id="6" name="Picture 5" descr="lab2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0416" y="5142657"/>
            <a:ext cx="1693584" cy="1715343"/>
          </a:xfrm>
          <a:prstGeom prst="rect">
            <a:avLst/>
          </a:prstGeom>
        </p:spPr>
      </p:pic>
    </p:spTree>
    <p:extLst>
      <p:ext uri="{BB962C8B-B14F-4D97-AF65-F5344CB8AC3E}">
        <p14:creationId xmlns:p14="http://schemas.microsoft.com/office/powerpoint/2010/main" val="3778690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20</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15 MINUTES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17773"/>
            <a:ext cx="995357" cy="850463"/>
          </a:xfrm>
          <a:prstGeom prst="rect">
            <a:avLst/>
          </a:prstGeom>
        </p:spPr>
      </p:pic>
    </p:spTree>
    <p:extLst>
      <p:ext uri="{BB962C8B-B14F-4D97-AF65-F5344CB8AC3E}">
        <p14:creationId xmlns:p14="http://schemas.microsoft.com/office/powerpoint/2010/main" val="40252585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Mimmo\Desktop\Vintage Slides\Main\Main\Assets\ribbon_dark.png"/>
          <p:cNvPicPr>
            <a:picLocks noChangeAspect="1" noChangeArrowheads="1"/>
          </p:cNvPicPr>
          <p:nvPr/>
        </p:nvPicPr>
        <p:blipFill>
          <a:blip r:embed="rId2"/>
          <a:srcRect/>
          <a:stretch>
            <a:fillRect/>
          </a:stretch>
        </p:blipFill>
        <p:spPr bwMode="auto">
          <a:xfrm>
            <a:off x="714348" y="489939"/>
            <a:ext cx="7715304" cy="659116"/>
          </a:xfrm>
          <a:prstGeom prst="rect">
            <a:avLst/>
          </a:prstGeom>
          <a:noFill/>
          <a:effectLst>
            <a:outerShdw blurRad="12700" dist="12700" dir="2700000" algn="tl" rotWithShape="0">
              <a:prstClr val="black">
                <a:alpha val="40000"/>
              </a:prstClr>
            </a:outerShdw>
          </a:effectLst>
        </p:spPr>
      </p:pic>
      <p:sp>
        <p:nvSpPr>
          <p:cNvPr id="3" name="CasellaDiTesto 20"/>
          <p:cNvSpPr txBox="1"/>
          <p:nvPr/>
        </p:nvSpPr>
        <p:spPr>
          <a:xfrm>
            <a:off x="3214678" y="561378"/>
            <a:ext cx="2714644" cy="353943"/>
          </a:xfrm>
          <a:prstGeom prst="rect">
            <a:avLst/>
          </a:prstGeom>
          <a:noFill/>
          <a:effectLst/>
        </p:spPr>
        <p:txBody>
          <a:bodyPr wrap="square" rtlCol="0">
            <a:spAutoFit/>
          </a:bodyPr>
          <a:lstStyle/>
          <a:p>
            <a:pPr algn="ctr"/>
            <a:r>
              <a:rPr lang="it-IT" sz="1700" b="1" dirty="0" smtClean="0">
                <a:solidFill>
                  <a:srgbClr val="FFFFFF"/>
                </a:solidFill>
                <a:latin typeface="Helvetica Neue"/>
                <a:cs typeface="Helvetica Neue"/>
              </a:rPr>
              <a:t>LAB 20</a:t>
            </a:r>
            <a:endParaRPr lang="it-IT" sz="1700" b="1" dirty="0">
              <a:solidFill>
                <a:srgbClr val="FFFFFF"/>
              </a:solidFill>
              <a:latin typeface="Helvetica Neue"/>
              <a:cs typeface="Helvetica Neue"/>
            </a:endParaRPr>
          </a:p>
        </p:txBody>
      </p:sp>
      <p:grpSp>
        <p:nvGrpSpPr>
          <p:cNvPr id="4" name="Group 3"/>
          <p:cNvGrpSpPr/>
          <p:nvPr/>
        </p:nvGrpSpPr>
        <p:grpSpPr>
          <a:xfrm>
            <a:off x="0" y="2437920"/>
            <a:ext cx="9144000" cy="1402687"/>
            <a:chOff x="0" y="2022329"/>
            <a:chExt cx="9144000" cy="1402687"/>
          </a:xfrm>
        </p:grpSpPr>
        <p:grpSp>
          <p:nvGrpSpPr>
            <p:cNvPr id="5" name="Group 4"/>
            <p:cNvGrpSpPr/>
            <p:nvPr/>
          </p:nvGrpSpPr>
          <p:grpSpPr>
            <a:xfrm>
              <a:off x="902612" y="3120757"/>
              <a:ext cx="7221958" cy="304259"/>
              <a:chOff x="902612" y="3120757"/>
              <a:chExt cx="7221958" cy="304259"/>
            </a:xfrm>
          </p:grpSpPr>
          <p:sp>
            <p:nvSpPr>
              <p:cNvPr id="7" name="Stella a 5 punte 21"/>
              <p:cNvSpPr/>
              <p:nvPr/>
            </p:nvSpPr>
            <p:spPr>
              <a:xfrm>
                <a:off x="902612"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tella a 5 punte 22"/>
              <p:cNvSpPr/>
              <p:nvPr/>
            </p:nvSpPr>
            <p:spPr>
              <a:xfrm>
                <a:off x="3214680"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tella a 5 punte 23"/>
              <p:cNvSpPr/>
              <p:nvPr/>
            </p:nvSpPr>
            <p:spPr>
              <a:xfrm>
                <a:off x="5526748" y="3120757"/>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tella a 5 punte 23"/>
              <p:cNvSpPr/>
              <p:nvPr/>
            </p:nvSpPr>
            <p:spPr>
              <a:xfrm>
                <a:off x="7838817" y="3139264"/>
                <a:ext cx="285753" cy="285752"/>
              </a:xfrm>
              <a:prstGeom prst="star5">
                <a:avLst/>
              </a:prstGeom>
              <a:solidFill>
                <a:srgbClr val="CD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 name="CasellaDiTesto 15"/>
            <p:cNvSpPr txBox="1"/>
            <p:nvPr/>
          </p:nvSpPr>
          <p:spPr>
            <a:xfrm>
              <a:off x="0" y="2022329"/>
              <a:ext cx="9144000" cy="1031051"/>
            </a:xfrm>
            <a:prstGeom prst="rect">
              <a:avLst/>
            </a:prstGeom>
            <a:noFill/>
            <a:effectLst/>
          </p:spPr>
          <p:txBody>
            <a:bodyPr wrap="square" rtlCol="0">
              <a:spAutoFit/>
            </a:bodyPr>
            <a:lstStyle/>
            <a:p>
              <a:pPr algn="ctr"/>
              <a:r>
                <a:rPr lang="it-IT" sz="6100" dirty="0" smtClean="0">
                  <a:ln w="6350">
                    <a:noFill/>
                  </a:ln>
                  <a:solidFill>
                    <a:srgbClr val="CD202C"/>
                  </a:solidFill>
                  <a:latin typeface="Overpass-Rehinted Bold"/>
                  <a:cs typeface="Overpass-Rehinted Bold"/>
                </a:rPr>
                <a:t>QUESTIONS?</a:t>
              </a:r>
              <a:endParaRPr lang="it-IT" sz="6100" dirty="0">
                <a:ln w="6350">
                  <a:noFill/>
                </a:ln>
                <a:solidFill>
                  <a:srgbClr val="CD202C"/>
                </a:solidFill>
                <a:latin typeface="Overpass-Rehinted Bold"/>
                <a:cs typeface="Overpass-Rehinted Bold"/>
              </a:endParaRPr>
            </a:p>
          </p:txBody>
        </p:sp>
      </p:grpSp>
      <p:pic>
        <p:nvPicPr>
          <p:cNvPr id="11" name="Picture 10" descr="la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758" y="1317774"/>
            <a:ext cx="995357" cy="850463"/>
          </a:xfrm>
          <a:prstGeom prst="rect">
            <a:avLst/>
          </a:prstGeom>
        </p:spPr>
      </p:pic>
    </p:spTree>
    <p:extLst>
      <p:ext uri="{BB962C8B-B14F-4D97-AF65-F5344CB8AC3E}">
        <p14:creationId xmlns:p14="http://schemas.microsoft.com/office/powerpoint/2010/main" val="137758664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14348" y="510870"/>
            <a:ext cx="7715304" cy="659116"/>
            <a:chOff x="714348" y="599685"/>
            <a:chExt cx="7715304" cy="659116"/>
          </a:xfrm>
        </p:grpSpPr>
        <p:pic>
          <p:nvPicPr>
            <p:cNvPr id="3" name="Picture 2" descr="C:\Documents and Settings\Mimmo\Desktop\Vintage Slides\Main\Main\Assets\ribbon_dark.png"/>
            <p:cNvPicPr>
              <a:picLocks noChangeAspect="1" noChangeArrowheads="1"/>
            </p:cNvPicPr>
            <p:nvPr/>
          </p:nvPicPr>
          <p:blipFill>
            <a:blip r:embed="rId2"/>
            <a:srcRect/>
            <a:stretch>
              <a:fillRect/>
            </a:stretch>
          </p:blipFill>
          <p:spPr bwMode="auto">
            <a:xfrm>
              <a:off x="714348" y="599685"/>
              <a:ext cx="7715304" cy="659116"/>
            </a:xfrm>
            <a:prstGeom prst="rect">
              <a:avLst/>
            </a:prstGeom>
            <a:noFill/>
            <a:effectLst>
              <a:outerShdw blurRad="12700" dist="12700" dir="2700000" algn="tl" rotWithShape="0">
                <a:prstClr val="black">
                  <a:alpha val="40000"/>
                </a:prstClr>
              </a:outerShdw>
            </a:effectLst>
          </p:spPr>
        </p:pic>
        <p:sp>
          <p:nvSpPr>
            <p:cNvPr id="4" name="CasellaDiTesto 20"/>
            <p:cNvSpPr txBox="1"/>
            <p:nvPr/>
          </p:nvSpPr>
          <p:spPr>
            <a:xfrm>
              <a:off x="3214678" y="671124"/>
              <a:ext cx="2714644" cy="353943"/>
            </a:xfrm>
            <a:prstGeom prst="rect">
              <a:avLst/>
            </a:prstGeom>
            <a:noFill/>
            <a:effectLst/>
          </p:spPr>
          <p:txBody>
            <a:bodyPr wrap="square" rtlCol="0">
              <a:spAutoFit/>
            </a:bodyPr>
            <a:lstStyle>
              <a:defPPr>
                <a:defRPr lang="en-US"/>
              </a:defPPr>
              <a:lvl1pPr algn="ctr">
                <a:defRPr sz="1700">
                  <a:solidFill>
                    <a:srgbClr val="FFFFFF"/>
                  </a:solidFill>
                  <a:latin typeface="Helvetica Neue"/>
                  <a:cs typeface="Helvetica Neue"/>
                </a:defRPr>
              </a:lvl1pPr>
            </a:lstStyle>
            <a:p>
              <a:r>
                <a:rPr lang="it-IT" b="1" dirty="0" smtClean="0"/>
                <a:t>LAB 21</a:t>
              </a:r>
              <a:endParaRPr lang="it-IT" b="1" dirty="0"/>
            </a:p>
          </p:txBody>
        </p:sp>
      </p:grpSp>
      <p:sp>
        <p:nvSpPr>
          <p:cNvPr id="5" name="TextBox 4"/>
          <p:cNvSpPr txBox="1"/>
          <p:nvPr/>
        </p:nvSpPr>
        <p:spPr>
          <a:xfrm>
            <a:off x="1351064" y="1827219"/>
            <a:ext cx="5686172" cy="966341"/>
          </a:xfrm>
          <a:prstGeom prst="rect">
            <a:avLst/>
          </a:prstGeom>
          <a:noFill/>
        </p:spPr>
        <p:txBody>
          <a:bodyPr wrap="none" rtlCol="0">
            <a:spAutoFit/>
          </a:bodyPr>
          <a:lstStyle/>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Configure RHC tools (</a:t>
            </a:r>
            <a:r>
              <a:rPr lang="en-GB" sz="2400" dirty="0" err="1" smtClean="0">
                <a:ea typeface="ＭＳ Ｐゴシック" charset="0"/>
                <a:cs typeface="ＭＳ Ｐゴシック" charset="0"/>
              </a:rPr>
              <a:t>broker.example.com</a:t>
            </a:r>
            <a:r>
              <a:rPr lang="en-GB" sz="2400" dirty="0" smtClean="0">
                <a:ea typeface="ＭＳ Ｐゴシック" charset="0"/>
                <a:cs typeface="ＭＳ Ｐゴシック" charset="0"/>
              </a:rPr>
              <a:t>)</a:t>
            </a:r>
          </a:p>
          <a:p>
            <a:pPr hangingPunct="0">
              <a:lnSpc>
                <a:spcPct val="93000"/>
              </a:lnSpc>
              <a:spcAft>
                <a:spcPts val="1425"/>
              </a:spcAft>
              <a:buClr>
                <a:srgbClr val="000000"/>
              </a:buClr>
              <a:buSzPct val="100000"/>
              <a:buFont typeface="Arial" charset="0"/>
              <a:buChar char="•"/>
              <a:defRPr/>
            </a:pPr>
            <a:r>
              <a:rPr lang="en-GB" sz="2400" dirty="0">
                <a:ea typeface="ＭＳ Ｐゴシック" charset="0"/>
                <a:cs typeface="ＭＳ Ｐゴシック" charset="0"/>
              </a:rPr>
              <a:t> </a:t>
            </a:r>
            <a:r>
              <a:rPr lang="en-GB" sz="2400" dirty="0" smtClean="0">
                <a:ea typeface="ＭＳ Ｐゴシック" charset="0"/>
                <a:cs typeface="ＭＳ Ｐゴシック" charset="0"/>
              </a:rPr>
              <a:t>Run </a:t>
            </a:r>
            <a:r>
              <a:rPr lang="en-GB" sz="2400" dirty="0" err="1" smtClean="0">
                <a:ea typeface="ＭＳ Ｐゴシック" charset="0"/>
                <a:cs typeface="ＭＳ Ｐゴシック" charset="0"/>
              </a:rPr>
              <a:t>rhc</a:t>
            </a:r>
            <a:r>
              <a:rPr lang="en-GB" sz="2400" dirty="0">
                <a:ea typeface="ＭＳ Ｐゴシック" charset="0"/>
                <a:cs typeface="ＭＳ Ｐゴシック" charset="0"/>
              </a:rPr>
              <a:t> </a:t>
            </a:r>
            <a:r>
              <a:rPr lang="en-GB" sz="2400" dirty="0" smtClean="0">
                <a:ea typeface="ＭＳ Ｐゴシック" charset="0"/>
                <a:cs typeface="ＭＳ Ｐゴシック" charset="0"/>
              </a:rPr>
              <a:t>setup</a:t>
            </a:r>
          </a:p>
        </p:txBody>
      </p:sp>
      <p:pic>
        <p:nvPicPr>
          <p:cNvPr id="8" name="Picture 7" descr="lab21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7001" y="4952753"/>
            <a:ext cx="1306999" cy="1905247"/>
          </a:xfrm>
          <a:prstGeom prst="rect">
            <a:avLst/>
          </a:prstGeom>
        </p:spPr>
      </p:pic>
    </p:spTree>
    <p:extLst>
      <p:ext uri="{BB962C8B-B14F-4D97-AF65-F5344CB8AC3E}">
        <p14:creationId xmlns:p14="http://schemas.microsoft.com/office/powerpoint/2010/main" val="31682473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230</TotalTime>
  <Words>4260</Words>
  <Application>Microsoft Macintosh PowerPoint</Application>
  <PresentationFormat>On-screen Show (4:3)</PresentationFormat>
  <Paragraphs>820</Paragraphs>
  <Slides>144</Slides>
  <Notes>12</Notes>
  <HiddenSlides>0</HiddenSlides>
  <MMClips>0</MMClips>
  <ScaleCrop>false</ScaleCrop>
  <HeadingPairs>
    <vt:vector size="4" baseType="variant">
      <vt:variant>
        <vt:lpstr>Theme</vt:lpstr>
      </vt:variant>
      <vt:variant>
        <vt:i4>1</vt:i4>
      </vt:variant>
      <vt:variant>
        <vt:lpstr>Slide Titles</vt:lpstr>
      </vt:variant>
      <vt:variant>
        <vt:i4>144</vt:i4>
      </vt:variant>
    </vt:vector>
  </HeadingPairs>
  <TitlesOfParts>
    <vt:vector size="14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Upcoming Releases</vt:lpstr>
      <vt:lpstr>Product Feedback</vt:lpstr>
      <vt:lpstr>Product Feedback (cont.)</vt:lpstr>
      <vt:lpstr>PowerPoint Presentation</vt:lpstr>
      <vt:lpstr>PowerPoint Presentation</vt:lpstr>
      <vt:lpstr>PowerPoint Presentation</vt:lpstr>
      <vt:lpstr>PowerPoint Presentation</vt:lpstr>
      <vt:lpstr>PowerPoint Presentation</vt:lpstr>
    </vt:vector>
  </TitlesOfParts>
  <Company>Red Hat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Shawn Purtell</dc:creator>
  <cp:lastModifiedBy>PaaS Guy</cp:lastModifiedBy>
  <cp:revision>167</cp:revision>
  <dcterms:created xsi:type="dcterms:W3CDTF">2013-01-28T19:53:51Z</dcterms:created>
  <dcterms:modified xsi:type="dcterms:W3CDTF">2013-01-29T04:39:21Z</dcterms:modified>
</cp:coreProperties>
</file>